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57"/>
  </p:notesMasterIdLst>
  <p:sldIdLst>
    <p:sldId id="950" r:id="rId3"/>
    <p:sldId id="1034" r:id="rId4"/>
    <p:sldId id="1044" r:id="rId5"/>
    <p:sldId id="1046" r:id="rId6"/>
    <p:sldId id="1047" r:id="rId7"/>
    <p:sldId id="1048" r:id="rId8"/>
    <p:sldId id="1049" r:id="rId9"/>
    <p:sldId id="1050" r:id="rId10"/>
    <p:sldId id="1040" r:id="rId11"/>
    <p:sldId id="1052" r:id="rId12"/>
    <p:sldId id="1053" r:id="rId13"/>
    <p:sldId id="1054" r:id="rId14"/>
    <p:sldId id="968" r:id="rId15"/>
    <p:sldId id="1056" r:id="rId16"/>
    <p:sldId id="1057" r:id="rId17"/>
    <p:sldId id="1058" r:id="rId18"/>
    <p:sldId id="966" r:id="rId19"/>
    <p:sldId id="947" r:id="rId20"/>
    <p:sldId id="1110" r:id="rId21"/>
    <p:sldId id="1109" r:id="rId22"/>
    <p:sldId id="1111" r:id="rId23"/>
    <p:sldId id="1112" r:id="rId24"/>
    <p:sldId id="1063" r:id="rId25"/>
    <p:sldId id="1064" r:id="rId26"/>
    <p:sldId id="1065" r:id="rId27"/>
    <p:sldId id="1006" r:id="rId28"/>
    <p:sldId id="1067" r:id="rId29"/>
    <p:sldId id="1068" r:id="rId30"/>
    <p:sldId id="1069" r:id="rId31"/>
    <p:sldId id="1072" r:id="rId32"/>
    <p:sldId id="1017" r:id="rId33"/>
    <p:sldId id="1077" r:id="rId34"/>
    <p:sldId id="1079" r:id="rId35"/>
    <p:sldId id="1080" r:id="rId36"/>
    <p:sldId id="1086" r:id="rId37"/>
    <p:sldId id="1018" r:id="rId38"/>
    <p:sldId id="1088" r:id="rId39"/>
    <p:sldId id="1089" r:id="rId40"/>
    <p:sldId id="1090" r:id="rId41"/>
    <p:sldId id="1091" r:id="rId42"/>
    <p:sldId id="1092" r:id="rId43"/>
    <p:sldId id="1094" r:id="rId44"/>
    <p:sldId id="1095" r:id="rId45"/>
    <p:sldId id="1099" r:id="rId46"/>
    <p:sldId id="1100" r:id="rId47"/>
    <p:sldId id="1101" r:id="rId48"/>
    <p:sldId id="931" r:id="rId49"/>
    <p:sldId id="963" r:id="rId50"/>
    <p:sldId id="1103" r:id="rId51"/>
    <p:sldId id="933" r:id="rId52"/>
    <p:sldId id="1107" r:id="rId53"/>
    <p:sldId id="1108" r:id="rId54"/>
    <p:sldId id="1038" r:id="rId55"/>
    <p:sldId id="1039" r:id="rId56"/>
  </p:sldIdLst>
  <p:sldSz cx="9144000" cy="6858000" type="screen4x3"/>
  <p:notesSz cx="6858000" cy="9144000"/>
  <p:defaultTextStyle>
    <a:defPPr>
      <a:defRPr lang="en-GB"/>
    </a:defPPr>
    <a:lvl1pPr algn="l" rtl="0" fontAlgn="base">
      <a:spcBef>
        <a:spcPct val="0"/>
      </a:spcBef>
      <a:spcAft>
        <a:spcPct val="0"/>
      </a:spcAft>
      <a:defRPr sz="2000" kern="1200">
        <a:solidFill>
          <a:schemeClr val="tx1"/>
        </a:solidFill>
        <a:latin typeface="Arial" pitchFamily="34" charset="0"/>
        <a:ea typeface="+mn-ea"/>
        <a:cs typeface="+mn-cs"/>
      </a:defRPr>
    </a:lvl1pPr>
    <a:lvl2pPr marL="457200" algn="l" rtl="0" fontAlgn="base">
      <a:spcBef>
        <a:spcPct val="0"/>
      </a:spcBef>
      <a:spcAft>
        <a:spcPct val="0"/>
      </a:spcAft>
      <a:defRPr sz="2000" kern="1200">
        <a:solidFill>
          <a:schemeClr val="tx1"/>
        </a:solidFill>
        <a:latin typeface="Arial" pitchFamily="34" charset="0"/>
        <a:ea typeface="+mn-ea"/>
        <a:cs typeface="+mn-cs"/>
      </a:defRPr>
    </a:lvl2pPr>
    <a:lvl3pPr marL="914400" algn="l" rtl="0" fontAlgn="base">
      <a:spcBef>
        <a:spcPct val="0"/>
      </a:spcBef>
      <a:spcAft>
        <a:spcPct val="0"/>
      </a:spcAft>
      <a:defRPr sz="2000" kern="1200">
        <a:solidFill>
          <a:schemeClr val="tx1"/>
        </a:solidFill>
        <a:latin typeface="Arial" pitchFamily="34" charset="0"/>
        <a:ea typeface="+mn-ea"/>
        <a:cs typeface="+mn-cs"/>
      </a:defRPr>
    </a:lvl3pPr>
    <a:lvl4pPr marL="1371600" algn="l" rtl="0" fontAlgn="base">
      <a:spcBef>
        <a:spcPct val="0"/>
      </a:spcBef>
      <a:spcAft>
        <a:spcPct val="0"/>
      </a:spcAft>
      <a:defRPr sz="2000" kern="1200">
        <a:solidFill>
          <a:schemeClr val="tx1"/>
        </a:solidFill>
        <a:latin typeface="Arial" pitchFamily="34" charset="0"/>
        <a:ea typeface="+mn-ea"/>
        <a:cs typeface="+mn-cs"/>
      </a:defRPr>
    </a:lvl4pPr>
    <a:lvl5pPr marL="1828800" algn="l"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80"/>
    <a:srgbClr val="FF0000"/>
    <a:srgbClr val="FFFF99"/>
    <a:srgbClr val="008000"/>
    <a:srgbClr val="FFC000"/>
    <a:srgbClr val="FFFFFF"/>
    <a:srgbClr val="666633"/>
    <a:srgbClr val="6633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80" autoAdjust="0"/>
    <p:restoredTop sz="93428" autoAdjust="0"/>
  </p:normalViewPr>
  <p:slideViewPr>
    <p:cSldViewPr showGuides="1">
      <p:cViewPr varScale="1">
        <p:scale>
          <a:sx n="79" d="100"/>
          <a:sy n="79" d="100"/>
        </p:scale>
        <p:origin x="-1522" y="-77"/>
      </p:cViewPr>
      <p:guideLst>
        <p:guide orient="horz" pos="1162"/>
        <p:guide orient="horz" pos="4262"/>
        <p:guide pos="546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GB"/>
          </a:p>
        </p:txBody>
      </p:sp>
      <p:sp>
        <p:nvSpPr>
          <p:cNvPr id="204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GB"/>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GB"/>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E551C389-980C-4091-8A6E-D06A7791E7B6}" type="slidenum">
              <a:rPr lang="en-GB"/>
              <a:pPr>
                <a:defRPr/>
              </a:pPr>
              <a:t>‹#›</a:t>
            </a:fld>
            <a:endParaRPr lang="en-GB"/>
          </a:p>
        </p:txBody>
      </p:sp>
    </p:spTree>
    <p:extLst>
      <p:ext uri="{BB962C8B-B14F-4D97-AF65-F5344CB8AC3E}">
        <p14:creationId xmlns:p14="http://schemas.microsoft.com/office/powerpoint/2010/main" val="2897942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pitchFamily="34" charset="0"/>
              </a:defRPr>
            </a:lvl1pPr>
            <a:lvl2pPr marL="685817" indent="-263776" defTabSz="914423" eaLnBrk="0" hangingPunct="0">
              <a:defRPr>
                <a:solidFill>
                  <a:schemeClr val="tx1"/>
                </a:solidFill>
                <a:latin typeface="Arial" pitchFamily="34" charset="0"/>
              </a:defRPr>
            </a:lvl2pPr>
            <a:lvl3pPr marL="1055103" indent="-211021" defTabSz="914423" eaLnBrk="0" hangingPunct="0">
              <a:defRPr>
                <a:solidFill>
                  <a:schemeClr val="tx1"/>
                </a:solidFill>
                <a:latin typeface="Arial" pitchFamily="34" charset="0"/>
              </a:defRPr>
            </a:lvl3pPr>
            <a:lvl4pPr marL="1477145" indent="-211021" defTabSz="914423" eaLnBrk="0" hangingPunct="0">
              <a:defRPr>
                <a:solidFill>
                  <a:schemeClr val="tx1"/>
                </a:solidFill>
                <a:latin typeface="Arial" pitchFamily="34" charset="0"/>
              </a:defRPr>
            </a:lvl4pPr>
            <a:lvl5pPr marL="1899186" indent="-211021" defTabSz="914423" eaLnBrk="0" hangingPunct="0">
              <a:defRPr>
                <a:solidFill>
                  <a:schemeClr val="tx1"/>
                </a:solidFill>
                <a:latin typeface="Arial" pitchFamily="34" charset="0"/>
              </a:defRPr>
            </a:lvl5pPr>
            <a:lvl6pPr marL="2321227" indent="-211021" defTabSz="914423" eaLnBrk="0" fontAlgn="base" hangingPunct="0">
              <a:spcBef>
                <a:spcPct val="0"/>
              </a:spcBef>
              <a:spcAft>
                <a:spcPct val="0"/>
              </a:spcAft>
              <a:defRPr>
                <a:solidFill>
                  <a:schemeClr val="tx1"/>
                </a:solidFill>
                <a:latin typeface="Arial" pitchFamily="34" charset="0"/>
              </a:defRPr>
            </a:lvl6pPr>
            <a:lvl7pPr marL="2743269" indent="-211021" defTabSz="914423" eaLnBrk="0" fontAlgn="base" hangingPunct="0">
              <a:spcBef>
                <a:spcPct val="0"/>
              </a:spcBef>
              <a:spcAft>
                <a:spcPct val="0"/>
              </a:spcAft>
              <a:defRPr>
                <a:solidFill>
                  <a:schemeClr val="tx1"/>
                </a:solidFill>
                <a:latin typeface="Arial" pitchFamily="34" charset="0"/>
              </a:defRPr>
            </a:lvl7pPr>
            <a:lvl8pPr marL="3165310" indent="-211021" defTabSz="914423" eaLnBrk="0" fontAlgn="base" hangingPunct="0">
              <a:spcBef>
                <a:spcPct val="0"/>
              </a:spcBef>
              <a:spcAft>
                <a:spcPct val="0"/>
              </a:spcAft>
              <a:defRPr>
                <a:solidFill>
                  <a:schemeClr val="tx1"/>
                </a:solidFill>
                <a:latin typeface="Arial" pitchFamily="34" charset="0"/>
              </a:defRPr>
            </a:lvl8pPr>
            <a:lvl9pPr marL="3587351" indent="-211021" defTabSz="914423" eaLnBrk="0" fontAlgn="base" hangingPunct="0">
              <a:spcBef>
                <a:spcPct val="0"/>
              </a:spcBef>
              <a:spcAft>
                <a:spcPct val="0"/>
              </a:spcAft>
              <a:defRPr>
                <a:solidFill>
                  <a:schemeClr val="tx1"/>
                </a:solidFill>
                <a:latin typeface="Arial" pitchFamily="34" charset="0"/>
              </a:defRPr>
            </a:lvl9pPr>
          </a:lstStyle>
          <a:p>
            <a:pPr eaLnBrk="1" hangingPunct="1"/>
            <a:fld id="{30BD100B-D31D-4913-BF05-C15FFB3E384C}" type="slidenum">
              <a:rPr lang="en-GB" altLang="en-US" smtClean="0"/>
              <a:pPr eaLnBrk="1" hangingPunct="1"/>
              <a:t>2</a:t>
            </a:fld>
            <a:endParaRPr lang="en-GB" altLang="en-US" smtClean="0"/>
          </a:p>
        </p:txBody>
      </p:sp>
      <p:sp>
        <p:nvSpPr>
          <p:cNvPr id="80899" name="Rectangle 2"/>
          <p:cNvSpPr>
            <a:spLocks noGrp="1" noRot="1" noChangeAspect="1" noChangeArrowheads="1" noTextEdit="1"/>
          </p:cNvSpPr>
          <p:nvPr>
            <p:ph type="sldImg"/>
          </p:nvPr>
        </p:nvSpPr>
        <p:spPr>
          <a:xfrm>
            <a:off x="1143000" y="685800"/>
            <a:ext cx="4572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solidFill>
                  <a:prstClr val="black"/>
                </a:solidFill>
                <a:latin typeface="Arial" charset="0"/>
              </a:rPr>
              <a:pPr/>
              <a:t>11</a:t>
            </a:fld>
            <a:endParaRPr lang="en-GB" smtClean="0">
              <a:solidFill>
                <a:prstClr val="black"/>
              </a:solidFill>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solidFill>
                  <a:prstClr val="black"/>
                </a:solidFill>
                <a:latin typeface="Arial" charset="0"/>
              </a:rPr>
              <a:pPr/>
              <a:t>12</a:t>
            </a:fld>
            <a:endParaRPr lang="en-GB" smtClean="0">
              <a:solidFill>
                <a:prstClr val="black"/>
              </a:solidFill>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D289AAA-AD66-42F3-8C83-FADEA1D43C08}" type="slidenum">
              <a:rPr lang="en-GB" smtClean="0">
                <a:latin typeface="Arial" charset="0"/>
              </a:rPr>
              <a:pPr/>
              <a:t>23</a:t>
            </a:fld>
            <a:endParaRPr lang="en-GB" smtClean="0">
              <a:latin typeface="Arial" charset="0"/>
            </a:endParaRPr>
          </a:p>
        </p:txBody>
      </p:sp>
      <p:sp>
        <p:nvSpPr>
          <p:cNvPr id="26627" name="Rectangle 2"/>
          <p:cNvSpPr>
            <a:spLocks noGrp="1" noRot="1" noChangeAspect="1" noChangeArrowheads="1" noTextEdit="1"/>
          </p:cNvSpPr>
          <p:nvPr>
            <p:ph type="sldImg"/>
          </p:nvPr>
        </p:nvSpPr>
        <p:spPr>
          <a:xfrm>
            <a:off x="1141413" y="685800"/>
            <a:ext cx="4572000" cy="3429000"/>
          </a:xfrm>
          <a:ln/>
        </p:spPr>
      </p:sp>
      <p:sp>
        <p:nvSpPr>
          <p:cNvPr id="26628" name="Rectangle 3"/>
          <p:cNvSpPr>
            <a:spLocks noGrp="1" noChangeArrowheads="1"/>
          </p:cNvSpPr>
          <p:nvPr>
            <p:ph type="body" idx="1"/>
          </p:nvPr>
        </p:nvSpPr>
        <p:spPr>
          <a:xfrm>
            <a:off x="877186" y="4341521"/>
            <a:ext cx="5099028" cy="4114587"/>
          </a:xfrm>
          <a:noFill/>
          <a:ln/>
        </p:spPr>
        <p:txBody>
          <a:bodyPr/>
          <a:lstStyle/>
          <a:p>
            <a:pPr eaLnBrk="1" hangingPunct="1"/>
            <a:endParaRPr 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D289AAA-AD66-42F3-8C83-FADEA1D43C08}" type="slidenum">
              <a:rPr lang="en-GB" smtClean="0">
                <a:latin typeface="Arial" charset="0"/>
              </a:rPr>
              <a:pPr/>
              <a:t>24</a:t>
            </a:fld>
            <a:endParaRPr lang="en-GB" smtClean="0">
              <a:latin typeface="Arial" charset="0"/>
            </a:endParaRPr>
          </a:p>
        </p:txBody>
      </p:sp>
      <p:sp>
        <p:nvSpPr>
          <p:cNvPr id="26627" name="Rectangle 2"/>
          <p:cNvSpPr>
            <a:spLocks noGrp="1" noRot="1" noChangeAspect="1" noChangeArrowheads="1" noTextEdit="1"/>
          </p:cNvSpPr>
          <p:nvPr>
            <p:ph type="sldImg"/>
          </p:nvPr>
        </p:nvSpPr>
        <p:spPr>
          <a:xfrm>
            <a:off x="1141413" y="685800"/>
            <a:ext cx="4572000" cy="3429000"/>
          </a:xfrm>
          <a:ln/>
        </p:spPr>
      </p:sp>
      <p:sp>
        <p:nvSpPr>
          <p:cNvPr id="26628" name="Rectangle 3"/>
          <p:cNvSpPr>
            <a:spLocks noGrp="1" noChangeArrowheads="1"/>
          </p:cNvSpPr>
          <p:nvPr>
            <p:ph type="body" idx="1"/>
          </p:nvPr>
        </p:nvSpPr>
        <p:spPr>
          <a:xfrm>
            <a:off x="877186" y="4341521"/>
            <a:ext cx="5099028" cy="4114587"/>
          </a:xfrm>
          <a:noFill/>
          <a:ln/>
        </p:spPr>
        <p:txBody>
          <a:bodyPr/>
          <a:lstStyle/>
          <a:p>
            <a:pPr eaLnBrk="1" hangingPunct="1"/>
            <a:endParaRPr lang="en-US"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5D289AAA-AD66-42F3-8C83-FADEA1D43C08}" type="slidenum">
              <a:rPr lang="en-GB" smtClean="0">
                <a:latin typeface="Arial" charset="0"/>
              </a:rPr>
              <a:pPr/>
              <a:t>25</a:t>
            </a:fld>
            <a:endParaRPr lang="en-GB" smtClean="0">
              <a:latin typeface="Arial" charset="0"/>
            </a:endParaRPr>
          </a:p>
        </p:txBody>
      </p:sp>
      <p:sp>
        <p:nvSpPr>
          <p:cNvPr id="26627" name="Rectangle 2"/>
          <p:cNvSpPr>
            <a:spLocks noGrp="1" noRot="1" noChangeAspect="1" noChangeArrowheads="1" noTextEdit="1"/>
          </p:cNvSpPr>
          <p:nvPr>
            <p:ph type="sldImg"/>
          </p:nvPr>
        </p:nvSpPr>
        <p:spPr>
          <a:xfrm>
            <a:off x="1141413" y="685800"/>
            <a:ext cx="4572000" cy="3429000"/>
          </a:xfrm>
          <a:ln/>
        </p:spPr>
      </p:sp>
      <p:sp>
        <p:nvSpPr>
          <p:cNvPr id="26628" name="Rectangle 3"/>
          <p:cNvSpPr>
            <a:spLocks noGrp="1" noChangeArrowheads="1"/>
          </p:cNvSpPr>
          <p:nvPr>
            <p:ph type="body" idx="1"/>
          </p:nvPr>
        </p:nvSpPr>
        <p:spPr>
          <a:xfrm>
            <a:off x="877186" y="4341521"/>
            <a:ext cx="5099028" cy="4114587"/>
          </a:xfrm>
          <a:noFill/>
          <a:ln/>
        </p:spPr>
        <p:txBody>
          <a:bodyPr/>
          <a:lstStyle/>
          <a:p>
            <a:pPr eaLnBrk="1" hangingPunct="1"/>
            <a:endParaRPr lang="en-US"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spcBef>
                <a:spcPct val="30000"/>
              </a:spcBef>
              <a:defRPr sz="1100">
                <a:solidFill>
                  <a:schemeClr val="tx1"/>
                </a:solidFill>
                <a:latin typeface="Arial" pitchFamily="34" charset="0"/>
              </a:defRPr>
            </a:lvl1pPr>
            <a:lvl2pPr marL="685817" indent="-263776" defTabSz="914423" eaLnBrk="0" hangingPunct="0">
              <a:spcBef>
                <a:spcPct val="30000"/>
              </a:spcBef>
              <a:defRPr sz="1100">
                <a:solidFill>
                  <a:schemeClr val="tx1"/>
                </a:solidFill>
                <a:latin typeface="Arial" pitchFamily="34" charset="0"/>
              </a:defRPr>
            </a:lvl2pPr>
            <a:lvl3pPr marL="1055103" indent="-211021" defTabSz="914423" eaLnBrk="0" hangingPunct="0">
              <a:spcBef>
                <a:spcPct val="30000"/>
              </a:spcBef>
              <a:defRPr sz="1100">
                <a:solidFill>
                  <a:schemeClr val="tx1"/>
                </a:solidFill>
                <a:latin typeface="Arial" pitchFamily="34" charset="0"/>
              </a:defRPr>
            </a:lvl3pPr>
            <a:lvl4pPr marL="1477145" indent="-211021" defTabSz="914423" eaLnBrk="0" hangingPunct="0">
              <a:spcBef>
                <a:spcPct val="30000"/>
              </a:spcBef>
              <a:defRPr sz="1100">
                <a:solidFill>
                  <a:schemeClr val="tx1"/>
                </a:solidFill>
                <a:latin typeface="Arial" pitchFamily="34" charset="0"/>
              </a:defRPr>
            </a:lvl4pPr>
            <a:lvl5pPr marL="1899186" indent="-211021" defTabSz="914423" eaLnBrk="0" hangingPunct="0">
              <a:spcBef>
                <a:spcPct val="30000"/>
              </a:spcBef>
              <a:defRPr sz="1100">
                <a:solidFill>
                  <a:schemeClr val="tx1"/>
                </a:solidFill>
                <a:latin typeface="Arial" pitchFamily="34" charset="0"/>
              </a:defRPr>
            </a:lvl5pPr>
            <a:lvl6pPr marL="2321227" indent="-211021" defTabSz="914423" eaLnBrk="0" fontAlgn="base" hangingPunct="0">
              <a:spcBef>
                <a:spcPct val="30000"/>
              </a:spcBef>
              <a:spcAft>
                <a:spcPct val="0"/>
              </a:spcAft>
              <a:defRPr sz="1100">
                <a:solidFill>
                  <a:schemeClr val="tx1"/>
                </a:solidFill>
                <a:latin typeface="Arial" pitchFamily="34" charset="0"/>
              </a:defRPr>
            </a:lvl6pPr>
            <a:lvl7pPr marL="2743269" indent="-211021" defTabSz="914423" eaLnBrk="0" fontAlgn="base" hangingPunct="0">
              <a:spcBef>
                <a:spcPct val="30000"/>
              </a:spcBef>
              <a:spcAft>
                <a:spcPct val="0"/>
              </a:spcAft>
              <a:defRPr sz="1100">
                <a:solidFill>
                  <a:schemeClr val="tx1"/>
                </a:solidFill>
                <a:latin typeface="Arial" pitchFamily="34" charset="0"/>
              </a:defRPr>
            </a:lvl7pPr>
            <a:lvl8pPr marL="3165310" indent="-211021" defTabSz="914423" eaLnBrk="0" fontAlgn="base" hangingPunct="0">
              <a:spcBef>
                <a:spcPct val="30000"/>
              </a:spcBef>
              <a:spcAft>
                <a:spcPct val="0"/>
              </a:spcAft>
              <a:defRPr sz="1100">
                <a:solidFill>
                  <a:schemeClr val="tx1"/>
                </a:solidFill>
                <a:latin typeface="Arial" pitchFamily="34" charset="0"/>
              </a:defRPr>
            </a:lvl8pPr>
            <a:lvl9pPr marL="3587351" indent="-211021" defTabSz="914423"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A539BE27-CCAB-42AA-9318-D192AA0F0872}" type="slidenum">
              <a:rPr lang="en-GB" altLang="en-US" sz="1200"/>
              <a:pPr eaLnBrk="1" hangingPunct="1">
                <a:spcBef>
                  <a:spcPct val="0"/>
                </a:spcBef>
              </a:pPr>
              <a:t>26</a:t>
            </a:fld>
            <a:endParaRPr lang="en-GB" altLang="en-US" sz="1200"/>
          </a:p>
        </p:txBody>
      </p:sp>
      <p:sp>
        <p:nvSpPr>
          <p:cNvPr id="50179" name="Rectangle 2"/>
          <p:cNvSpPr>
            <a:spLocks noGrp="1" noRot="1" noChangeAspect="1" noChangeArrowheads="1" noTextEdit="1"/>
          </p:cNvSpPr>
          <p:nvPr>
            <p:ph type="sldImg"/>
          </p:nvPr>
        </p:nvSpPr>
        <p:spPr>
          <a:xfrm>
            <a:off x="1143000" y="685800"/>
            <a:ext cx="4572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mtClean="0">
                <a:latin typeface="Arial" pitchFamily="34" charset="0"/>
              </a:rPr>
              <a:t>Schematic representation of domains, conformations, and sites of interaction in HER2 and HER3. </a:t>
            </a:r>
            <a:r>
              <a:rPr lang="en-GB" altLang="en-US" b="1" smtClean="0">
                <a:latin typeface="Arial" pitchFamily="34" charset="0"/>
              </a:rPr>
              <a:t>(a) </a:t>
            </a:r>
            <a:r>
              <a:rPr lang="en-GB" altLang="en-US" smtClean="0">
                <a:latin typeface="Arial" pitchFamily="34" charset="0"/>
              </a:rPr>
              <a:t>Domain structure of monomeric HER2, indicating ECDs I to IV with the primary and secondary dimerization loop in the fifth and sixth module of domain II, a single transmembrane span, the cytoplasmic juxtamembrane segment (* indicates the site of PKC-mediated threonine phosphorylation), the amino- and carboxyl-terminal lobe of the kinase domain, and the carboxyl-terminal tail carrying most adapter binding sites. The sites targeted by Herceptin (Herc.), calmodulin (CaM), and Hsp90 are indicated with arrows. </a:t>
            </a:r>
            <a:r>
              <a:rPr lang="en-GB" altLang="en-US" b="1" smtClean="0">
                <a:latin typeface="Arial" pitchFamily="34" charset="0"/>
              </a:rPr>
              <a:t>(b) </a:t>
            </a:r>
            <a:r>
              <a:rPr lang="en-GB" altLang="en-US" smtClean="0">
                <a:latin typeface="Arial" pitchFamily="34" charset="0"/>
              </a:rPr>
              <a:t>Model of HER2-HER3 heterodimer with bound ligand. NRG indicates the EGF-like domain of neuregulin, bound between domains I and III, and Ig indicates the location of the immunoglobulin-like amino-terminal domain of neuregulins. The receptor dimer is stabilized by reciprocal interactions between domains II of both receptors. The physical separation of domains IV in the diagram does not necessarily indicate physical distance but is meant to emphasize that based on experimental data, and in contrast to transmembrane span packing, domain IV interactions do not contribute significantly to dimer stabilization. The exact nature of interactions by both components (boxed with dashed lines) is not clear at this point. The indicated interactions of the cytoplasmic kinase domains summarize the recently proposed mode of allosteric activation based on EGFR structures [38]. </a:t>
            </a:r>
            <a:r>
              <a:rPr lang="en-GB" altLang="en-US" b="1" smtClean="0">
                <a:latin typeface="Arial" pitchFamily="34" charset="0"/>
              </a:rPr>
              <a:t>(c) </a:t>
            </a:r>
            <a:r>
              <a:rPr lang="en-GB" altLang="en-US" smtClean="0">
                <a:latin typeface="Arial" pitchFamily="34" charset="0"/>
              </a:rPr>
              <a:t>HER3 in the closed/locked conformation, stabilized by an intramolecular tether involving the primary dimerization loop in domain II and its structural equivalent in domain IV.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spcBef>
                <a:spcPct val="30000"/>
              </a:spcBef>
              <a:defRPr sz="1100">
                <a:solidFill>
                  <a:schemeClr val="tx1"/>
                </a:solidFill>
                <a:latin typeface="Arial" pitchFamily="34" charset="0"/>
              </a:defRPr>
            </a:lvl1pPr>
            <a:lvl2pPr marL="685817" indent="-263776" defTabSz="914423" eaLnBrk="0" hangingPunct="0">
              <a:spcBef>
                <a:spcPct val="30000"/>
              </a:spcBef>
              <a:defRPr sz="1100">
                <a:solidFill>
                  <a:schemeClr val="tx1"/>
                </a:solidFill>
                <a:latin typeface="Arial" pitchFamily="34" charset="0"/>
              </a:defRPr>
            </a:lvl2pPr>
            <a:lvl3pPr marL="1055103" indent="-211021" defTabSz="914423" eaLnBrk="0" hangingPunct="0">
              <a:spcBef>
                <a:spcPct val="30000"/>
              </a:spcBef>
              <a:defRPr sz="1100">
                <a:solidFill>
                  <a:schemeClr val="tx1"/>
                </a:solidFill>
                <a:latin typeface="Arial" pitchFamily="34" charset="0"/>
              </a:defRPr>
            </a:lvl3pPr>
            <a:lvl4pPr marL="1477145" indent="-211021" defTabSz="914423" eaLnBrk="0" hangingPunct="0">
              <a:spcBef>
                <a:spcPct val="30000"/>
              </a:spcBef>
              <a:defRPr sz="1100">
                <a:solidFill>
                  <a:schemeClr val="tx1"/>
                </a:solidFill>
                <a:latin typeface="Arial" pitchFamily="34" charset="0"/>
              </a:defRPr>
            </a:lvl4pPr>
            <a:lvl5pPr marL="1899186" indent="-211021" defTabSz="914423" eaLnBrk="0" hangingPunct="0">
              <a:spcBef>
                <a:spcPct val="30000"/>
              </a:spcBef>
              <a:defRPr sz="1100">
                <a:solidFill>
                  <a:schemeClr val="tx1"/>
                </a:solidFill>
                <a:latin typeface="Arial" pitchFamily="34" charset="0"/>
              </a:defRPr>
            </a:lvl5pPr>
            <a:lvl6pPr marL="2321227" indent="-211021" defTabSz="914423" eaLnBrk="0" fontAlgn="base" hangingPunct="0">
              <a:spcBef>
                <a:spcPct val="30000"/>
              </a:spcBef>
              <a:spcAft>
                <a:spcPct val="0"/>
              </a:spcAft>
              <a:defRPr sz="1100">
                <a:solidFill>
                  <a:schemeClr val="tx1"/>
                </a:solidFill>
                <a:latin typeface="Arial" pitchFamily="34" charset="0"/>
              </a:defRPr>
            </a:lvl6pPr>
            <a:lvl7pPr marL="2743269" indent="-211021" defTabSz="914423" eaLnBrk="0" fontAlgn="base" hangingPunct="0">
              <a:spcBef>
                <a:spcPct val="30000"/>
              </a:spcBef>
              <a:spcAft>
                <a:spcPct val="0"/>
              </a:spcAft>
              <a:defRPr sz="1100">
                <a:solidFill>
                  <a:schemeClr val="tx1"/>
                </a:solidFill>
                <a:latin typeface="Arial" pitchFamily="34" charset="0"/>
              </a:defRPr>
            </a:lvl7pPr>
            <a:lvl8pPr marL="3165310" indent="-211021" defTabSz="914423" eaLnBrk="0" fontAlgn="base" hangingPunct="0">
              <a:spcBef>
                <a:spcPct val="30000"/>
              </a:spcBef>
              <a:spcAft>
                <a:spcPct val="0"/>
              </a:spcAft>
              <a:defRPr sz="1100">
                <a:solidFill>
                  <a:schemeClr val="tx1"/>
                </a:solidFill>
                <a:latin typeface="Arial" pitchFamily="34" charset="0"/>
              </a:defRPr>
            </a:lvl8pPr>
            <a:lvl9pPr marL="3587351" indent="-211021" defTabSz="914423"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A539BE27-CCAB-42AA-9318-D192AA0F0872}" type="slidenum">
              <a:rPr lang="en-GB" altLang="en-US" sz="1200"/>
              <a:pPr eaLnBrk="1" hangingPunct="1">
                <a:spcBef>
                  <a:spcPct val="0"/>
                </a:spcBef>
              </a:pPr>
              <a:t>27</a:t>
            </a:fld>
            <a:endParaRPr lang="en-GB" altLang="en-US" sz="1200"/>
          </a:p>
        </p:txBody>
      </p:sp>
      <p:sp>
        <p:nvSpPr>
          <p:cNvPr id="50179" name="Rectangle 2"/>
          <p:cNvSpPr>
            <a:spLocks noGrp="1" noRot="1" noChangeAspect="1" noChangeArrowheads="1" noTextEdit="1"/>
          </p:cNvSpPr>
          <p:nvPr>
            <p:ph type="sldImg"/>
          </p:nvPr>
        </p:nvSpPr>
        <p:spPr>
          <a:xfrm>
            <a:off x="1143000" y="685800"/>
            <a:ext cx="4572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mtClean="0">
                <a:latin typeface="Arial" pitchFamily="34" charset="0"/>
              </a:rPr>
              <a:t>Schematic representation of domains, conformations, and sites of interaction in HER2 and HER3. </a:t>
            </a:r>
            <a:r>
              <a:rPr lang="en-GB" altLang="en-US" b="1" smtClean="0">
                <a:latin typeface="Arial" pitchFamily="34" charset="0"/>
              </a:rPr>
              <a:t>(a) </a:t>
            </a:r>
            <a:r>
              <a:rPr lang="en-GB" altLang="en-US" smtClean="0">
                <a:latin typeface="Arial" pitchFamily="34" charset="0"/>
              </a:rPr>
              <a:t>Domain structure of monomeric HER2, indicating ECDs I to IV with the primary and secondary dimerization loop in the fifth and sixth module of domain II, a single transmembrane span, the cytoplasmic juxtamembrane segment (* indicates the site of PKC-mediated threonine phosphorylation), the amino- and carboxyl-terminal lobe of the kinase domain, and the carboxyl-terminal tail carrying most adapter binding sites. The sites targeted by Herceptin (Herc.), calmodulin (CaM), and Hsp90 are indicated with arrows. </a:t>
            </a:r>
            <a:r>
              <a:rPr lang="en-GB" altLang="en-US" b="1" smtClean="0">
                <a:latin typeface="Arial" pitchFamily="34" charset="0"/>
              </a:rPr>
              <a:t>(b) </a:t>
            </a:r>
            <a:r>
              <a:rPr lang="en-GB" altLang="en-US" smtClean="0">
                <a:latin typeface="Arial" pitchFamily="34" charset="0"/>
              </a:rPr>
              <a:t>Model of HER2-HER3 heterodimer with bound ligand. NRG indicates the EGF-like domain of neuregulin, bound between domains I and III, and Ig indicates the location of the immunoglobulin-like amino-terminal domain of neuregulins. The receptor dimer is stabilized by reciprocal interactions between domains II of both receptors. The physical separation of domains IV in the diagram does not necessarily indicate physical distance but is meant to emphasize that based on experimental data, and in contrast to transmembrane span packing, domain IV interactions do not contribute significantly to dimer stabilization. The exact nature of interactions by both components (boxed with dashed lines) is not clear at this point. The indicated interactions of the cytoplasmic kinase domains summarize the recently proposed mode of allosteric activation based on EGFR structures [38]. </a:t>
            </a:r>
            <a:r>
              <a:rPr lang="en-GB" altLang="en-US" b="1" smtClean="0">
                <a:latin typeface="Arial" pitchFamily="34" charset="0"/>
              </a:rPr>
              <a:t>(c) </a:t>
            </a:r>
            <a:r>
              <a:rPr lang="en-GB" altLang="en-US" smtClean="0">
                <a:latin typeface="Arial" pitchFamily="34" charset="0"/>
              </a:rPr>
              <a:t>HER3 in the closed/locked conformation, stabilized by an intramolecular tether involving the primary dimerization loop in domain II and its structural equivalent in domain IV.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spcBef>
                <a:spcPct val="30000"/>
              </a:spcBef>
              <a:defRPr sz="1100">
                <a:solidFill>
                  <a:schemeClr val="tx1"/>
                </a:solidFill>
                <a:latin typeface="Arial" pitchFamily="34" charset="0"/>
              </a:defRPr>
            </a:lvl1pPr>
            <a:lvl2pPr marL="685817" indent="-263776" defTabSz="914423" eaLnBrk="0" hangingPunct="0">
              <a:spcBef>
                <a:spcPct val="30000"/>
              </a:spcBef>
              <a:defRPr sz="1100">
                <a:solidFill>
                  <a:schemeClr val="tx1"/>
                </a:solidFill>
                <a:latin typeface="Arial" pitchFamily="34" charset="0"/>
              </a:defRPr>
            </a:lvl2pPr>
            <a:lvl3pPr marL="1055103" indent="-211021" defTabSz="914423" eaLnBrk="0" hangingPunct="0">
              <a:spcBef>
                <a:spcPct val="30000"/>
              </a:spcBef>
              <a:defRPr sz="1100">
                <a:solidFill>
                  <a:schemeClr val="tx1"/>
                </a:solidFill>
                <a:latin typeface="Arial" pitchFamily="34" charset="0"/>
              </a:defRPr>
            </a:lvl3pPr>
            <a:lvl4pPr marL="1477145" indent="-211021" defTabSz="914423" eaLnBrk="0" hangingPunct="0">
              <a:spcBef>
                <a:spcPct val="30000"/>
              </a:spcBef>
              <a:defRPr sz="1100">
                <a:solidFill>
                  <a:schemeClr val="tx1"/>
                </a:solidFill>
                <a:latin typeface="Arial" pitchFamily="34" charset="0"/>
              </a:defRPr>
            </a:lvl4pPr>
            <a:lvl5pPr marL="1899186" indent="-211021" defTabSz="914423" eaLnBrk="0" hangingPunct="0">
              <a:spcBef>
                <a:spcPct val="30000"/>
              </a:spcBef>
              <a:defRPr sz="1100">
                <a:solidFill>
                  <a:schemeClr val="tx1"/>
                </a:solidFill>
                <a:latin typeface="Arial" pitchFamily="34" charset="0"/>
              </a:defRPr>
            </a:lvl5pPr>
            <a:lvl6pPr marL="2321227" indent="-211021" defTabSz="914423" eaLnBrk="0" fontAlgn="base" hangingPunct="0">
              <a:spcBef>
                <a:spcPct val="30000"/>
              </a:spcBef>
              <a:spcAft>
                <a:spcPct val="0"/>
              </a:spcAft>
              <a:defRPr sz="1100">
                <a:solidFill>
                  <a:schemeClr val="tx1"/>
                </a:solidFill>
                <a:latin typeface="Arial" pitchFamily="34" charset="0"/>
              </a:defRPr>
            </a:lvl6pPr>
            <a:lvl7pPr marL="2743269" indent="-211021" defTabSz="914423" eaLnBrk="0" fontAlgn="base" hangingPunct="0">
              <a:spcBef>
                <a:spcPct val="30000"/>
              </a:spcBef>
              <a:spcAft>
                <a:spcPct val="0"/>
              </a:spcAft>
              <a:defRPr sz="1100">
                <a:solidFill>
                  <a:schemeClr val="tx1"/>
                </a:solidFill>
                <a:latin typeface="Arial" pitchFamily="34" charset="0"/>
              </a:defRPr>
            </a:lvl7pPr>
            <a:lvl8pPr marL="3165310" indent="-211021" defTabSz="914423" eaLnBrk="0" fontAlgn="base" hangingPunct="0">
              <a:spcBef>
                <a:spcPct val="30000"/>
              </a:spcBef>
              <a:spcAft>
                <a:spcPct val="0"/>
              </a:spcAft>
              <a:defRPr sz="1100">
                <a:solidFill>
                  <a:schemeClr val="tx1"/>
                </a:solidFill>
                <a:latin typeface="Arial" pitchFamily="34" charset="0"/>
              </a:defRPr>
            </a:lvl8pPr>
            <a:lvl9pPr marL="3587351" indent="-211021" defTabSz="914423"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A539BE27-CCAB-42AA-9318-D192AA0F0872}" type="slidenum">
              <a:rPr lang="en-GB" altLang="en-US" sz="1200"/>
              <a:pPr eaLnBrk="1" hangingPunct="1">
                <a:spcBef>
                  <a:spcPct val="0"/>
                </a:spcBef>
              </a:pPr>
              <a:t>28</a:t>
            </a:fld>
            <a:endParaRPr lang="en-GB" altLang="en-US" sz="1200"/>
          </a:p>
        </p:txBody>
      </p:sp>
      <p:sp>
        <p:nvSpPr>
          <p:cNvPr id="50179" name="Rectangle 2"/>
          <p:cNvSpPr>
            <a:spLocks noGrp="1" noRot="1" noChangeAspect="1" noChangeArrowheads="1" noTextEdit="1"/>
          </p:cNvSpPr>
          <p:nvPr>
            <p:ph type="sldImg"/>
          </p:nvPr>
        </p:nvSpPr>
        <p:spPr>
          <a:xfrm>
            <a:off x="1143000" y="685800"/>
            <a:ext cx="4572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mtClean="0">
                <a:latin typeface="Arial" pitchFamily="34" charset="0"/>
              </a:rPr>
              <a:t>Schematic representation of domains, conformations, and sites of interaction in HER2 and HER3. </a:t>
            </a:r>
            <a:r>
              <a:rPr lang="en-GB" altLang="en-US" b="1" smtClean="0">
                <a:latin typeface="Arial" pitchFamily="34" charset="0"/>
              </a:rPr>
              <a:t>(a) </a:t>
            </a:r>
            <a:r>
              <a:rPr lang="en-GB" altLang="en-US" smtClean="0">
                <a:latin typeface="Arial" pitchFamily="34" charset="0"/>
              </a:rPr>
              <a:t>Domain structure of monomeric HER2, indicating ECDs I to IV with the primary and secondary dimerization loop in the fifth and sixth module of domain II, a single transmembrane span, the cytoplasmic juxtamembrane segment (* indicates the site of PKC-mediated threonine phosphorylation), the amino- and carboxyl-terminal lobe of the kinase domain, and the carboxyl-terminal tail carrying most adapter binding sites. The sites targeted by Herceptin (Herc.), calmodulin (CaM), and Hsp90 are indicated with arrows. </a:t>
            </a:r>
            <a:r>
              <a:rPr lang="en-GB" altLang="en-US" b="1" smtClean="0">
                <a:latin typeface="Arial" pitchFamily="34" charset="0"/>
              </a:rPr>
              <a:t>(b) </a:t>
            </a:r>
            <a:r>
              <a:rPr lang="en-GB" altLang="en-US" smtClean="0">
                <a:latin typeface="Arial" pitchFamily="34" charset="0"/>
              </a:rPr>
              <a:t>Model of HER2-HER3 heterodimer with bound ligand. NRG indicates the EGF-like domain of neuregulin, bound between domains I and III, and Ig indicates the location of the immunoglobulin-like amino-terminal domain of neuregulins. The receptor dimer is stabilized by reciprocal interactions between domains II of both receptors. The physical separation of domains IV in the diagram does not necessarily indicate physical distance but is meant to emphasize that based on experimental data, and in contrast to transmembrane span packing, domain IV interactions do not contribute significantly to dimer stabilization. The exact nature of interactions by both components (boxed with dashed lines) is not clear at this point. The indicated interactions of the cytoplasmic kinase domains summarize the recently proposed mode of allosteric activation based on EGFR structures [38]. </a:t>
            </a:r>
            <a:r>
              <a:rPr lang="en-GB" altLang="en-US" b="1" smtClean="0">
                <a:latin typeface="Arial" pitchFamily="34" charset="0"/>
              </a:rPr>
              <a:t>(c) </a:t>
            </a:r>
            <a:r>
              <a:rPr lang="en-GB" altLang="en-US" smtClean="0">
                <a:latin typeface="Arial" pitchFamily="34" charset="0"/>
              </a:rPr>
              <a:t>HER3 in the closed/locked conformation, stabilized by an intramolecular tether involving the primary dimerization loop in domain II and its structural equivalent in domain IV.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spcBef>
                <a:spcPct val="30000"/>
              </a:spcBef>
              <a:defRPr sz="1100">
                <a:solidFill>
                  <a:schemeClr val="tx1"/>
                </a:solidFill>
                <a:latin typeface="Arial" pitchFamily="34" charset="0"/>
              </a:defRPr>
            </a:lvl1pPr>
            <a:lvl2pPr marL="685817" indent="-263776" defTabSz="914423" eaLnBrk="0" hangingPunct="0">
              <a:spcBef>
                <a:spcPct val="30000"/>
              </a:spcBef>
              <a:defRPr sz="1100">
                <a:solidFill>
                  <a:schemeClr val="tx1"/>
                </a:solidFill>
                <a:latin typeface="Arial" pitchFamily="34" charset="0"/>
              </a:defRPr>
            </a:lvl2pPr>
            <a:lvl3pPr marL="1055103" indent="-211021" defTabSz="914423" eaLnBrk="0" hangingPunct="0">
              <a:spcBef>
                <a:spcPct val="30000"/>
              </a:spcBef>
              <a:defRPr sz="1100">
                <a:solidFill>
                  <a:schemeClr val="tx1"/>
                </a:solidFill>
                <a:latin typeface="Arial" pitchFamily="34" charset="0"/>
              </a:defRPr>
            </a:lvl3pPr>
            <a:lvl4pPr marL="1477145" indent="-211021" defTabSz="914423" eaLnBrk="0" hangingPunct="0">
              <a:spcBef>
                <a:spcPct val="30000"/>
              </a:spcBef>
              <a:defRPr sz="1100">
                <a:solidFill>
                  <a:schemeClr val="tx1"/>
                </a:solidFill>
                <a:latin typeface="Arial" pitchFamily="34" charset="0"/>
              </a:defRPr>
            </a:lvl4pPr>
            <a:lvl5pPr marL="1899186" indent="-211021" defTabSz="914423" eaLnBrk="0" hangingPunct="0">
              <a:spcBef>
                <a:spcPct val="30000"/>
              </a:spcBef>
              <a:defRPr sz="1100">
                <a:solidFill>
                  <a:schemeClr val="tx1"/>
                </a:solidFill>
                <a:latin typeface="Arial" pitchFamily="34" charset="0"/>
              </a:defRPr>
            </a:lvl5pPr>
            <a:lvl6pPr marL="2321227" indent="-211021" defTabSz="914423" eaLnBrk="0" fontAlgn="base" hangingPunct="0">
              <a:spcBef>
                <a:spcPct val="30000"/>
              </a:spcBef>
              <a:spcAft>
                <a:spcPct val="0"/>
              </a:spcAft>
              <a:defRPr sz="1100">
                <a:solidFill>
                  <a:schemeClr val="tx1"/>
                </a:solidFill>
                <a:latin typeface="Arial" pitchFamily="34" charset="0"/>
              </a:defRPr>
            </a:lvl6pPr>
            <a:lvl7pPr marL="2743269" indent="-211021" defTabSz="914423" eaLnBrk="0" fontAlgn="base" hangingPunct="0">
              <a:spcBef>
                <a:spcPct val="30000"/>
              </a:spcBef>
              <a:spcAft>
                <a:spcPct val="0"/>
              </a:spcAft>
              <a:defRPr sz="1100">
                <a:solidFill>
                  <a:schemeClr val="tx1"/>
                </a:solidFill>
                <a:latin typeface="Arial" pitchFamily="34" charset="0"/>
              </a:defRPr>
            </a:lvl7pPr>
            <a:lvl8pPr marL="3165310" indent="-211021" defTabSz="914423" eaLnBrk="0" fontAlgn="base" hangingPunct="0">
              <a:spcBef>
                <a:spcPct val="30000"/>
              </a:spcBef>
              <a:spcAft>
                <a:spcPct val="0"/>
              </a:spcAft>
              <a:defRPr sz="1100">
                <a:solidFill>
                  <a:schemeClr val="tx1"/>
                </a:solidFill>
                <a:latin typeface="Arial" pitchFamily="34" charset="0"/>
              </a:defRPr>
            </a:lvl8pPr>
            <a:lvl9pPr marL="3587351" indent="-211021" defTabSz="914423" eaLnBrk="0" fontAlgn="base" hangingPunct="0">
              <a:spcBef>
                <a:spcPct val="30000"/>
              </a:spcBef>
              <a:spcAft>
                <a:spcPct val="0"/>
              </a:spcAft>
              <a:defRPr sz="1100">
                <a:solidFill>
                  <a:schemeClr val="tx1"/>
                </a:solidFill>
                <a:latin typeface="Arial" pitchFamily="34" charset="0"/>
              </a:defRPr>
            </a:lvl9pPr>
          </a:lstStyle>
          <a:p>
            <a:pPr eaLnBrk="1" hangingPunct="1">
              <a:spcBef>
                <a:spcPct val="0"/>
              </a:spcBef>
            </a:pPr>
            <a:fld id="{A539BE27-CCAB-42AA-9318-D192AA0F0872}" type="slidenum">
              <a:rPr lang="en-GB" altLang="en-US" sz="1200"/>
              <a:pPr eaLnBrk="1" hangingPunct="1">
                <a:spcBef>
                  <a:spcPct val="0"/>
                </a:spcBef>
              </a:pPr>
              <a:t>29</a:t>
            </a:fld>
            <a:endParaRPr lang="en-GB" altLang="en-US" sz="1200"/>
          </a:p>
        </p:txBody>
      </p:sp>
      <p:sp>
        <p:nvSpPr>
          <p:cNvPr id="50179" name="Rectangle 2"/>
          <p:cNvSpPr>
            <a:spLocks noGrp="1" noRot="1" noChangeAspect="1" noChangeArrowheads="1" noTextEdit="1"/>
          </p:cNvSpPr>
          <p:nvPr>
            <p:ph type="sldImg"/>
          </p:nvPr>
        </p:nvSpPr>
        <p:spPr>
          <a:xfrm>
            <a:off x="1143000" y="685800"/>
            <a:ext cx="4572000" cy="3429000"/>
          </a:xfrm>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mtClean="0">
                <a:latin typeface="Arial" pitchFamily="34" charset="0"/>
              </a:rPr>
              <a:t>Schematic representation of domains, conformations, and sites of interaction in HER2 and HER3. </a:t>
            </a:r>
            <a:r>
              <a:rPr lang="en-GB" altLang="en-US" b="1" smtClean="0">
                <a:latin typeface="Arial" pitchFamily="34" charset="0"/>
              </a:rPr>
              <a:t>(a) </a:t>
            </a:r>
            <a:r>
              <a:rPr lang="en-GB" altLang="en-US" smtClean="0">
                <a:latin typeface="Arial" pitchFamily="34" charset="0"/>
              </a:rPr>
              <a:t>Domain structure of monomeric HER2, indicating ECDs I to IV with the primary and secondary dimerization loop in the fifth and sixth module of domain II, a single transmembrane span, the cytoplasmic juxtamembrane segment (* indicates the site of PKC-mediated threonine phosphorylation), the amino- and carboxyl-terminal lobe of the kinase domain, and the carboxyl-terminal tail carrying most adapter binding sites. The sites targeted by Herceptin (Herc.), calmodulin (CaM), and Hsp90 are indicated with arrows. </a:t>
            </a:r>
            <a:r>
              <a:rPr lang="en-GB" altLang="en-US" b="1" smtClean="0">
                <a:latin typeface="Arial" pitchFamily="34" charset="0"/>
              </a:rPr>
              <a:t>(b) </a:t>
            </a:r>
            <a:r>
              <a:rPr lang="en-GB" altLang="en-US" smtClean="0">
                <a:latin typeface="Arial" pitchFamily="34" charset="0"/>
              </a:rPr>
              <a:t>Model of HER2-HER3 heterodimer with bound ligand. NRG indicates the EGF-like domain of neuregulin, bound between domains I and III, and Ig indicates the location of the immunoglobulin-like amino-terminal domain of neuregulins. The receptor dimer is stabilized by reciprocal interactions between domains II of both receptors. The physical separation of domains IV in the diagram does not necessarily indicate physical distance but is meant to emphasize that based on experimental data, and in contrast to transmembrane span packing, domain IV interactions do not contribute significantly to dimer stabilization. The exact nature of interactions by both components (boxed with dashed lines) is not clear at this point. The indicated interactions of the cytoplasmic kinase domains summarize the recently proposed mode of allosteric activation based on EGFR structures [38]. </a:t>
            </a:r>
            <a:r>
              <a:rPr lang="en-GB" altLang="en-US" b="1" smtClean="0">
                <a:latin typeface="Arial" pitchFamily="34" charset="0"/>
              </a:rPr>
              <a:t>(c) </a:t>
            </a:r>
            <a:r>
              <a:rPr lang="en-GB" altLang="en-US" smtClean="0">
                <a:latin typeface="Arial" pitchFamily="34" charset="0"/>
              </a:rPr>
              <a:t>HER3 in the closed/locked conformation, stabilized by an intramolecular tether involving the primary dimerization loop in domain II and its structural equivalent in domain IV.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sz="1800">
                <a:solidFill>
                  <a:schemeClr val="tx1"/>
                </a:solidFill>
                <a:latin typeface="Arial" pitchFamily="34" charset="0"/>
              </a:defRPr>
            </a:lvl1pPr>
            <a:lvl2pPr marL="685817" indent="-263776" defTabSz="914423" eaLnBrk="0" hangingPunct="0">
              <a:defRPr sz="1800">
                <a:solidFill>
                  <a:schemeClr val="tx1"/>
                </a:solidFill>
                <a:latin typeface="Arial" pitchFamily="34" charset="0"/>
              </a:defRPr>
            </a:lvl2pPr>
            <a:lvl3pPr marL="1055103" indent="-211021" defTabSz="914423" eaLnBrk="0" hangingPunct="0">
              <a:defRPr sz="1800">
                <a:solidFill>
                  <a:schemeClr val="tx1"/>
                </a:solidFill>
                <a:latin typeface="Arial" pitchFamily="34" charset="0"/>
              </a:defRPr>
            </a:lvl3pPr>
            <a:lvl4pPr marL="1477145" indent="-211021" defTabSz="914423" eaLnBrk="0" hangingPunct="0">
              <a:defRPr sz="1800">
                <a:solidFill>
                  <a:schemeClr val="tx1"/>
                </a:solidFill>
                <a:latin typeface="Arial" pitchFamily="34" charset="0"/>
              </a:defRPr>
            </a:lvl4pPr>
            <a:lvl5pPr marL="1899186" indent="-211021" defTabSz="914423" eaLnBrk="0" hangingPunct="0">
              <a:defRPr sz="1800">
                <a:solidFill>
                  <a:schemeClr val="tx1"/>
                </a:solidFill>
                <a:latin typeface="Arial" pitchFamily="34" charset="0"/>
              </a:defRPr>
            </a:lvl5pPr>
            <a:lvl6pPr marL="2321227" indent="-211021" defTabSz="914423" eaLnBrk="0" fontAlgn="base" hangingPunct="0">
              <a:spcBef>
                <a:spcPct val="0"/>
              </a:spcBef>
              <a:spcAft>
                <a:spcPct val="0"/>
              </a:spcAft>
              <a:defRPr sz="1800">
                <a:solidFill>
                  <a:schemeClr val="tx1"/>
                </a:solidFill>
                <a:latin typeface="Arial" pitchFamily="34" charset="0"/>
              </a:defRPr>
            </a:lvl6pPr>
            <a:lvl7pPr marL="2743269" indent="-211021" defTabSz="914423" eaLnBrk="0" fontAlgn="base" hangingPunct="0">
              <a:spcBef>
                <a:spcPct val="0"/>
              </a:spcBef>
              <a:spcAft>
                <a:spcPct val="0"/>
              </a:spcAft>
              <a:defRPr sz="1800">
                <a:solidFill>
                  <a:schemeClr val="tx1"/>
                </a:solidFill>
                <a:latin typeface="Arial" pitchFamily="34" charset="0"/>
              </a:defRPr>
            </a:lvl7pPr>
            <a:lvl8pPr marL="3165310" indent="-211021" defTabSz="914423" eaLnBrk="0" fontAlgn="base" hangingPunct="0">
              <a:spcBef>
                <a:spcPct val="0"/>
              </a:spcBef>
              <a:spcAft>
                <a:spcPct val="0"/>
              </a:spcAft>
              <a:defRPr sz="1800">
                <a:solidFill>
                  <a:schemeClr val="tx1"/>
                </a:solidFill>
                <a:latin typeface="Arial" pitchFamily="34" charset="0"/>
              </a:defRPr>
            </a:lvl8pPr>
            <a:lvl9pPr marL="3587351" indent="-211021" defTabSz="914423" eaLnBrk="0" fontAlgn="base" hangingPunct="0">
              <a:spcBef>
                <a:spcPct val="0"/>
              </a:spcBef>
              <a:spcAft>
                <a:spcPct val="0"/>
              </a:spcAft>
              <a:defRPr sz="1800">
                <a:solidFill>
                  <a:schemeClr val="tx1"/>
                </a:solidFill>
                <a:latin typeface="Arial" pitchFamily="34" charset="0"/>
              </a:defRPr>
            </a:lvl9pPr>
          </a:lstStyle>
          <a:p>
            <a:pPr eaLnBrk="1" hangingPunct="1"/>
            <a:fld id="{CFB16ABF-CF70-4E0D-B32D-F9159FC8CD88}" type="slidenum">
              <a:rPr lang="en-GB" altLang="en-US" sz="1200"/>
              <a:pPr eaLnBrk="1" hangingPunct="1"/>
              <a:t>30</a:t>
            </a:fld>
            <a:endParaRPr lang="en-GB" altLang="en-US" sz="1200"/>
          </a:p>
        </p:txBody>
      </p:sp>
      <p:sp>
        <p:nvSpPr>
          <p:cNvPr id="67587" name="Rectangle 2"/>
          <p:cNvSpPr>
            <a:spLocks noGrp="1" noRot="1" noChangeAspect="1" noChangeArrowheads="1" noTextEdit="1"/>
          </p:cNvSpPr>
          <p:nvPr>
            <p:ph type="sldImg"/>
          </p:nvPr>
        </p:nvSpPr>
        <p:spPr>
          <a:xfrm>
            <a:off x="1143000" y="685800"/>
            <a:ext cx="4572000" cy="34290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GB" altLang="en-US" smtClean="0">
                <a:latin typeface="Arial" pitchFamily="34" charset="0"/>
              </a:rPr>
              <a:t>Schematic representation of domains, conformations, and sites of interaction in HER2 and HER3. </a:t>
            </a:r>
            <a:r>
              <a:rPr lang="en-GB" altLang="en-US" b="1" smtClean="0">
                <a:latin typeface="Arial" pitchFamily="34" charset="0"/>
              </a:rPr>
              <a:t>(a) </a:t>
            </a:r>
            <a:r>
              <a:rPr lang="en-GB" altLang="en-US" smtClean="0">
                <a:latin typeface="Arial" pitchFamily="34" charset="0"/>
              </a:rPr>
              <a:t>Domain structure of monomeric HER2, indicating ECDs I to IV with the primary and secondary dimerization loop in the fifth and sixth module of domain II, a single transmembrane span, the cytoplasmic juxtamembrane segment (* indicates the site of PKC-mediated threonine phosphorylation), the amino- and carboxyl-terminal lobe of the kinase domain, and the carboxyl-terminal tail carrying most adapter binding sites. The sites targeted by Herceptin (Herc.), calmodulin (CaM), and Hsp90 are indicated with arrows. </a:t>
            </a:r>
            <a:r>
              <a:rPr lang="en-GB" altLang="en-US" b="1" smtClean="0">
                <a:latin typeface="Arial" pitchFamily="34" charset="0"/>
              </a:rPr>
              <a:t>(b) </a:t>
            </a:r>
            <a:r>
              <a:rPr lang="en-GB" altLang="en-US" smtClean="0">
                <a:latin typeface="Arial" pitchFamily="34" charset="0"/>
              </a:rPr>
              <a:t>Model of HER2-HER3 heterodimer with bound ligand. NRG indicates the EGF-like domain of neuregulin, bound between domains I and III, and Ig indicates the location of the immunoglobulin-like amino-terminal domain of neuregulins. The receptor dimer is stabilized by reciprocal interactions between domains II of both receptors. The physical separation of domains IV in the diagram does not necessarily indicate physical distance but is meant to emphasize that based on experimental data, and in contrast to transmembrane span packing, domain IV interactions do not contribute significantly to dimer stabilization. The exact nature of interactions by both components (boxed with dashed lines) is not clear at this point. The indicated interactions of the cytoplasmic kinase domains summarize the recently proposed mode of allosteric activation based on EGFR structures [38]. </a:t>
            </a:r>
            <a:r>
              <a:rPr lang="en-GB" altLang="en-US" b="1" smtClean="0">
                <a:latin typeface="Arial" pitchFamily="34" charset="0"/>
              </a:rPr>
              <a:t>(c) </a:t>
            </a:r>
            <a:r>
              <a:rPr lang="en-GB" altLang="en-US" smtClean="0">
                <a:latin typeface="Arial" pitchFamily="34" charset="0"/>
              </a:rPr>
              <a:t>HER3 in the closed/locked conformation, stabilized by an intramolecular tether involving the primary dimerization loop in domain II and its structural equivalent in domain IV.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3</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23" eaLnBrk="0" hangingPunct="0">
              <a:defRPr>
                <a:solidFill>
                  <a:schemeClr val="tx1"/>
                </a:solidFill>
                <a:latin typeface="Arial" pitchFamily="34" charset="0"/>
              </a:defRPr>
            </a:lvl1pPr>
            <a:lvl2pPr marL="685817" indent="-263776" defTabSz="914423" eaLnBrk="0" hangingPunct="0">
              <a:defRPr>
                <a:solidFill>
                  <a:schemeClr val="tx1"/>
                </a:solidFill>
                <a:latin typeface="Arial" pitchFamily="34" charset="0"/>
              </a:defRPr>
            </a:lvl2pPr>
            <a:lvl3pPr marL="1055103" indent="-211021" defTabSz="914423" eaLnBrk="0" hangingPunct="0">
              <a:defRPr>
                <a:solidFill>
                  <a:schemeClr val="tx1"/>
                </a:solidFill>
                <a:latin typeface="Arial" pitchFamily="34" charset="0"/>
              </a:defRPr>
            </a:lvl3pPr>
            <a:lvl4pPr marL="1477145" indent="-211021" defTabSz="914423" eaLnBrk="0" hangingPunct="0">
              <a:defRPr>
                <a:solidFill>
                  <a:schemeClr val="tx1"/>
                </a:solidFill>
                <a:latin typeface="Arial" pitchFamily="34" charset="0"/>
              </a:defRPr>
            </a:lvl4pPr>
            <a:lvl5pPr marL="1899186" indent="-211021" defTabSz="914423" eaLnBrk="0" hangingPunct="0">
              <a:defRPr>
                <a:solidFill>
                  <a:schemeClr val="tx1"/>
                </a:solidFill>
                <a:latin typeface="Arial" pitchFamily="34" charset="0"/>
              </a:defRPr>
            </a:lvl5pPr>
            <a:lvl6pPr marL="2321227" indent="-211021" defTabSz="914423" eaLnBrk="0" fontAlgn="base" hangingPunct="0">
              <a:spcBef>
                <a:spcPct val="0"/>
              </a:spcBef>
              <a:spcAft>
                <a:spcPct val="0"/>
              </a:spcAft>
              <a:defRPr>
                <a:solidFill>
                  <a:schemeClr val="tx1"/>
                </a:solidFill>
                <a:latin typeface="Arial" pitchFamily="34" charset="0"/>
              </a:defRPr>
            </a:lvl6pPr>
            <a:lvl7pPr marL="2743269" indent="-211021" defTabSz="914423" eaLnBrk="0" fontAlgn="base" hangingPunct="0">
              <a:spcBef>
                <a:spcPct val="0"/>
              </a:spcBef>
              <a:spcAft>
                <a:spcPct val="0"/>
              </a:spcAft>
              <a:defRPr>
                <a:solidFill>
                  <a:schemeClr val="tx1"/>
                </a:solidFill>
                <a:latin typeface="Arial" pitchFamily="34" charset="0"/>
              </a:defRPr>
            </a:lvl7pPr>
            <a:lvl8pPr marL="3165310" indent="-211021" defTabSz="914423" eaLnBrk="0" fontAlgn="base" hangingPunct="0">
              <a:spcBef>
                <a:spcPct val="0"/>
              </a:spcBef>
              <a:spcAft>
                <a:spcPct val="0"/>
              </a:spcAft>
              <a:defRPr>
                <a:solidFill>
                  <a:schemeClr val="tx1"/>
                </a:solidFill>
                <a:latin typeface="Arial" pitchFamily="34" charset="0"/>
              </a:defRPr>
            </a:lvl8pPr>
            <a:lvl9pPr marL="3587351" indent="-211021" defTabSz="914423" eaLnBrk="0" fontAlgn="base" hangingPunct="0">
              <a:spcBef>
                <a:spcPct val="0"/>
              </a:spcBef>
              <a:spcAft>
                <a:spcPct val="0"/>
              </a:spcAft>
              <a:defRPr>
                <a:solidFill>
                  <a:schemeClr val="tx1"/>
                </a:solidFill>
                <a:latin typeface="Arial" pitchFamily="34" charset="0"/>
              </a:defRPr>
            </a:lvl9pPr>
          </a:lstStyle>
          <a:p>
            <a:pPr eaLnBrk="1" hangingPunct="1"/>
            <a:fld id="{30BD100B-D31D-4913-BF05-C15FFB3E384C}" type="slidenum">
              <a:rPr lang="en-GB" altLang="en-US" smtClean="0"/>
              <a:pPr eaLnBrk="1" hangingPunct="1"/>
              <a:t>53</a:t>
            </a:fld>
            <a:endParaRPr lang="en-GB" altLang="en-US" smtClean="0"/>
          </a:p>
        </p:txBody>
      </p:sp>
      <p:sp>
        <p:nvSpPr>
          <p:cNvPr id="80899" name="Rectangle 2"/>
          <p:cNvSpPr>
            <a:spLocks noGrp="1" noRot="1" noChangeAspect="1" noChangeArrowheads="1" noTextEdit="1"/>
          </p:cNvSpPr>
          <p:nvPr>
            <p:ph type="sldImg"/>
          </p:nvPr>
        </p:nvSpPr>
        <p:spPr>
          <a:xfrm>
            <a:off x="1143000" y="685800"/>
            <a:ext cx="4572000" cy="342900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4</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5</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6</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7</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latin typeface="Arial" charset="0"/>
              </a:rPr>
              <a:pPr/>
              <a:t>8</a:t>
            </a:fld>
            <a:endParaRPr lang="en-GB" smtClean="0">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solidFill>
                  <a:prstClr val="black"/>
                </a:solidFill>
                <a:latin typeface="Arial" charset="0"/>
              </a:rPr>
              <a:pPr/>
              <a:t>9</a:t>
            </a:fld>
            <a:endParaRPr lang="en-GB" smtClean="0">
              <a:solidFill>
                <a:prstClr val="black"/>
              </a:solidFill>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27E12D-4F2B-41DE-9C1C-9C7E432A6028}" type="slidenum">
              <a:rPr lang="en-GB" smtClean="0">
                <a:solidFill>
                  <a:prstClr val="black"/>
                </a:solidFill>
                <a:latin typeface="Arial" charset="0"/>
              </a:rPr>
              <a:pPr/>
              <a:t>10</a:t>
            </a:fld>
            <a:endParaRPr lang="en-GB" smtClean="0">
              <a:solidFill>
                <a:prstClr val="black"/>
              </a:solidFill>
              <a:latin typeface="Arial" charset="0"/>
            </a:endParaRPr>
          </a:p>
        </p:txBody>
      </p:sp>
      <p:sp>
        <p:nvSpPr>
          <p:cNvPr id="24579" name="Rectangle 2"/>
          <p:cNvSpPr>
            <a:spLocks noGrp="1" noRot="1" noChangeAspect="1" noChangeArrowheads="1" noTextEdit="1"/>
          </p:cNvSpPr>
          <p:nvPr>
            <p:ph type="sldImg"/>
          </p:nvPr>
        </p:nvSpPr>
        <p:spPr>
          <a:xfrm>
            <a:off x="1141413" y="685800"/>
            <a:ext cx="4573587" cy="3429000"/>
          </a:xfrm>
          <a:ln/>
        </p:spPr>
      </p:sp>
      <p:sp>
        <p:nvSpPr>
          <p:cNvPr id="24580" name="Rectangle 3"/>
          <p:cNvSpPr>
            <a:spLocks noGrp="1" noChangeArrowheads="1"/>
          </p:cNvSpPr>
          <p:nvPr>
            <p:ph type="body" idx="1"/>
          </p:nvPr>
        </p:nvSpPr>
        <p:spPr>
          <a:xfrm>
            <a:off x="878720" y="4341522"/>
            <a:ext cx="5097494" cy="4114587"/>
          </a:xfrm>
          <a:noFill/>
          <a:ln/>
        </p:spPr>
        <p:txBody>
          <a:bodyPr/>
          <a:lstStyle/>
          <a:p>
            <a:pPr eaLnBrk="1" hangingPunct="1"/>
            <a:endParaRPr 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290037F-F6D7-4E09-93EC-4C723F67F627}" type="slidenum">
              <a:rPr lang="en-GB"/>
              <a:pPr>
                <a:defRPr/>
              </a:pPr>
              <a:t>‹#›</a:t>
            </a:fld>
            <a:endParaRPr lang="en-GB"/>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FA0B6612-69A4-4B04-AE0D-F4C598244BC9}"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7CFCC95-377A-4ECC-90CA-1B577FE82C98}"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smtClean="0"/>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0809735-ADBF-4C58-BBD1-F9615862E073}" type="slidenum">
              <a:rPr lang="en-GB"/>
              <a:pPr>
                <a:defRPr/>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Chart Placeholder 2"/>
          <p:cNvSpPr>
            <a:spLocks noGrp="1"/>
          </p:cNvSpPr>
          <p:nvPr>
            <p:ph type="chart" idx="1"/>
          </p:nvPr>
        </p:nvSpPr>
        <p:spPr>
          <a:xfrm>
            <a:off x="457200" y="1600200"/>
            <a:ext cx="8229600" cy="4525963"/>
          </a:xfrm>
        </p:spPr>
        <p:txBody>
          <a:bodyPr/>
          <a:lstStyle/>
          <a:p>
            <a:endParaRPr lang="en-GB"/>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GB"/>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E2E0DE97-834C-4274-B716-BB62A9BA1C14}" type="slidenum">
              <a:rPr lang="en-GB"/>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PI4LSS104_SABCS_Striking Success_PPT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697" cy="6858000"/>
          </a:xfrm>
          <a:prstGeom prst="rect">
            <a:avLst/>
          </a:prstGeom>
        </p:spPr>
      </p:pic>
    </p:spTree>
    <p:extLst>
      <p:ext uri="{BB962C8B-B14F-4D97-AF65-F5344CB8AC3E}">
        <p14:creationId xmlns:p14="http://schemas.microsoft.com/office/powerpoint/2010/main" val="29915703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516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85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92586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3394086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288732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2EF6B24-FE7E-4152-9978-735038326281}" type="slidenum">
              <a:rPr lang="en-GB"/>
              <a:pPr>
                <a:defRPr/>
              </a:pPr>
              <a:t>‹#›</a:t>
            </a:fld>
            <a:endParaRPr lang="en-GB"/>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2873154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1514478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1390787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2462425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auto">
              <a:spcBef>
                <a:spcPts val="0"/>
              </a:spcBef>
              <a:spcAft>
                <a:spcPts val="0"/>
              </a:spcAft>
            </a:pPr>
            <a:fld id="{B3D80069-B6C8-3749-81A9-DDAD11CEFF95}" type="datetimeFigureOut">
              <a:rPr lang="en-US" sz="1800">
                <a:solidFill>
                  <a:prstClr val="black"/>
                </a:solidFill>
                <a:latin typeface="Calibri"/>
              </a:rPr>
              <a:pPr defTabSz="457200" fontAlgn="auto">
                <a:spcBef>
                  <a:spcPts val="0"/>
                </a:spcBef>
                <a:spcAft>
                  <a:spcPts val="0"/>
                </a:spcAft>
              </a:pPr>
              <a:t>1/7/2015</a:t>
            </a:fld>
            <a:endParaRPr lang="en-US" sz="1800">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fontAlgn="auto">
              <a:spcBef>
                <a:spcPts val="0"/>
              </a:spcBef>
              <a:spcAft>
                <a:spcPts val="0"/>
              </a:spcAft>
            </a:pPr>
            <a:endParaRPr lang="en-US" sz="1800">
              <a:solidFill>
                <a:prstClr val="black"/>
              </a:solidFill>
              <a:latin typeface="Calibri"/>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fontAlgn="auto">
              <a:spcBef>
                <a:spcPts val="0"/>
              </a:spcBef>
              <a:spcAft>
                <a:spcPts val="0"/>
              </a:spcAft>
            </a:pPr>
            <a:fld id="{EADC87F7-E4FA-D14C-A9BC-6EC05CEB58BC}" type="slidenum">
              <a:rPr lang="en-US" sz="1800">
                <a:solidFill>
                  <a:prstClr val="black"/>
                </a:solidFill>
                <a:latin typeface="Calibri"/>
              </a:rPr>
              <a:pPr defTabSz="457200" fontAlgn="auto">
                <a:spcBef>
                  <a:spcPts val="0"/>
                </a:spcBef>
                <a:spcAft>
                  <a:spcPts val="0"/>
                </a:spcAft>
              </a:pPr>
              <a:t>‹#›</a:t>
            </a:fld>
            <a:endParaRPr lang="en-US" sz="1800">
              <a:solidFill>
                <a:prstClr val="black"/>
              </a:solidFill>
              <a:latin typeface="Calibri"/>
            </a:endParaRPr>
          </a:p>
        </p:txBody>
      </p:sp>
    </p:spTree>
    <p:extLst>
      <p:ext uri="{BB962C8B-B14F-4D97-AF65-F5344CB8AC3E}">
        <p14:creationId xmlns:p14="http://schemas.microsoft.com/office/powerpoint/2010/main" val="248388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ABF7390-9263-43B1-8DA2-0A75CF742A67}"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565F7FD-842A-4726-A599-DCE3683CE24D}"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3EEAB4BD-8ACD-4F1A-9DB0-9DA07E3E14FB}"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1E0BD8B0-EA72-4FD9-9A80-A747892335BF}" type="slidenum">
              <a:rPr lang="en-GB"/>
              <a:pPr>
                <a:defRPr/>
              </a:pPr>
              <a:t>‹#›</a:t>
            </a:fld>
            <a:endParaRPr lang="en-GB"/>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CBAC44B-589D-4A47-9860-599E7A84DC0F}" type="slidenum">
              <a:rPr lang="en-GB"/>
              <a:pPr>
                <a:defRPr/>
              </a:pPr>
              <a:t>‹#›</a:t>
            </a:fld>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GB"/>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GB"/>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B91F71E-B92E-42DF-B021-03BE6ACA773A}"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31" name="Rectangle 7"/>
          <p:cNvSpPr>
            <a:spLocks noChangeArrowheads="1"/>
          </p:cNvSpPr>
          <p:nvPr/>
        </p:nvSpPr>
        <p:spPr bwMode="auto">
          <a:xfrm>
            <a:off x="0" y="0"/>
            <a:ext cx="9144000" cy="1143000"/>
          </a:xfrm>
          <a:prstGeom prst="rect">
            <a:avLst/>
          </a:prstGeom>
          <a:noFill/>
          <a:ln w="9525">
            <a:noFill/>
            <a:miter lim="800000"/>
            <a:headEnd/>
            <a:tailEnd/>
          </a:ln>
          <a:effectLst/>
        </p:spPr>
        <p:txBody>
          <a:bodyPr anchor="ctr"/>
          <a:lstStyle/>
          <a:p>
            <a:pPr algn="ctr">
              <a:defRPr/>
            </a:pPr>
            <a:r>
              <a:rPr lang="de-DE" sz="4400">
                <a:solidFill>
                  <a:schemeClr val="tx2"/>
                </a:solidFill>
                <a:latin typeface="Arial" charset="0"/>
              </a:rPr>
              <a:t>Klicken Sie. um das Titelformat zu bearbeiten</a:t>
            </a:r>
          </a:p>
        </p:txBody>
      </p:sp>
      <p:sp>
        <p:nvSpPr>
          <p:cNvPr id="1032" name="Rectangle 8"/>
          <p:cNvSpPr>
            <a:spLocks noChangeArrowheads="1"/>
          </p:cNvSpPr>
          <p:nvPr userDrawn="1"/>
        </p:nvSpPr>
        <p:spPr bwMode="auto">
          <a:xfrm>
            <a:off x="0" y="0"/>
            <a:ext cx="9144000" cy="1116000"/>
          </a:xfrm>
          <a:prstGeom prst="rect">
            <a:avLst/>
          </a:prstGeom>
          <a:solidFill>
            <a:srgbClr val="002060"/>
          </a:solidFill>
          <a:ln w="9525">
            <a:solidFill>
              <a:schemeClr val="tx1"/>
            </a:solidFill>
            <a:miter lim="800000"/>
            <a:headEnd/>
            <a:tailEnd/>
          </a:ln>
          <a:effectLst/>
        </p:spPr>
        <p:txBody>
          <a:bodyPr wrap="none" anchor="ctr"/>
          <a:lstStyle/>
          <a:p>
            <a:pPr>
              <a:defRPr/>
            </a:pPr>
            <a:endParaRPr lang="en-GB">
              <a:latin typeface="Arial" charset="0"/>
            </a:endParaRPr>
          </a:p>
        </p:txBody>
      </p:sp>
      <p:sp>
        <p:nvSpPr>
          <p:cNvPr id="1034" name="Text Box 10"/>
          <p:cNvSpPr txBox="1">
            <a:spLocks noChangeArrowheads="1"/>
          </p:cNvSpPr>
          <p:nvPr userDrawn="1"/>
        </p:nvSpPr>
        <p:spPr bwMode="auto">
          <a:xfrm>
            <a:off x="35496" y="6597650"/>
            <a:ext cx="3672979" cy="246221"/>
          </a:xfrm>
          <a:prstGeom prst="rect">
            <a:avLst/>
          </a:prstGeom>
          <a:noFill/>
          <a:ln w="9525">
            <a:noFill/>
            <a:miter lim="800000"/>
            <a:headEnd/>
            <a:tailEnd/>
          </a:ln>
          <a:effectLst/>
        </p:spPr>
        <p:txBody>
          <a:bodyPr wrap="square">
            <a:spAutoFit/>
          </a:bodyPr>
          <a:lstStyle/>
          <a:p>
            <a:pPr>
              <a:spcBef>
                <a:spcPct val="50000"/>
              </a:spcBef>
              <a:defRPr/>
            </a:pPr>
            <a:r>
              <a:rPr lang="de-DE" sz="1000" b="1" dirty="0" smtClean="0">
                <a:solidFill>
                  <a:schemeClr val="bg2"/>
                </a:solidFill>
                <a:latin typeface="Arial" charset="0"/>
              </a:rPr>
              <a:t>Prof. </a:t>
            </a:r>
            <a:r>
              <a:rPr lang="de-DE" sz="1000" b="1" dirty="0">
                <a:solidFill>
                  <a:schemeClr val="bg2"/>
                </a:solidFill>
                <a:latin typeface="Arial" charset="0"/>
              </a:rPr>
              <a:t>P. Schmid, </a:t>
            </a:r>
            <a:r>
              <a:rPr lang="de-DE" sz="1000" b="1" dirty="0" smtClean="0">
                <a:solidFill>
                  <a:schemeClr val="bg2"/>
                </a:solidFill>
                <a:latin typeface="Arial" charset="0"/>
              </a:rPr>
              <a:t>Barts Cancer</a:t>
            </a:r>
            <a:r>
              <a:rPr lang="de-DE" sz="1000" b="1" baseline="0" dirty="0" smtClean="0">
                <a:solidFill>
                  <a:schemeClr val="bg2"/>
                </a:solidFill>
                <a:latin typeface="Arial" charset="0"/>
              </a:rPr>
              <a:t> Institute</a:t>
            </a:r>
            <a:endParaRPr lang="de-DE" sz="1000" b="1" dirty="0">
              <a:solidFill>
                <a:schemeClr val="bg2"/>
              </a:solidFill>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PI4LSS104_SABCS_Striking Success_PPT2.jp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1697" cy="6858000"/>
          </a:xfrm>
          <a:prstGeom prst="rect">
            <a:avLst/>
          </a:prstGeom>
        </p:spPr>
      </p:pic>
    </p:spTree>
    <p:extLst>
      <p:ext uri="{BB962C8B-B14F-4D97-AF65-F5344CB8AC3E}">
        <p14:creationId xmlns:p14="http://schemas.microsoft.com/office/powerpoint/2010/main" val="38913125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emf"/></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620713"/>
            <a:ext cx="9144000" cy="1470025"/>
          </a:xfrm>
        </p:spPr>
        <p:txBody>
          <a:bodyPr/>
          <a:lstStyle/>
          <a:p>
            <a:r>
              <a:rPr lang="en-GB" sz="3800" b="1" dirty="0" smtClean="0"/>
              <a:t/>
            </a:r>
            <a:br>
              <a:rPr lang="en-GB" sz="3800" b="1" dirty="0" smtClean="0"/>
            </a:br>
            <a:r>
              <a:rPr lang="en-GB" sz="3800" b="1" dirty="0" smtClean="0"/>
              <a:t>Drilling Down </a:t>
            </a:r>
            <a:r>
              <a:rPr lang="en-GB" sz="3800" b="1" dirty="0"/>
              <a:t>on </a:t>
            </a:r>
            <a:r>
              <a:rPr lang="en-GB" sz="3800" b="1" dirty="0" smtClean="0"/>
              <a:t>Molecular Targeted Approaches to Therapy</a:t>
            </a:r>
            <a:endParaRPr lang="en-GB" altLang="en-US" sz="3800" b="1" dirty="0" smtClean="0">
              <a:solidFill>
                <a:schemeClr val="accent2"/>
              </a:solidFill>
            </a:endParaRPr>
          </a:p>
        </p:txBody>
      </p:sp>
      <p:sp>
        <p:nvSpPr>
          <p:cNvPr id="2051" name="Rectangle 3"/>
          <p:cNvSpPr>
            <a:spLocks noGrp="1" noChangeArrowheads="1"/>
          </p:cNvSpPr>
          <p:nvPr>
            <p:ph type="subTitle" idx="1"/>
          </p:nvPr>
        </p:nvSpPr>
        <p:spPr>
          <a:xfrm>
            <a:off x="0" y="2780928"/>
            <a:ext cx="9144000" cy="1752600"/>
          </a:xfrm>
        </p:spPr>
        <p:txBody>
          <a:bodyPr/>
          <a:lstStyle/>
          <a:p>
            <a:pPr eaLnBrk="1" hangingPunct="1">
              <a:spcBef>
                <a:spcPts val="0"/>
              </a:spcBef>
            </a:pPr>
            <a:endParaRPr lang="en-GB" altLang="en-US" sz="2000" dirty="0" smtClean="0"/>
          </a:p>
          <a:p>
            <a:pPr>
              <a:spcBef>
                <a:spcPts val="0"/>
              </a:spcBef>
              <a:spcAft>
                <a:spcPts val="1200"/>
              </a:spcAft>
            </a:pPr>
            <a:r>
              <a:rPr lang="en-GB" sz="2800" dirty="0">
                <a:solidFill>
                  <a:schemeClr val="tx2">
                    <a:lumMod val="75000"/>
                    <a:lumOff val="25000"/>
                  </a:schemeClr>
                </a:solidFill>
              </a:rPr>
              <a:t>Professor Peter Schmid, MD PhD FRCP</a:t>
            </a:r>
          </a:p>
          <a:p>
            <a:pPr>
              <a:spcBef>
                <a:spcPts val="0"/>
              </a:spcBef>
            </a:pPr>
            <a:r>
              <a:rPr lang="en-GB" sz="2000" dirty="0" smtClean="0">
                <a:solidFill>
                  <a:schemeClr val="tx2">
                    <a:lumMod val="75000"/>
                    <a:lumOff val="25000"/>
                  </a:schemeClr>
                </a:solidFill>
              </a:rPr>
              <a:t>Lead, Centre </a:t>
            </a:r>
            <a:r>
              <a:rPr lang="en-GB" sz="2000" dirty="0">
                <a:solidFill>
                  <a:schemeClr val="tx2">
                    <a:lumMod val="75000"/>
                    <a:lumOff val="25000"/>
                  </a:schemeClr>
                </a:solidFill>
              </a:rPr>
              <a:t>for Experimental Cancer </a:t>
            </a:r>
            <a:r>
              <a:rPr lang="en-GB" sz="2000" dirty="0" smtClean="0">
                <a:solidFill>
                  <a:schemeClr val="tx2">
                    <a:lumMod val="75000"/>
                    <a:lumOff val="25000"/>
                  </a:schemeClr>
                </a:solidFill>
              </a:rPr>
              <a:t>Medicine</a:t>
            </a:r>
            <a:endParaRPr lang="en-GB" sz="2000" dirty="0">
              <a:solidFill>
                <a:schemeClr val="tx2">
                  <a:lumMod val="75000"/>
                  <a:lumOff val="25000"/>
                </a:schemeClr>
              </a:solidFill>
            </a:endParaRPr>
          </a:p>
          <a:p>
            <a:pPr>
              <a:spcBef>
                <a:spcPts val="0"/>
              </a:spcBef>
            </a:pPr>
            <a:r>
              <a:rPr lang="en-GB" sz="2000" dirty="0">
                <a:solidFill>
                  <a:schemeClr val="tx2">
                    <a:lumMod val="75000"/>
                    <a:lumOff val="25000"/>
                  </a:schemeClr>
                </a:solidFill>
              </a:rPr>
              <a:t>Barts Cancer </a:t>
            </a:r>
            <a:r>
              <a:rPr lang="en-GB" sz="2000" dirty="0" smtClean="0">
                <a:solidFill>
                  <a:schemeClr val="tx2">
                    <a:lumMod val="75000"/>
                    <a:lumOff val="25000"/>
                  </a:schemeClr>
                </a:solidFill>
              </a:rPr>
              <a:t>Institute, </a:t>
            </a:r>
            <a:r>
              <a:rPr lang="en-GB" altLang="en-US" sz="2000" dirty="0" smtClean="0">
                <a:solidFill>
                  <a:schemeClr val="tx2">
                    <a:lumMod val="75000"/>
                    <a:lumOff val="25000"/>
                  </a:schemeClr>
                </a:solidFill>
              </a:rPr>
              <a:t>St Bartholomew’s Hospital</a:t>
            </a:r>
          </a:p>
          <a:p>
            <a:pPr eaLnBrk="1" hangingPunct="1">
              <a:spcBef>
                <a:spcPts val="0"/>
              </a:spcBef>
            </a:pPr>
            <a:r>
              <a:rPr lang="en-GB" altLang="en-US" sz="2000" dirty="0" smtClean="0">
                <a:solidFill>
                  <a:schemeClr val="tx2">
                    <a:lumMod val="75000"/>
                    <a:lumOff val="25000"/>
                  </a:schemeClr>
                </a:solidFill>
              </a:rPr>
              <a:t>Queen Mary University of London</a:t>
            </a:r>
          </a:p>
          <a:p>
            <a:pPr eaLnBrk="1" hangingPunct="1">
              <a:spcBef>
                <a:spcPts val="0"/>
              </a:spcBef>
            </a:pPr>
            <a:endParaRPr lang="en-GB" altLang="en-US" sz="2000" dirty="0" smtClean="0">
              <a:solidFill>
                <a:schemeClr val="bg2"/>
              </a:solidFill>
            </a:endParaRPr>
          </a:p>
        </p:txBody>
      </p:sp>
      <p:pic>
        <p:nvPicPr>
          <p:cNvPr id="2052" name="Picture 4" descr="th?id=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7560" y="4797328"/>
            <a:ext cx="1230544"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th?id=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 y="4797328"/>
            <a:ext cx="2370434"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7" descr="th?id=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4797328"/>
            <a:ext cx="1831051" cy="158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0" descr="Barts Health NHS Trust"/>
          <p:cNvPicPr>
            <a:picLocks noChangeAspect="1" noChangeArrowheads="1"/>
          </p:cNvPicPr>
          <p:nvPr/>
        </p:nvPicPr>
        <p:blipFill>
          <a:blip r:embed="rId5"/>
          <a:srcRect/>
          <a:stretch>
            <a:fillRect/>
          </a:stretch>
        </p:blipFill>
        <p:spPr bwMode="auto">
          <a:xfrm>
            <a:off x="7312246" y="6453336"/>
            <a:ext cx="1796258" cy="396000"/>
          </a:xfrm>
          <a:prstGeom prst="rect">
            <a:avLst/>
          </a:prstGeom>
          <a:noFill/>
          <a:ln w="9525">
            <a:noFill/>
            <a:miter lim="800000"/>
            <a:headEnd/>
            <a:tailEnd/>
          </a:ln>
        </p:spPr>
      </p:pic>
      <p:pic>
        <p:nvPicPr>
          <p:cNvPr id="8" name="Picture 54" descr="http://www.black-kite.co.uk/images/qmul.gif"/>
          <p:cNvPicPr>
            <a:picLocks noChangeAspect="1" noChangeArrowheads="1"/>
          </p:cNvPicPr>
          <p:nvPr/>
        </p:nvPicPr>
        <p:blipFill>
          <a:blip r:embed="rId6"/>
          <a:srcRect/>
          <a:stretch>
            <a:fillRect/>
          </a:stretch>
        </p:blipFill>
        <p:spPr bwMode="auto">
          <a:xfrm>
            <a:off x="93170" y="6453336"/>
            <a:ext cx="1489076" cy="396000"/>
          </a:xfrm>
          <a:prstGeom prst="rect">
            <a:avLst/>
          </a:prstGeom>
          <a:noFill/>
          <a:ln w="9525">
            <a:noFill/>
            <a:miter lim="800000"/>
            <a:headEnd/>
            <a:tailEnd/>
          </a:ln>
        </p:spPr>
      </p:pic>
      <p:pic>
        <p:nvPicPr>
          <p:cNvPr id="9" name="Picture 8"/>
          <p:cNvPicPr>
            <a:picLocks noChangeAspect="1" noChangeArrowheads="1"/>
          </p:cNvPicPr>
          <p:nvPr/>
        </p:nvPicPr>
        <p:blipFill>
          <a:blip r:embed="rId7"/>
          <a:srcRect l="4166" r="2" b="5060"/>
          <a:stretch>
            <a:fillRect/>
          </a:stretch>
        </p:blipFill>
        <p:spPr bwMode="auto">
          <a:xfrm>
            <a:off x="2368293" y="4797328"/>
            <a:ext cx="1915675" cy="1584000"/>
          </a:xfrm>
          <a:prstGeom prst="rect">
            <a:avLst/>
          </a:prstGeom>
          <a:solidFill>
            <a:schemeClr val="tx1"/>
          </a:solidFill>
          <a:ln w="9525">
            <a:noFill/>
            <a:miter lim="800000"/>
            <a:headEnd/>
            <a:tailEnd/>
          </a:ln>
        </p:spPr>
      </p:pic>
      <p:pic>
        <p:nvPicPr>
          <p:cNvPr id="10" name="Picture 2"/>
          <p:cNvPicPr>
            <a:picLocks noChangeAspect="1" noChangeArrowheads="1"/>
          </p:cNvPicPr>
          <p:nvPr/>
        </p:nvPicPr>
        <p:blipFill>
          <a:blip r:embed="rId8"/>
          <a:srcRect l="16705" t="18959" r="47221" b="25691"/>
          <a:stretch>
            <a:fillRect/>
          </a:stretch>
        </p:blipFill>
        <p:spPr bwMode="auto">
          <a:xfrm>
            <a:off x="5508104" y="4797376"/>
            <a:ext cx="1837877" cy="1583952"/>
          </a:xfrm>
          <a:prstGeom prst="rect">
            <a:avLst/>
          </a:prstGeom>
          <a:solidFill>
            <a:schemeClr val="tx1"/>
          </a:solidFill>
          <a:ln w="9525">
            <a:noFill/>
            <a:miter lim="800000"/>
            <a:headEnd/>
            <a:tailEnd/>
          </a:ln>
        </p:spPr>
      </p:pic>
    </p:spTree>
    <p:extLst>
      <p:ext uri="{BB962C8B-B14F-4D97-AF65-F5344CB8AC3E}">
        <p14:creationId xmlns:p14="http://schemas.microsoft.com/office/powerpoint/2010/main" val="4015696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sp>
        <p:nvSpPr>
          <p:cNvPr id="25" name="Rounded Rectangle 24" descr=" 25"/>
          <p:cNvSpPr/>
          <p:nvPr/>
        </p:nvSpPr>
        <p:spPr bwMode="auto">
          <a:xfrm>
            <a:off x="6228184" y="4982126"/>
            <a:ext cx="2014545" cy="101835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Ligand-dependent Transcription</a:t>
            </a:r>
          </a:p>
        </p:txBody>
      </p:sp>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solidFill>
                    <a:srgbClr val="000000"/>
                  </a:solidFill>
                  <a:latin typeface="Arial"/>
                </a:rPr>
                <a:t>ERE</a:t>
              </a:r>
              <a:endParaRPr lang="de-DE" b="1">
                <a:solidFill>
                  <a:srgbClr val="000000"/>
                </a:solidFill>
                <a:latin typeface="Arial"/>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solidFill>
                  <a:srgbClr val="000000"/>
                </a:solidFill>
                <a:effectLst>
                  <a:outerShdw blurRad="38100" dist="38100" dir="2700000" algn="tl">
                    <a:srgbClr val="C0C0C0"/>
                  </a:outerShdw>
                </a:effectLst>
                <a:latin typeface="Arial"/>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latin typeface="Arial"/>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latin typeface="Arial"/>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a:solidFill>
                    <a:srgbClr val="000000"/>
                  </a:solidFill>
                  <a:latin typeface="Arial"/>
                </a:rPr>
                <a:t>Target-Gene</a:t>
              </a:r>
              <a:endParaRPr lang="de-DE" sz="1600" b="1" dirty="0">
                <a:solidFill>
                  <a:srgbClr val="000000"/>
                </a:solidFill>
                <a:latin typeface="Arial"/>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4" name="Group 38" descr=" 4"/>
          <p:cNvGrpSpPr>
            <a:grpSpLocks/>
          </p:cNvGrpSpPr>
          <p:nvPr/>
        </p:nvGrpSpPr>
        <p:grpSpPr bwMode="auto">
          <a:xfrm>
            <a:off x="4508500" y="2474330"/>
            <a:ext cx="3906838" cy="1935149"/>
            <a:chOff x="2776" y="1206"/>
            <a:chExt cx="2461" cy="1479"/>
          </a:xfrm>
        </p:grpSpPr>
        <p:cxnSp>
          <p:nvCxnSpPr>
            <p:cNvPr id="5201" name="AutoShape 39"/>
            <p:cNvCxnSpPr>
              <a:cxnSpLocks noChangeShapeType="1"/>
              <a:stCxn id="5183" idx="6"/>
              <a:endCxn id="5212"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 name="Group 40"/>
            <p:cNvGrpSpPr>
              <a:grpSpLocks/>
            </p:cNvGrpSpPr>
            <p:nvPr/>
          </p:nvGrpSpPr>
          <p:grpSpPr bwMode="auto">
            <a:xfrm>
              <a:off x="2974" y="1206"/>
              <a:ext cx="2263" cy="1479"/>
              <a:chOff x="2974" y="1206"/>
              <a:chExt cx="2263" cy="1479"/>
            </a:xfrm>
          </p:grpSpPr>
          <p:grpSp>
            <p:nvGrpSpPr>
              <p:cNvPr id="6" name="Group 41"/>
              <p:cNvGrpSpPr>
                <a:grpSpLocks/>
              </p:cNvGrpSpPr>
              <p:nvPr/>
            </p:nvGrpSpPr>
            <p:grpSpPr bwMode="auto">
              <a:xfrm>
                <a:off x="2974" y="1206"/>
                <a:ext cx="1155" cy="963"/>
                <a:chOff x="2974" y="1206"/>
                <a:chExt cx="1155" cy="963"/>
              </a:xfrm>
            </p:grpSpPr>
            <p:cxnSp>
              <p:nvCxnSpPr>
                <p:cNvPr id="5215" name="AutoShape 42"/>
                <p:cNvCxnSpPr>
                  <a:cxnSpLocks noChangeShapeType="1"/>
                  <a:endCxn id="5216"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5216"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dirty="0">
                      <a:solidFill>
                        <a:srgbClr val="FFFFFF"/>
                      </a:solidFill>
                      <a:latin typeface="Arial"/>
                    </a:rPr>
                    <a:t>PI3-K</a:t>
                  </a:r>
                  <a:endParaRPr lang="de-DE" b="1" dirty="0">
                    <a:solidFill>
                      <a:srgbClr val="FFFFFF"/>
                    </a:solidFill>
                    <a:latin typeface="Arial"/>
                  </a:endParaRPr>
                </a:p>
              </p:txBody>
            </p:sp>
            <p:sp>
              <p:nvSpPr>
                <p:cNvPr id="5217"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Akt</a:t>
                  </a:r>
                  <a:endParaRPr lang="de-DE" b="1">
                    <a:solidFill>
                      <a:srgbClr val="FFFFFF"/>
                    </a:solidFill>
                    <a:latin typeface="Arial"/>
                  </a:endParaRPr>
                </a:p>
              </p:txBody>
            </p:sp>
            <p:cxnSp>
              <p:nvCxnSpPr>
                <p:cNvPr id="5218" name="AutoShape 45"/>
                <p:cNvCxnSpPr>
                  <a:cxnSpLocks noChangeShapeType="1"/>
                  <a:stCxn id="5216" idx="4"/>
                  <a:endCxn id="5217"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7" name="Group 46"/>
              <p:cNvGrpSpPr>
                <a:grpSpLocks/>
              </p:cNvGrpSpPr>
              <p:nvPr/>
            </p:nvGrpSpPr>
            <p:grpSpPr bwMode="auto">
              <a:xfrm>
                <a:off x="3601" y="1239"/>
                <a:ext cx="1636" cy="1446"/>
                <a:chOff x="3601" y="1239"/>
                <a:chExt cx="1636" cy="1446"/>
              </a:xfrm>
            </p:grpSpPr>
            <p:sp>
              <p:nvSpPr>
                <p:cNvPr id="5206"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MEK</a:t>
                  </a:r>
                  <a:endParaRPr lang="de-DE" b="1">
                    <a:solidFill>
                      <a:srgbClr val="FFFFFF"/>
                    </a:solidFill>
                    <a:latin typeface="Arial"/>
                  </a:endParaRPr>
                </a:p>
              </p:txBody>
            </p:sp>
            <p:sp>
              <p:nvSpPr>
                <p:cNvPr id="5207"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MAPK</a:t>
                  </a:r>
                  <a:endParaRPr lang="de-DE" b="1">
                    <a:solidFill>
                      <a:srgbClr val="FFFFFF"/>
                    </a:solidFill>
                    <a:latin typeface="Arial"/>
                  </a:endParaRPr>
                </a:p>
              </p:txBody>
            </p:sp>
            <p:cxnSp>
              <p:nvCxnSpPr>
                <p:cNvPr id="5208" name="AutoShape 49"/>
                <p:cNvCxnSpPr>
                  <a:cxnSpLocks noChangeShapeType="1"/>
                  <a:stCxn id="5206" idx="4"/>
                  <a:endCxn id="5207"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5209" name="AutoShape 50"/>
                <p:cNvCxnSpPr>
                  <a:cxnSpLocks noChangeShapeType="1"/>
                  <a:stCxn id="5212" idx="4"/>
                  <a:endCxn id="5206"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5210"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SOS</a:t>
                  </a:r>
                  <a:endParaRPr lang="de-DE" sz="1600" b="1">
                    <a:solidFill>
                      <a:srgbClr val="FFFFFF"/>
                    </a:solidFill>
                    <a:latin typeface="Arial"/>
                  </a:endParaRPr>
                </a:p>
              </p:txBody>
            </p:sp>
            <p:sp>
              <p:nvSpPr>
                <p:cNvPr id="5211"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RAS</a:t>
                  </a:r>
                  <a:endParaRPr lang="de-DE" sz="1600" b="1">
                    <a:solidFill>
                      <a:srgbClr val="FFFFFF"/>
                    </a:solidFill>
                    <a:latin typeface="Arial"/>
                  </a:endParaRPr>
                </a:p>
              </p:txBody>
            </p:sp>
            <p:sp>
              <p:nvSpPr>
                <p:cNvPr id="5212"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RAF</a:t>
                  </a:r>
                  <a:endParaRPr lang="de-DE" b="1">
                    <a:solidFill>
                      <a:srgbClr val="FFFFFF"/>
                    </a:solidFill>
                    <a:latin typeface="Arial"/>
                  </a:endParaRPr>
                </a:p>
              </p:txBody>
            </p:sp>
            <p:sp>
              <p:nvSpPr>
                <p:cNvPr id="5213"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P90</a:t>
                  </a:r>
                  <a:r>
                    <a:rPr lang="de-CH" b="1" baseline="30000">
                      <a:solidFill>
                        <a:srgbClr val="FFFFFF"/>
                      </a:solidFill>
                      <a:latin typeface="Arial"/>
                    </a:rPr>
                    <a:t>RSK</a:t>
                  </a:r>
                  <a:endParaRPr lang="de-DE" b="1" baseline="30000">
                    <a:solidFill>
                      <a:srgbClr val="FFFFFF"/>
                    </a:solidFill>
                    <a:latin typeface="Arial"/>
                  </a:endParaRPr>
                </a:p>
              </p:txBody>
            </p:sp>
            <p:cxnSp>
              <p:nvCxnSpPr>
                <p:cNvPr id="5214" name="AutoShape 55"/>
                <p:cNvCxnSpPr>
                  <a:cxnSpLocks noChangeShapeType="1"/>
                  <a:stCxn id="5207" idx="2"/>
                  <a:endCxn id="5213"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203" name="AutoShape 56"/>
            <p:cNvCxnSpPr>
              <a:cxnSpLocks noChangeShapeType="1"/>
              <a:stCxn id="5177" idx="4"/>
              <a:endCxn id="5216"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 name="Group 58" descr=" 8"/>
          <p:cNvGrpSpPr>
            <a:grpSpLocks/>
          </p:cNvGrpSpPr>
          <p:nvPr/>
        </p:nvGrpSpPr>
        <p:grpSpPr bwMode="auto">
          <a:xfrm>
            <a:off x="6276975" y="4217656"/>
            <a:ext cx="1665288" cy="246830"/>
            <a:chOff x="3954" y="2549"/>
            <a:chExt cx="1049" cy="175"/>
          </a:xfrm>
        </p:grpSpPr>
        <p:sp>
          <p:nvSpPr>
            <p:cNvPr id="5199"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200"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9" name="Group 61" descr=" 9"/>
          <p:cNvGrpSpPr>
            <a:grpSpLocks/>
          </p:cNvGrpSpPr>
          <p:nvPr/>
        </p:nvGrpSpPr>
        <p:grpSpPr bwMode="auto">
          <a:xfrm>
            <a:off x="5626100" y="3261365"/>
            <a:ext cx="2781300" cy="479556"/>
            <a:chOff x="3544" y="1871"/>
            <a:chExt cx="1752" cy="340"/>
          </a:xfrm>
        </p:grpSpPr>
        <p:sp>
          <p:nvSpPr>
            <p:cNvPr id="5197"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198"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13" name="Group 78" descr=" 13"/>
          <p:cNvGrpSpPr>
            <a:grpSpLocks/>
          </p:cNvGrpSpPr>
          <p:nvPr/>
        </p:nvGrpSpPr>
        <p:grpSpPr bwMode="auto">
          <a:xfrm>
            <a:off x="1414463" y="1735249"/>
            <a:ext cx="2838450" cy="1520474"/>
            <a:chOff x="1075" y="869"/>
            <a:chExt cx="1788" cy="1078"/>
          </a:xfrm>
        </p:grpSpPr>
        <p:sp>
          <p:nvSpPr>
            <p:cNvPr id="1025103"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sp>
          <p:nvSpPr>
            <p:cNvPr id="5187"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latin typeface="Arial"/>
                </a:rPr>
                <a:t>ER</a:t>
              </a:r>
            </a:p>
          </p:txBody>
        </p:sp>
        <p:sp>
          <p:nvSpPr>
            <p:cNvPr id="1025105"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26" name="Group 25" descr=" 26"/>
          <p:cNvGrpSpPr/>
          <p:nvPr/>
        </p:nvGrpSpPr>
        <p:grpSpPr>
          <a:xfrm>
            <a:off x="2579685" y="1508842"/>
            <a:ext cx="6816719" cy="1416102"/>
            <a:chOff x="2579685" y="-27384"/>
            <a:chExt cx="6816719" cy="1416102"/>
          </a:xfrm>
        </p:grpSpPr>
        <p:grpSp>
          <p:nvGrpSpPr>
            <p:cNvPr id="15" name="Group 9"/>
            <p:cNvGrpSpPr>
              <a:grpSpLocks/>
            </p:cNvGrpSpPr>
            <p:nvPr/>
          </p:nvGrpSpPr>
          <p:grpSpPr bwMode="auto">
            <a:xfrm>
              <a:off x="6827831" y="491665"/>
              <a:ext cx="622299" cy="897053"/>
              <a:chOff x="4117" y="787"/>
              <a:chExt cx="392" cy="636"/>
            </a:xfrm>
          </p:grpSpPr>
          <p:sp>
            <p:nvSpPr>
              <p:cNvPr id="5180"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5"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2"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83"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8"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5"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7"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solidFill>
                    <a:srgbClr val="000000"/>
                  </a:solidFill>
                  <a:latin typeface="Arial"/>
                </a:rPr>
                <a:t>EGFR/</a:t>
              </a:r>
            </a:p>
            <a:p>
              <a:pPr algn="ctr" eaLnBrk="0" hangingPunct="0">
                <a:lnSpc>
                  <a:spcPct val="80000"/>
                </a:lnSpc>
              </a:pPr>
              <a:r>
                <a:rPr lang="de-CH" sz="2800" dirty="0">
                  <a:solidFill>
                    <a:srgbClr val="000000"/>
                  </a:solidFill>
                  <a:latin typeface="Arial"/>
                </a:rPr>
                <a:t>HER2</a:t>
              </a:r>
              <a:endParaRPr lang="de-DE" sz="2800" dirty="0">
                <a:solidFill>
                  <a:srgbClr val="000000"/>
                </a:solidFill>
                <a:latin typeface="Arial"/>
              </a:endParaRPr>
            </a:p>
          </p:txBody>
        </p:sp>
        <p:grpSp>
          <p:nvGrpSpPr>
            <p:cNvPr id="16" name="Group 31"/>
            <p:cNvGrpSpPr>
              <a:grpSpLocks/>
            </p:cNvGrpSpPr>
            <p:nvPr/>
          </p:nvGrpSpPr>
          <p:grpSpPr bwMode="auto">
            <a:xfrm>
              <a:off x="4140196" y="100968"/>
              <a:ext cx="484187" cy="873075"/>
              <a:chOff x="2792" y="630"/>
              <a:chExt cx="305" cy="619"/>
            </a:xfrm>
          </p:grpSpPr>
          <p:sp>
            <p:nvSpPr>
              <p:cNvPr id="5174"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57"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6"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77"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60"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9"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9"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solidFill>
                    <a:srgbClr val="000000"/>
                  </a:solidFill>
                  <a:latin typeface="Arial"/>
                </a:rPr>
                <a:t>IGFR</a:t>
              </a:r>
              <a:endParaRPr lang="de-DE" sz="2800" dirty="0">
                <a:solidFill>
                  <a:srgbClr val="000000"/>
                </a:solidFill>
                <a:latin typeface="Arial"/>
              </a:endParaRPr>
            </a:p>
          </p:txBody>
        </p:sp>
        <p:sp>
          <p:nvSpPr>
            <p:cNvPr id="1025099"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0"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1"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7" name="Group 83" descr=" 17"/>
          <p:cNvGrpSpPr>
            <a:grpSpLocks/>
          </p:cNvGrpSpPr>
          <p:nvPr/>
        </p:nvGrpSpPr>
        <p:grpSpPr bwMode="auto">
          <a:xfrm>
            <a:off x="2024063" y="2132856"/>
            <a:ext cx="4137025" cy="1163629"/>
            <a:chOff x="1275" y="1070"/>
            <a:chExt cx="2606" cy="825"/>
          </a:xfrm>
        </p:grpSpPr>
        <p:sp>
          <p:nvSpPr>
            <p:cNvPr id="1025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8" name="Group 86" descr=" 18"/>
          <p:cNvGrpSpPr>
            <a:grpSpLocks/>
          </p:cNvGrpSpPr>
          <p:nvPr/>
        </p:nvGrpSpPr>
        <p:grpSpPr bwMode="auto">
          <a:xfrm>
            <a:off x="5275262" y="3797340"/>
            <a:ext cx="2968625" cy="2203138"/>
            <a:chOff x="3323" y="2251"/>
            <a:chExt cx="1870" cy="1562"/>
          </a:xfrm>
        </p:grpSpPr>
        <p:sp>
          <p:nvSpPr>
            <p:cNvPr id="5159"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dirty="0">
                  <a:solidFill>
                    <a:srgbClr val="FFFFFF"/>
                  </a:solidFill>
                  <a:latin typeface="Arial"/>
                </a:rPr>
                <a:t>Proliferation </a:t>
              </a:r>
            </a:p>
            <a:p>
              <a:pPr algn="ctr" eaLnBrk="0" hangingPunct="0"/>
              <a:r>
                <a:rPr lang="de-DE" dirty="0">
                  <a:solidFill>
                    <a:srgbClr val="FFFFFF"/>
                  </a:solidFill>
                  <a:latin typeface="Arial"/>
                </a:rPr>
                <a:t>Cell Survival</a:t>
              </a:r>
            </a:p>
            <a:p>
              <a:pPr algn="ctr" eaLnBrk="0" hangingPunct="0"/>
              <a:r>
                <a:rPr lang="de-DE" dirty="0">
                  <a:solidFill>
                    <a:srgbClr val="FFFFFF"/>
                  </a:solidFill>
                  <a:latin typeface="Arial"/>
                </a:rPr>
                <a:t>Invasion</a:t>
              </a:r>
            </a:p>
          </p:txBody>
        </p:sp>
        <p:grpSp>
          <p:nvGrpSpPr>
            <p:cNvPr id="19" name="Group 88"/>
            <p:cNvGrpSpPr>
              <a:grpSpLocks/>
            </p:cNvGrpSpPr>
            <p:nvPr/>
          </p:nvGrpSpPr>
          <p:grpSpPr bwMode="auto">
            <a:xfrm>
              <a:off x="3323" y="2251"/>
              <a:ext cx="1309" cy="816"/>
              <a:chOff x="3323" y="2251"/>
              <a:chExt cx="1309" cy="816"/>
            </a:xfrm>
          </p:grpSpPr>
          <p:sp>
            <p:nvSpPr>
              <p:cNvPr id="1025113"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4"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5"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grpSp>
        <p:nvGrpSpPr>
          <p:cNvPr id="27" name="Group 26" descr=" 27"/>
          <p:cNvGrpSpPr/>
          <p:nvPr/>
        </p:nvGrpSpPr>
        <p:grpSpPr>
          <a:xfrm>
            <a:off x="5092700" y="1799848"/>
            <a:ext cx="1812594" cy="517639"/>
            <a:chOff x="5092700" y="1799848"/>
            <a:chExt cx="1812594" cy="517639"/>
          </a:xfrm>
        </p:grpSpPr>
        <p:sp>
          <p:nvSpPr>
            <p:cNvPr id="5173"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grpSp>
          <p:nvGrpSpPr>
            <p:cNvPr id="24" name="Group 116"/>
            <p:cNvGrpSpPr/>
            <p:nvPr/>
          </p:nvGrpSpPr>
          <p:grpSpPr>
            <a:xfrm>
              <a:off x="5092700" y="1818464"/>
              <a:ext cx="1812594" cy="413266"/>
              <a:chOff x="5092700" y="1818464"/>
              <a:chExt cx="1812594" cy="413266"/>
            </a:xfrm>
          </p:grpSpPr>
          <p:sp>
            <p:nvSpPr>
              <p:cNvPr id="1025129"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latin typeface="Arial"/>
                  </a:rPr>
                  <a:t>MMP</a:t>
                </a:r>
              </a:p>
            </p:txBody>
          </p:sp>
          <p:cxnSp>
            <p:nvCxnSpPr>
              <p:cNvPr id="1025130" name="AutoShape 106"/>
              <p:cNvCxnSpPr>
                <a:cxnSpLocks noChangeShapeType="1"/>
                <a:stCxn id="1025129" idx="0"/>
                <a:endCxn id="1025100" idx="1"/>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025131"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cxnSp>
        <p:nvCxnSpPr>
          <p:cNvPr id="113"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7" name="Oval 116" descr=" 117"/>
          <p:cNvSpPr/>
          <p:nvPr/>
        </p:nvSpPr>
        <p:spPr bwMode="auto">
          <a:xfrm>
            <a:off x="3203848" y="1196752"/>
            <a:ext cx="1944687" cy="1876872"/>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sp>
        <p:nvSpPr>
          <p:cNvPr id="118" name="Oval 117" descr=" 118"/>
          <p:cNvSpPr/>
          <p:nvPr/>
        </p:nvSpPr>
        <p:spPr bwMode="auto">
          <a:xfrm rot="2550413">
            <a:off x="6257132" y="1470489"/>
            <a:ext cx="1743785" cy="1825256"/>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grpSp>
        <p:nvGrpSpPr>
          <p:cNvPr id="11" name="Group 67" descr=" 11"/>
          <p:cNvGrpSpPr>
            <a:grpSpLocks/>
          </p:cNvGrpSpPr>
          <p:nvPr/>
        </p:nvGrpSpPr>
        <p:grpSpPr bwMode="auto">
          <a:xfrm>
            <a:off x="4030663" y="2193647"/>
            <a:ext cx="688975" cy="232726"/>
            <a:chOff x="2539" y="1114"/>
            <a:chExt cx="434" cy="165"/>
          </a:xfrm>
        </p:grpSpPr>
        <p:sp>
          <p:nvSpPr>
            <p:cNvPr id="519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0" name="Group 64" descr=" 10"/>
          <p:cNvGrpSpPr>
            <a:grpSpLocks/>
          </p:cNvGrpSpPr>
          <p:nvPr/>
        </p:nvGrpSpPr>
        <p:grpSpPr bwMode="auto">
          <a:xfrm>
            <a:off x="6632575" y="2580792"/>
            <a:ext cx="576263" cy="344152"/>
            <a:chOff x="4010" y="1248"/>
            <a:chExt cx="363" cy="244"/>
          </a:xfrm>
        </p:grpSpPr>
        <p:sp>
          <p:nvSpPr>
            <p:cNvPr id="5195"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6"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a:solidFill>
                    <a:srgbClr val="000000"/>
                  </a:solidFill>
                  <a:latin typeface="Arial"/>
                </a:rPr>
                <a:t> Growth Factor </a:t>
              </a:r>
              <a:endParaRPr lang="de-DE" sz="1400" b="1" dirty="0">
                <a:solidFill>
                  <a:srgbClr val="000000"/>
                </a:solidFill>
                <a:latin typeface="Arial"/>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a:solidFill>
                    <a:srgbClr val="000000"/>
                  </a:solidFill>
                  <a:latin typeface="Arial"/>
                </a:rPr>
                <a:t> Estrogen/Tamoxifen</a:t>
              </a:r>
              <a:endParaRPr lang="de-DE" sz="1400" b="1" dirty="0">
                <a:solidFill>
                  <a:srgbClr val="000000"/>
                </a:solidFill>
                <a:latin typeface="Arial"/>
              </a:endParaRPr>
            </a:p>
          </p:txBody>
        </p:sp>
      </p:grpSp>
      <p:sp>
        <p:nvSpPr>
          <p:cNvPr id="102" name="Rounded Rectangle 101" descr=" 119"/>
          <p:cNvSpPr/>
          <p:nvPr/>
        </p:nvSpPr>
        <p:spPr bwMode="auto">
          <a:xfrm>
            <a:off x="251520" y="1484785"/>
            <a:ext cx="3036189" cy="1247304"/>
          </a:xfrm>
          <a:prstGeom prst="roundRect">
            <a:avLst>
              <a:gd name="adj" fmla="val 9108"/>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174625" indent="-174625">
              <a:lnSpc>
                <a:spcPct val="80000"/>
              </a:lnSpc>
              <a:spcBef>
                <a:spcPts val="600"/>
              </a:spcBef>
              <a:buFontTx/>
              <a:buChar char="-"/>
            </a:pPr>
            <a:r>
              <a:rPr lang="en-GB" dirty="0">
                <a:solidFill>
                  <a:srgbClr val="FFFFFF"/>
                </a:solidFill>
                <a:latin typeface="Arial"/>
              </a:rPr>
              <a:t>Comp. up-regulation of other receptors</a:t>
            </a:r>
          </a:p>
          <a:p>
            <a:pPr marL="174625" indent="-174625">
              <a:lnSpc>
                <a:spcPct val="80000"/>
              </a:lnSpc>
              <a:spcBef>
                <a:spcPts val="600"/>
              </a:spcBef>
              <a:buFontTx/>
              <a:buChar char="-"/>
            </a:pPr>
            <a:r>
              <a:rPr lang="en-GB" dirty="0">
                <a:solidFill>
                  <a:srgbClr val="FFFFFF"/>
                </a:solidFill>
                <a:latin typeface="Arial"/>
              </a:rPr>
              <a:t>? Effect if constitutive downstream activation</a:t>
            </a:r>
          </a:p>
        </p:txBody>
      </p:sp>
      <p:sp>
        <p:nvSpPr>
          <p:cNvPr id="132" name="Rounded Rectangle 13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Ligand-independent Transcription</a:t>
            </a:r>
          </a:p>
        </p:txBody>
      </p:sp>
      <p:sp>
        <p:nvSpPr>
          <p:cNvPr id="139" name="Rectangle 13" descr=" 139"/>
          <p:cNvSpPr>
            <a:spLocks noChangeArrowheads="1"/>
          </p:cNvSpPr>
          <p:nvPr/>
        </p:nvSpPr>
        <p:spPr bwMode="auto">
          <a:xfrm>
            <a:off x="0" y="-27384"/>
            <a:ext cx="9144000" cy="1143000"/>
          </a:xfrm>
          <a:prstGeom prst="rect">
            <a:avLst/>
          </a:prstGeom>
          <a:noFill/>
          <a:ln w="9525">
            <a:noFill/>
            <a:miter lim="800000"/>
            <a:headEnd/>
            <a:tailEnd/>
          </a:ln>
        </p:spPr>
        <p:txBody>
          <a:bodyPr anchor="ctr"/>
          <a:lstStyle/>
          <a:p>
            <a:pPr algn="ctr">
              <a:lnSpc>
                <a:spcPct val="90000"/>
              </a:lnSpc>
            </a:pPr>
            <a:r>
              <a:rPr lang="en-GB" sz="2800" b="1" dirty="0">
                <a:solidFill>
                  <a:srgbClr val="FFFFFF"/>
                </a:solidFill>
                <a:latin typeface="Arial"/>
              </a:rPr>
              <a:t>ER-</a:t>
            </a:r>
            <a:r>
              <a:rPr lang="en-GB" sz="2800" b="1" dirty="0" err="1">
                <a:solidFill>
                  <a:srgbClr val="FFFFFF"/>
                </a:solidFill>
                <a:latin typeface="Arial"/>
              </a:rPr>
              <a:t>Signaling</a:t>
            </a:r>
            <a:r>
              <a:rPr lang="en-GB" sz="2800" b="1" dirty="0">
                <a:solidFill>
                  <a:srgbClr val="FFFFFF"/>
                </a:solidFill>
                <a:latin typeface="Arial"/>
              </a:rPr>
              <a:t> and Anti-oestrogen Therapy</a:t>
            </a:r>
          </a:p>
          <a:p>
            <a:pPr algn="ctr">
              <a:lnSpc>
                <a:spcPct val="90000"/>
              </a:lnSpc>
            </a:pPr>
            <a:r>
              <a:rPr lang="en-US" sz="2800" b="1" dirty="0">
                <a:solidFill>
                  <a:srgbClr val="FFFFFF"/>
                </a:solidFill>
                <a:latin typeface="Arial"/>
              </a:rPr>
              <a:t>Understanding the Cellular Signaling Network</a:t>
            </a:r>
          </a:p>
        </p:txBody>
      </p:sp>
      <p:sp>
        <p:nvSpPr>
          <p:cNvPr id="133" name="Text Box 3" descr=" 133"/>
          <p:cNvSpPr txBox="1">
            <a:spLocks noChangeArrowheads="1"/>
          </p:cNvSpPr>
          <p:nvPr/>
        </p:nvSpPr>
        <p:spPr bwMode="auto">
          <a:xfrm>
            <a:off x="2335652" y="6548152"/>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rgbClr val="808080"/>
                </a:solidFill>
                <a:latin typeface="Arial"/>
                <a:cs typeface="Arial" charset="0"/>
              </a:rPr>
              <a:t>Adapted from Johnston SR. </a:t>
            </a:r>
            <a:r>
              <a:rPr lang="en-US" sz="1400" i="1" dirty="0" err="1">
                <a:solidFill>
                  <a:srgbClr val="808080"/>
                </a:solidFill>
                <a:latin typeface="Arial"/>
                <a:cs typeface="Arial" charset="0"/>
              </a:rPr>
              <a:t>Clin</a:t>
            </a:r>
            <a:r>
              <a:rPr lang="en-US" sz="1400" i="1" dirty="0">
                <a:solidFill>
                  <a:srgbClr val="808080"/>
                </a:solidFill>
                <a:latin typeface="Arial"/>
                <a:cs typeface="Arial" charset="0"/>
              </a:rPr>
              <a:t> Cancer Res</a:t>
            </a:r>
            <a:r>
              <a:rPr lang="en-US" sz="1400" dirty="0">
                <a:solidFill>
                  <a:srgbClr val="808080"/>
                </a:solidFill>
                <a:latin typeface="Arial"/>
                <a:cs typeface="Arial" charset="0"/>
              </a:rPr>
              <a:t>. 2005;11(2 Pt 2):889s-899s.</a:t>
            </a:r>
          </a:p>
        </p:txBody>
      </p:sp>
    </p:spTree>
    <p:extLst>
      <p:ext uri="{BB962C8B-B14F-4D97-AF65-F5344CB8AC3E}">
        <p14:creationId xmlns:p14="http://schemas.microsoft.com/office/powerpoint/2010/main" val="4268658553"/>
      </p:ext>
    </p:extLst>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sp>
        <p:nvSpPr>
          <p:cNvPr id="25" name="Rounded Rectangle 24" descr=" 25"/>
          <p:cNvSpPr/>
          <p:nvPr/>
        </p:nvSpPr>
        <p:spPr bwMode="auto">
          <a:xfrm>
            <a:off x="6228184" y="4982126"/>
            <a:ext cx="2014545" cy="101835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Ligand-dependent Transcription</a:t>
            </a:r>
          </a:p>
        </p:txBody>
      </p:sp>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solidFill>
                    <a:srgbClr val="000000"/>
                  </a:solidFill>
                  <a:latin typeface="Arial"/>
                </a:rPr>
                <a:t>ERE</a:t>
              </a:r>
              <a:endParaRPr lang="de-DE" b="1">
                <a:solidFill>
                  <a:srgbClr val="000000"/>
                </a:solidFill>
                <a:latin typeface="Arial"/>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solidFill>
                  <a:srgbClr val="000000"/>
                </a:solidFill>
                <a:effectLst>
                  <a:outerShdw blurRad="38100" dist="38100" dir="2700000" algn="tl">
                    <a:srgbClr val="C0C0C0"/>
                  </a:outerShdw>
                </a:effectLst>
                <a:latin typeface="Arial"/>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latin typeface="Arial"/>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latin typeface="Arial"/>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a:solidFill>
                    <a:srgbClr val="000000"/>
                  </a:solidFill>
                  <a:latin typeface="Arial"/>
                </a:rPr>
                <a:t>Target-Gene</a:t>
              </a:r>
              <a:endParaRPr lang="de-DE" sz="1600" b="1" dirty="0">
                <a:solidFill>
                  <a:srgbClr val="000000"/>
                </a:solidFill>
                <a:latin typeface="Arial"/>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4" name="Group 38" descr=" 4"/>
          <p:cNvGrpSpPr>
            <a:grpSpLocks/>
          </p:cNvGrpSpPr>
          <p:nvPr/>
        </p:nvGrpSpPr>
        <p:grpSpPr bwMode="auto">
          <a:xfrm>
            <a:off x="4508500" y="2474330"/>
            <a:ext cx="3906838" cy="1935149"/>
            <a:chOff x="2776" y="1206"/>
            <a:chExt cx="2461" cy="1479"/>
          </a:xfrm>
        </p:grpSpPr>
        <p:cxnSp>
          <p:nvCxnSpPr>
            <p:cNvPr id="5201" name="AutoShape 39"/>
            <p:cNvCxnSpPr>
              <a:cxnSpLocks noChangeShapeType="1"/>
              <a:stCxn id="5183" idx="6"/>
              <a:endCxn id="5212"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 name="Group 40"/>
            <p:cNvGrpSpPr>
              <a:grpSpLocks/>
            </p:cNvGrpSpPr>
            <p:nvPr/>
          </p:nvGrpSpPr>
          <p:grpSpPr bwMode="auto">
            <a:xfrm>
              <a:off x="2974" y="1206"/>
              <a:ext cx="2263" cy="1479"/>
              <a:chOff x="2974" y="1206"/>
              <a:chExt cx="2263" cy="1479"/>
            </a:xfrm>
          </p:grpSpPr>
          <p:grpSp>
            <p:nvGrpSpPr>
              <p:cNvPr id="6" name="Group 41"/>
              <p:cNvGrpSpPr>
                <a:grpSpLocks/>
              </p:cNvGrpSpPr>
              <p:nvPr/>
            </p:nvGrpSpPr>
            <p:grpSpPr bwMode="auto">
              <a:xfrm>
                <a:off x="2974" y="1206"/>
                <a:ext cx="1155" cy="963"/>
                <a:chOff x="2974" y="1206"/>
                <a:chExt cx="1155" cy="963"/>
              </a:xfrm>
            </p:grpSpPr>
            <p:cxnSp>
              <p:nvCxnSpPr>
                <p:cNvPr id="5215" name="AutoShape 42"/>
                <p:cNvCxnSpPr>
                  <a:cxnSpLocks noChangeShapeType="1"/>
                  <a:endCxn id="5216"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5216"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dirty="0">
                      <a:solidFill>
                        <a:srgbClr val="FFFFFF"/>
                      </a:solidFill>
                      <a:latin typeface="Arial"/>
                    </a:rPr>
                    <a:t>PI3-K</a:t>
                  </a:r>
                  <a:endParaRPr lang="de-DE" b="1" dirty="0">
                    <a:solidFill>
                      <a:srgbClr val="FFFFFF"/>
                    </a:solidFill>
                    <a:latin typeface="Arial"/>
                  </a:endParaRPr>
                </a:p>
              </p:txBody>
            </p:sp>
            <p:sp>
              <p:nvSpPr>
                <p:cNvPr id="5217"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Akt</a:t>
                  </a:r>
                  <a:endParaRPr lang="de-DE" b="1">
                    <a:solidFill>
                      <a:srgbClr val="FFFFFF"/>
                    </a:solidFill>
                    <a:latin typeface="Arial"/>
                  </a:endParaRPr>
                </a:p>
              </p:txBody>
            </p:sp>
            <p:cxnSp>
              <p:nvCxnSpPr>
                <p:cNvPr id="5218" name="AutoShape 45"/>
                <p:cNvCxnSpPr>
                  <a:cxnSpLocks noChangeShapeType="1"/>
                  <a:stCxn id="5216" idx="4"/>
                  <a:endCxn id="5217"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7" name="Group 46"/>
              <p:cNvGrpSpPr>
                <a:grpSpLocks/>
              </p:cNvGrpSpPr>
              <p:nvPr/>
            </p:nvGrpSpPr>
            <p:grpSpPr bwMode="auto">
              <a:xfrm>
                <a:off x="3601" y="1239"/>
                <a:ext cx="1636" cy="1446"/>
                <a:chOff x="3601" y="1239"/>
                <a:chExt cx="1636" cy="1446"/>
              </a:xfrm>
            </p:grpSpPr>
            <p:sp>
              <p:nvSpPr>
                <p:cNvPr id="5206"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MEK</a:t>
                  </a:r>
                  <a:endParaRPr lang="de-DE" b="1">
                    <a:solidFill>
                      <a:srgbClr val="FFFFFF"/>
                    </a:solidFill>
                    <a:latin typeface="Arial"/>
                  </a:endParaRPr>
                </a:p>
              </p:txBody>
            </p:sp>
            <p:sp>
              <p:nvSpPr>
                <p:cNvPr id="5207"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MAPK</a:t>
                  </a:r>
                  <a:endParaRPr lang="de-DE" b="1">
                    <a:solidFill>
                      <a:srgbClr val="FFFFFF"/>
                    </a:solidFill>
                    <a:latin typeface="Arial"/>
                  </a:endParaRPr>
                </a:p>
              </p:txBody>
            </p:sp>
            <p:cxnSp>
              <p:nvCxnSpPr>
                <p:cNvPr id="5208" name="AutoShape 49"/>
                <p:cNvCxnSpPr>
                  <a:cxnSpLocks noChangeShapeType="1"/>
                  <a:stCxn id="5206" idx="4"/>
                  <a:endCxn id="5207"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5209" name="AutoShape 50"/>
                <p:cNvCxnSpPr>
                  <a:cxnSpLocks noChangeShapeType="1"/>
                  <a:stCxn id="5212" idx="4"/>
                  <a:endCxn id="5206"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5210"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SOS</a:t>
                  </a:r>
                  <a:endParaRPr lang="de-DE" sz="1600" b="1">
                    <a:solidFill>
                      <a:srgbClr val="FFFFFF"/>
                    </a:solidFill>
                    <a:latin typeface="Arial"/>
                  </a:endParaRPr>
                </a:p>
              </p:txBody>
            </p:sp>
            <p:sp>
              <p:nvSpPr>
                <p:cNvPr id="5211"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RAS</a:t>
                  </a:r>
                  <a:endParaRPr lang="de-DE" sz="1600" b="1">
                    <a:solidFill>
                      <a:srgbClr val="FFFFFF"/>
                    </a:solidFill>
                    <a:latin typeface="Arial"/>
                  </a:endParaRPr>
                </a:p>
              </p:txBody>
            </p:sp>
            <p:sp>
              <p:nvSpPr>
                <p:cNvPr id="5212"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RAF</a:t>
                  </a:r>
                  <a:endParaRPr lang="de-DE" b="1">
                    <a:solidFill>
                      <a:srgbClr val="FFFFFF"/>
                    </a:solidFill>
                    <a:latin typeface="Arial"/>
                  </a:endParaRPr>
                </a:p>
              </p:txBody>
            </p:sp>
            <p:sp>
              <p:nvSpPr>
                <p:cNvPr id="5213"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P90</a:t>
                  </a:r>
                  <a:r>
                    <a:rPr lang="de-CH" b="1" baseline="30000">
                      <a:solidFill>
                        <a:srgbClr val="FFFFFF"/>
                      </a:solidFill>
                      <a:latin typeface="Arial"/>
                    </a:rPr>
                    <a:t>RSK</a:t>
                  </a:r>
                  <a:endParaRPr lang="de-DE" b="1" baseline="30000">
                    <a:solidFill>
                      <a:srgbClr val="FFFFFF"/>
                    </a:solidFill>
                    <a:latin typeface="Arial"/>
                  </a:endParaRPr>
                </a:p>
              </p:txBody>
            </p:sp>
            <p:cxnSp>
              <p:nvCxnSpPr>
                <p:cNvPr id="5214" name="AutoShape 55"/>
                <p:cNvCxnSpPr>
                  <a:cxnSpLocks noChangeShapeType="1"/>
                  <a:stCxn id="5207" idx="2"/>
                  <a:endCxn id="5213"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203" name="AutoShape 56"/>
            <p:cNvCxnSpPr>
              <a:cxnSpLocks noChangeShapeType="1"/>
              <a:stCxn id="5177" idx="4"/>
              <a:endCxn id="5216"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 name="Group 58" descr=" 8"/>
          <p:cNvGrpSpPr>
            <a:grpSpLocks/>
          </p:cNvGrpSpPr>
          <p:nvPr/>
        </p:nvGrpSpPr>
        <p:grpSpPr bwMode="auto">
          <a:xfrm>
            <a:off x="6276975" y="4217656"/>
            <a:ext cx="1665288" cy="246830"/>
            <a:chOff x="3954" y="2549"/>
            <a:chExt cx="1049" cy="175"/>
          </a:xfrm>
        </p:grpSpPr>
        <p:sp>
          <p:nvSpPr>
            <p:cNvPr id="5199"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200"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9" name="Group 61" descr=" 9"/>
          <p:cNvGrpSpPr>
            <a:grpSpLocks/>
          </p:cNvGrpSpPr>
          <p:nvPr/>
        </p:nvGrpSpPr>
        <p:grpSpPr bwMode="auto">
          <a:xfrm>
            <a:off x="5626100" y="3261365"/>
            <a:ext cx="2781300" cy="479556"/>
            <a:chOff x="3544" y="1871"/>
            <a:chExt cx="1752" cy="340"/>
          </a:xfrm>
        </p:grpSpPr>
        <p:sp>
          <p:nvSpPr>
            <p:cNvPr id="5197"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198"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13" name="Group 78" descr=" 13"/>
          <p:cNvGrpSpPr>
            <a:grpSpLocks/>
          </p:cNvGrpSpPr>
          <p:nvPr/>
        </p:nvGrpSpPr>
        <p:grpSpPr bwMode="auto">
          <a:xfrm>
            <a:off x="1414463" y="1735249"/>
            <a:ext cx="2838450" cy="1520474"/>
            <a:chOff x="1075" y="869"/>
            <a:chExt cx="1788" cy="1078"/>
          </a:xfrm>
        </p:grpSpPr>
        <p:sp>
          <p:nvSpPr>
            <p:cNvPr id="1025103"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sp>
          <p:nvSpPr>
            <p:cNvPr id="5187"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latin typeface="Arial"/>
                </a:rPr>
                <a:t>ER</a:t>
              </a:r>
            </a:p>
          </p:txBody>
        </p:sp>
        <p:sp>
          <p:nvSpPr>
            <p:cNvPr id="1025105"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26" name="Group 25" descr=" 26"/>
          <p:cNvGrpSpPr/>
          <p:nvPr/>
        </p:nvGrpSpPr>
        <p:grpSpPr>
          <a:xfrm>
            <a:off x="2579685" y="1508842"/>
            <a:ext cx="6816719" cy="1416102"/>
            <a:chOff x="2579685" y="-27384"/>
            <a:chExt cx="6816719" cy="1416102"/>
          </a:xfrm>
        </p:grpSpPr>
        <p:grpSp>
          <p:nvGrpSpPr>
            <p:cNvPr id="15" name="Group 9"/>
            <p:cNvGrpSpPr>
              <a:grpSpLocks/>
            </p:cNvGrpSpPr>
            <p:nvPr/>
          </p:nvGrpSpPr>
          <p:grpSpPr bwMode="auto">
            <a:xfrm>
              <a:off x="6827831" y="491665"/>
              <a:ext cx="622299" cy="897053"/>
              <a:chOff x="4117" y="787"/>
              <a:chExt cx="392" cy="636"/>
            </a:xfrm>
          </p:grpSpPr>
          <p:sp>
            <p:nvSpPr>
              <p:cNvPr id="5180"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5"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2"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83"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8"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5"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7"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solidFill>
                    <a:srgbClr val="000000"/>
                  </a:solidFill>
                  <a:latin typeface="Arial"/>
                </a:rPr>
                <a:t>EGFR/</a:t>
              </a:r>
            </a:p>
            <a:p>
              <a:pPr algn="ctr" eaLnBrk="0" hangingPunct="0">
                <a:lnSpc>
                  <a:spcPct val="80000"/>
                </a:lnSpc>
              </a:pPr>
              <a:r>
                <a:rPr lang="de-CH" sz="2800" dirty="0">
                  <a:solidFill>
                    <a:srgbClr val="000000"/>
                  </a:solidFill>
                  <a:latin typeface="Arial"/>
                </a:rPr>
                <a:t>HER2</a:t>
              </a:r>
              <a:endParaRPr lang="de-DE" sz="2800" dirty="0">
                <a:solidFill>
                  <a:srgbClr val="000000"/>
                </a:solidFill>
                <a:latin typeface="Arial"/>
              </a:endParaRPr>
            </a:p>
          </p:txBody>
        </p:sp>
        <p:grpSp>
          <p:nvGrpSpPr>
            <p:cNvPr id="16" name="Group 31"/>
            <p:cNvGrpSpPr>
              <a:grpSpLocks/>
            </p:cNvGrpSpPr>
            <p:nvPr/>
          </p:nvGrpSpPr>
          <p:grpSpPr bwMode="auto">
            <a:xfrm>
              <a:off x="4140196" y="100968"/>
              <a:ext cx="484187" cy="873075"/>
              <a:chOff x="2792" y="630"/>
              <a:chExt cx="305" cy="619"/>
            </a:xfrm>
          </p:grpSpPr>
          <p:sp>
            <p:nvSpPr>
              <p:cNvPr id="5174"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57"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6"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77"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60"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9"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9"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solidFill>
                    <a:srgbClr val="000000"/>
                  </a:solidFill>
                  <a:latin typeface="Arial"/>
                </a:rPr>
                <a:t>IGFR</a:t>
              </a:r>
              <a:endParaRPr lang="de-DE" sz="2800" dirty="0">
                <a:solidFill>
                  <a:srgbClr val="000000"/>
                </a:solidFill>
                <a:latin typeface="Arial"/>
              </a:endParaRPr>
            </a:p>
          </p:txBody>
        </p:sp>
        <p:sp>
          <p:nvSpPr>
            <p:cNvPr id="1025099"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0"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1"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7" name="Group 83" descr=" 17"/>
          <p:cNvGrpSpPr>
            <a:grpSpLocks/>
          </p:cNvGrpSpPr>
          <p:nvPr/>
        </p:nvGrpSpPr>
        <p:grpSpPr bwMode="auto">
          <a:xfrm>
            <a:off x="2024063" y="2132856"/>
            <a:ext cx="4137025" cy="1163629"/>
            <a:chOff x="1275" y="1070"/>
            <a:chExt cx="2606" cy="825"/>
          </a:xfrm>
        </p:grpSpPr>
        <p:sp>
          <p:nvSpPr>
            <p:cNvPr id="1025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8" name="Group 86" descr=" 18"/>
          <p:cNvGrpSpPr>
            <a:grpSpLocks/>
          </p:cNvGrpSpPr>
          <p:nvPr/>
        </p:nvGrpSpPr>
        <p:grpSpPr bwMode="auto">
          <a:xfrm>
            <a:off x="5275262" y="3797340"/>
            <a:ext cx="2968625" cy="2203138"/>
            <a:chOff x="3323" y="2251"/>
            <a:chExt cx="1870" cy="1562"/>
          </a:xfrm>
        </p:grpSpPr>
        <p:sp>
          <p:nvSpPr>
            <p:cNvPr id="5159"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dirty="0">
                  <a:solidFill>
                    <a:srgbClr val="FFFFFF"/>
                  </a:solidFill>
                  <a:latin typeface="Arial"/>
                </a:rPr>
                <a:t>Proliferation </a:t>
              </a:r>
            </a:p>
            <a:p>
              <a:pPr algn="ctr" eaLnBrk="0" hangingPunct="0"/>
              <a:r>
                <a:rPr lang="de-DE" dirty="0">
                  <a:solidFill>
                    <a:srgbClr val="FFFFFF"/>
                  </a:solidFill>
                  <a:latin typeface="Arial"/>
                </a:rPr>
                <a:t>Cell Survival</a:t>
              </a:r>
            </a:p>
            <a:p>
              <a:pPr algn="ctr" eaLnBrk="0" hangingPunct="0"/>
              <a:r>
                <a:rPr lang="de-DE" dirty="0">
                  <a:solidFill>
                    <a:srgbClr val="FFFFFF"/>
                  </a:solidFill>
                  <a:latin typeface="Arial"/>
                </a:rPr>
                <a:t>Invasion</a:t>
              </a:r>
            </a:p>
          </p:txBody>
        </p:sp>
        <p:grpSp>
          <p:nvGrpSpPr>
            <p:cNvPr id="19" name="Group 88"/>
            <p:cNvGrpSpPr>
              <a:grpSpLocks/>
            </p:cNvGrpSpPr>
            <p:nvPr/>
          </p:nvGrpSpPr>
          <p:grpSpPr bwMode="auto">
            <a:xfrm>
              <a:off x="3323" y="2251"/>
              <a:ext cx="1309" cy="816"/>
              <a:chOff x="3323" y="2251"/>
              <a:chExt cx="1309" cy="816"/>
            </a:xfrm>
          </p:grpSpPr>
          <p:sp>
            <p:nvSpPr>
              <p:cNvPr id="1025113"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4"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5"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grpSp>
        <p:nvGrpSpPr>
          <p:cNvPr id="27" name="Group 26" descr=" 27"/>
          <p:cNvGrpSpPr/>
          <p:nvPr/>
        </p:nvGrpSpPr>
        <p:grpSpPr>
          <a:xfrm>
            <a:off x="5092700" y="1799848"/>
            <a:ext cx="1812594" cy="517639"/>
            <a:chOff x="5092700" y="1799848"/>
            <a:chExt cx="1812594" cy="517639"/>
          </a:xfrm>
        </p:grpSpPr>
        <p:sp>
          <p:nvSpPr>
            <p:cNvPr id="5173"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grpSp>
          <p:nvGrpSpPr>
            <p:cNvPr id="24" name="Group 116"/>
            <p:cNvGrpSpPr/>
            <p:nvPr/>
          </p:nvGrpSpPr>
          <p:grpSpPr>
            <a:xfrm>
              <a:off x="5092700" y="1818464"/>
              <a:ext cx="1812594" cy="413266"/>
              <a:chOff x="5092700" y="1818464"/>
              <a:chExt cx="1812594" cy="413266"/>
            </a:xfrm>
          </p:grpSpPr>
          <p:sp>
            <p:nvSpPr>
              <p:cNvPr id="1025129"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latin typeface="Arial"/>
                  </a:rPr>
                  <a:t>MMP</a:t>
                </a:r>
              </a:p>
            </p:txBody>
          </p:sp>
          <p:cxnSp>
            <p:nvCxnSpPr>
              <p:cNvPr id="1025130" name="AutoShape 106"/>
              <p:cNvCxnSpPr>
                <a:cxnSpLocks noChangeShapeType="1"/>
                <a:stCxn id="1025129" idx="0"/>
                <a:endCxn id="1025100" idx="1"/>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025131"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cxnSp>
        <p:nvCxnSpPr>
          <p:cNvPr id="113"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grpSp>
        <p:nvGrpSpPr>
          <p:cNvPr id="11" name="Group 67" descr=" 11"/>
          <p:cNvGrpSpPr>
            <a:grpSpLocks/>
          </p:cNvGrpSpPr>
          <p:nvPr/>
        </p:nvGrpSpPr>
        <p:grpSpPr bwMode="auto">
          <a:xfrm>
            <a:off x="4030663" y="2193647"/>
            <a:ext cx="688975" cy="232726"/>
            <a:chOff x="2539" y="1114"/>
            <a:chExt cx="434" cy="165"/>
          </a:xfrm>
        </p:grpSpPr>
        <p:sp>
          <p:nvSpPr>
            <p:cNvPr id="519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0" name="Group 64" descr=" 10"/>
          <p:cNvGrpSpPr>
            <a:grpSpLocks/>
          </p:cNvGrpSpPr>
          <p:nvPr/>
        </p:nvGrpSpPr>
        <p:grpSpPr bwMode="auto">
          <a:xfrm>
            <a:off x="6632575" y="2580792"/>
            <a:ext cx="576263" cy="344152"/>
            <a:chOff x="4010" y="1248"/>
            <a:chExt cx="363" cy="244"/>
          </a:xfrm>
        </p:grpSpPr>
        <p:sp>
          <p:nvSpPr>
            <p:cNvPr id="5195"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6"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a:solidFill>
                    <a:srgbClr val="000000"/>
                  </a:solidFill>
                  <a:latin typeface="Arial"/>
                </a:rPr>
                <a:t> Growth Factor </a:t>
              </a:r>
              <a:endParaRPr lang="de-DE" sz="1400" b="1" dirty="0">
                <a:solidFill>
                  <a:srgbClr val="000000"/>
                </a:solidFill>
                <a:latin typeface="Arial"/>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a:solidFill>
                    <a:srgbClr val="000000"/>
                  </a:solidFill>
                  <a:latin typeface="Arial"/>
                </a:rPr>
                <a:t> Estrogen/Tamoxifen</a:t>
              </a:r>
              <a:endParaRPr lang="de-DE" sz="1400" b="1" dirty="0">
                <a:solidFill>
                  <a:srgbClr val="000000"/>
                </a:solidFill>
                <a:latin typeface="Arial"/>
              </a:endParaRPr>
            </a:p>
          </p:txBody>
        </p:sp>
      </p:grpSp>
      <p:sp>
        <p:nvSpPr>
          <p:cNvPr id="103" name="Oval 102" descr=" 120"/>
          <p:cNvSpPr/>
          <p:nvPr/>
        </p:nvSpPr>
        <p:spPr bwMode="auto">
          <a:xfrm>
            <a:off x="4932363" y="2492201"/>
            <a:ext cx="1655762" cy="936799"/>
          </a:xfrm>
          <a:prstGeom prst="ellipse">
            <a:avLst/>
          </a:prstGeom>
          <a:solidFill>
            <a:srgbClr val="333399">
              <a:alpha val="27059"/>
            </a:srgbClr>
          </a:solidFill>
          <a:ln w="76200" cap="flat" cmpd="sng" algn="ctr">
            <a:solidFill>
              <a:schemeClr val="accent1">
                <a:lumMod val="50000"/>
              </a:schemeClr>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sp>
        <p:nvSpPr>
          <p:cNvPr id="104" name="Rounded Rectangle 103" descr=" 122"/>
          <p:cNvSpPr/>
          <p:nvPr/>
        </p:nvSpPr>
        <p:spPr bwMode="auto">
          <a:xfrm>
            <a:off x="1619672" y="2613744"/>
            <a:ext cx="3036189" cy="1247304"/>
          </a:xfrm>
          <a:prstGeom prst="roundRect">
            <a:avLst>
              <a:gd name="adj" fmla="val 9108"/>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174625" indent="-174625">
              <a:lnSpc>
                <a:spcPct val="80000"/>
              </a:lnSpc>
              <a:spcBef>
                <a:spcPts val="600"/>
              </a:spcBef>
              <a:buFontTx/>
              <a:buChar char="-"/>
            </a:pPr>
            <a:r>
              <a:rPr lang="en-GB" dirty="0">
                <a:solidFill>
                  <a:srgbClr val="FFFFFF"/>
                </a:solidFill>
                <a:latin typeface="Arial"/>
              </a:rPr>
              <a:t>Point of convergence</a:t>
            </a:r>
          </a:p>
          <a:p>
            <a:pPr marL="174625" indent="-174625">
              <a:lnSpc>
                <a:spcPct val="80000"/>
              </a:lnSpc>
              <a:spcBef>
                <a:spcPts val="600"/>
              </a:spcBef>
              <a:buFontTx/>
              <a:buChar char="-"/>
            </a:pPr>
            <a:r>
              <a:rPr lang="en-GB" dirty="0">
                <a:solidFill>
                  <a:srgbClr val="FFFFFF"/>
                </a:solidFill>
                <a:latin typeface="Arial"/>
              </a:rPr>
              <a:t>Blocks PI3K/mTOR pathway activation</a:t>
            </a:r>
          </a:p>
        </p:txBody>
      </p:sp>
      <p:sp>
        <p:nvSpPr>
          <p:cNvPr id="132" name="Rounded Rectangle 13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Ligand-independent Transcription</a:t>
            </a:r>
          </a:p>
        </p:txBody>
      </p:sp>
      <p:sp>
        <p:nvSpPr>
          <p:cNvPr id="139" name="Rectangle 13" descr=" 139"/>
          <p:cNvSpPr>
            <a:spLocks noChangeArrowheads="1"/>
          </p:cNvSpPr>
          <p:nvPr/>
        </p:nvSpPr>
        <p:spPr bwMode="auto">
          <a:xfrm>
            <a:off x="0" y="-27384"/>
            <a:ext cx="9144000" cy="1143000"/>
          </a:xfrm>
          <a:prstGeom prst="rect">
            <a:avLst/>
          </a:prstGeom>
          <a:noFill/>
          <a:ln w="9525">
            <a:noFill/>
            <a:miter lim="800000"/>
            <a:headEnd/>
            <a:tailEnd/>
          </a:ln>
        </p:spPr>
        <p:txBody>
          <a:bodyPr anchor="ctr"/>
          <a:lstStyle/>
          <a:p>
            <a:pPr algn="ctr">
              <a:lnSpc>
                <a:spcPct val="90000"/>
              </a:lnSpc>
            </a:pPr>
            <a:r>
              <a:rPr lang="en-GB" sz="2800" b="1" dirty="0">
                <a:solidFill>
                  <a:srgbClr val="FFFFFF"/>
                </a:solidFill>
                <a:latin typeface="Arial"/>
              </a:rPr>
              <a:t>ER-</a:t>
            </a:r>
            <a:r>
              <a:rPr lang="en-GB" sz="2800" b="1" dirty="0" err="1">
                <a:solidFill>
                  <a:srgbClr val="FFFFFF"/>
                </a:solidFill>
                <a:latin typeface="Arial"/>
              </a:rPr>
              <a:t>Signaling</a:t>
            </a:r>
            <a:r>
              <a:rPr lang="en-GB" sz="2800" b="1" dirty="0">
                <a:solidFill>
                  <a:srgbClr val="FFFFFF"/>
                </a:solidFill>
                <a:latin typeface="Arial"/>
              </a:rPr>
              <a:t> and Anti-oestrogen Therapy</a:t>
            </a:r>
          </a:p>
          <a:p>
            <a:pPr algn="ctr">
              <a:lnSpc>
                <a:spcPct val="90000"/>
              </a:lnSpc>
            </a:pPr>
            <a:r>
              <a:rPr lang="en-US" sz="2800" b="1" dirty="0">
                <a:solidFill>
                  <a:srgbClr val="FFFFFF"/>
                </a:solidFill>
                <a:latin typeface="Arial"/>
              </a:rPr>
              <a:t>Understanding the Cellular Signaling Network</a:t>
            </a:r>
          </a:p>
        </p:txBody>
      </p:sp>
      <p:sp>
        <p:nvSpPr>
          <p:cNvPr id="133" name="Text Box 3" descr=" 133"/>
          <p:cNvSpPr txBox="1">
            <a:spLocks noChangeArrowheads="1"/>
          </p:cNvSpPr>
          <p:nvPr/>
        </p:nvSpPr>
        <p:spPr bwMode="auto">
          <a:xfrm>
            <a:off x="2335652" y="6548152"/>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rgbClr val="808080"/>
                </a:solidFill>
                <a:latin typeface="Arial"/>
                <a:cs typeface="Arial" charset="0"/>
              </a:rPr>
              <a:t>Adapted from Johnston SR. </a:t>
            </a:r>
            <a:r>
              <a:rPr lang="en-US" sz="1400" i="1" dirty="0" err="1">
                <a:solidFill>
                  <a:srgbClr val="808080"/>
                </a:solidFill>
                <a:latin typeface="Arial"/>
                <a:cs typeface="Arial" charset="0"/>
              </a:rPr>
              <a:t>Clin</a:t>
            </a:r>
            <a:r>
              <a:rPr lang="en-US" sz="1400" i="1" dirty="0">
                <a:solidFill>
                  <a:srgbClr val="808080"/>
                </a:solidFill>
                <a:latin typeface="Arial"/>
                <a:cs typeface="Arial" charset="0"/>
              </a:rPr>
              <a:t> Cancer Res</a:t>
            </a:r>
            <a:r>
              <a:rPr lang="en-US" sz="1400" dirty="0">
                <a:solidFill>
                  <a:srgbClr val="808080"/>
                </a:solidFill>
                <a:latin typeface="Arial"/>
                <a:cs typeface="Arial" charset="0"/>
              </a:rPr>
              <a:t>. 2005;11(2 Pt 2):889s-899s.</a:t>
            </a:r>
          </a:p>
        </p:txBody>
      </p:sp>
    </p:spTree>
    <p:extLst>
      <p:ext uri="{BB962C8B-B14F-4D97-AF65-F5344CB8AC3E}">
        <p14:creationId xmlns:p14="http://schemas.microsoft.com/office/powerpoint/2010/main" val="368521205"/>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sp>
        <p:nvSpPr>
          <p:cNvPr id="25" name="Rounded Rectangle 24" descr=" 25"/>
          <p:cNvSpPr/>
          <p:nvPr/>
        </p:nvSpPr>
        <p:spPr bwMode="auto">
          <a:xfrm>
            <a:off x="6228184" y="4982126"/>
            <a:ext cx="2014545" cy="101835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Ligand-dependent Transcription</a:t>
            </a:r>
          </a:p>
        </p:txBody>
      </p:sp>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solidFill>
                    <a:srgbClr val="000000"/>
                  </a:solidFill>
                  <a:latin typeface="Arial"/>
                </a:rPr>
                <a:t>ERE</a:t>
              </a:r>
              <a:endParaRPr lang="de-DE" b="1">
                <a:solidFill>
                  <a:srgbClr val="000000"/>
                </a:solidFill>
                <a:latin typeface="Arial"/>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solidFill>
                  <a:srgbClr val="000000"/>
                </a:solidFill>
                <a:effectLst>
                  <a:outerShdw blurRad="38100" dist="38100" dir="2700000" algn="tl">
                    <a:srgbClr val="C0C0C0"/>
                  </a:outerShdw>
                </a:effectLst>
                <a:latin typeface="Arial"/>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latin typeface="Arial"/>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latin typeface="Arial"/>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a:solidFill>
                    <a:srgbClr val="000000"/>
                  </a:solidFill>
                  <a:latin typeface="Arial"/>
                </a:rPr>
                <a:t>Target-Gene</a:t>
              </a:r>
              <a:endParaRPr lang="de-DE" sz="1600" b="1" dirty="0">
                <a:solidFill>
                  <a:srgbClr val="000000"/>
                </a:solidFill>
                <a:latin typeface="Arial"/>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4" name="Group 38" descr=" 4"/>
          <p:cNvGrpSpPr>
            <a:grpSpLocks/>
          </p:cNvGrpSpPr>
          <p:nvPr/>
        </p:nvGrpSpPr>
        <p:grpSpPr bwMode="auto">
          <a:xfrm>
            <a:off x="4508500" y="2474330"/>
            <a:ext cx="3906838" cy="1935149"/>
            <a:chOff x="2776" y="1206"/>
            <a:chExt cx="2461" cy="1479"/>
          </a:xfrm>
        </p:grpSpPr>
        <p:cxnSp>
          <p:nvCxnSpPr>
            <p:cNvPr id="5201" name="AutoShape 39"/>
            <p:cNvCxnSpPr>
              <a:cxnSpLocks noChangeShapeType="1"/>
              <a:stCxn id="5183" idx="6"/>
              <a:endCxn id="5212"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 name="Group 40"/>
            <p:cNvGrpSpPr>
              <a:grpSpLocks/>
            </p:cNvGrpSpPr>
            <p:nvPr/>
          </p:nvGrpSpPr>
          <p:grpSpPr bwMode="auto">
            <a:xfrm>
              <a:off x="2974" y="1206"/>
              <a:ext cx="2263" cy="1479"/>
              <a:chOff x="2974" y="1206"/>
              <a:chExt cx="2263" cy="1479"/>
            </a:xfrm>
          </p:grpSpPr>
          <p:grpSp>
            <p:nvGrpSpPr>
              <p:cNvPr id="6" name="Group 41"/>
              <p:cNvGrpSpPr>
                <a:grpSpLocks/>
              </p:cNvGrpSpPr>
              <p:nvPr/>
            </p:nvGrpSpPr>
            <p:grpSpPr bwMode="auto">
              <a:xfrm>
                <a:off x="2974" y="1206"/>
                <a:ext cx="1155" cy="963"/>
                <a:chOff x="2974" y="1206"/>
                <a:chExt cx="1155" cy="963"/>
              </a:xfrm>
            </p:grpSpPr>
            <p:cxnSp>
              <p:nvCxnSpPr>
                <p:cNvPr id="5215" name="AutoShape 42"/>
                <p:cNvCxnSpPr>
                  <a:cxnSpLocks noChangeShapeType="1"/>
                  <a:endCxn id="5216"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5216"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dirty="0">
                      <a:solidFill>
                        <a:srgbClr val="FFFFFF"/>
                      </a:solidFill>
                      <a:latin typeface="Arial"/>
                    </a:rPr>
                    <a:t>PI3-K</a:t>
                  </a:r>
                  <a:endParaRPr lang="de-DE" b="1" dirty="0">
                    <a:solidFill>
                      <a:srgbClr val="FFFFFF"/>
                    </a:solidFill>
                    <a:latin typeface="Arial"/>
                  </a:endParaRPr>
                </a:p>
              </p:txBody>
            </p:sp>
            <p:sp>
              <p:nvSpPr>
                <p:cNvPr id="5217"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Akt</a:t>
                  </a:r>
                  <a:endParaRPr lang="de-DE" b="1">
                    <a:solidFill>
                      <a:srgbClr val="FFFFFF"/>
                    </a:solidFill>
                    <a:latin typeface="Arial"/>
                  </a:endParaRPr>
                </a:p>
              </p:txBody>
            </p:sp>
            <p:cxnSp>
              <p:nvCxnSpPr>
                <p:cNvPr id="5218" name="AutoShape 45"/>
                <p:cNvCxnSpPr>
                  <a:cxnSpLocks noChangeShapeType="1"/>
                  <a:stCxn id="5216" idx="4"/>
                  <a:endCxn id="5217"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7" name="Group 46"/>
              <p:cNvGrpSpPr>
                <a:grpSpLocks/>
              </p:cNvGrpSpPr>
              <p:nvPr/>
            </p:nvGrpSpPr>
            <p:grpSpPr bwMode="auto">
              <a:xfrm>
                <a:off x="3601" y="1239"/>
                <a:ext cx="1636" cy="1446"/>
                <a:chOff x="3601" y="1239"/>
                <a:chExt cx="1636" cy="1446"/>
              </a:xfrm>
            </p:grpSpPr>
            <p:sp>
              <p:nvSpPr>
                <p:cNvPr id="5206"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MEK</a:t>
                  </a:r>
                  <a:endParaRPr lang="de-DE" b="1">
                    <a:solidFill>
                      <a:srgbClr val="FFFFFF"/>
                    </a:solidFill>
                    <a:latin typeface="Arial"/>
                  </a:endParaRPr>
                </a:p>
              </p:txBody>
            </p:sp>
            <p:sp>
              <p:nvSpPr>
                <p:cNvPr id="5207"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MAPK</a:t>
                  </a:r>
                  <a:endParaRPr lang="de-DE" b="1">
                    <a:solidFill>
                      <a:srgbClr val="FFFFFF"/>
                    </a:solidFill>
                    <a:latin typeface="Arial"/>
                  </a:endParaRPr>
                </a:p>
              </p:txBody>
            </p:sp>
            <p:cxnSp>
              <p:nvCxnSpPr>
                <p:cNvPr id="5208" name="AutoShape 49"/>
                <p:cNvCxnSpPr>
                  <a:cxnSpLocks noChangeShapeType="1"/>
                  <a:stCxn id="5206" idx="4"/>
                  <a:endCxn id="5207"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5209" name="AutoShape 50"/>
                <p:cNvCxnSpPr>
                  <a:cxnSpLocks noChangeShapeType="1"/>
                  <a:stCxn id="5212" idx="4"/>
                  <a:endCxn id="5206"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5210"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SOS</a:t>
                  </a:r>
                  <a:endParaRPr lang="de-DE" sz="1600" b="1">
                    <a:solidFill>
                      <a:srgbClr val="FFFFFF"/>
                    </a:solidFill>
                    <a:latin typeface="Arial"/>
                  </a:endParaRPr>
                </a:p>
              </p:txBody>
            </p:sp>
            <p:sp>
              <p:nvSpPr>
                <p:cNvPr id="5211"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RAS</a:t>
                  </a:r>
                  <a:endParaRPr lang="de-DE" sz="1600" b="1">
                    <a:solidFill>
                      <a:srgbClr val="FFFFFF"/>
                    </a:solidFill>
                    <a:latin typeface="Arial"/>
                  </a:endParaRPr>
                </a:p>
              </p:txBody>
            </p:sp>
            <p:sp>
              <p:nvSpPr>
                <p:cNvPr id="5212"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RAF</a:t>
                  </a:r>
                  <a:endParaRPr lang="de-DE" b="1">
                    <a:solidFill>
                      <a:srgbClr val="FFFFFF"/>
                    </a:solidFill>
                    <a:latin typeface="Arial"/>
                  </a:endParaRPr>
                </a:p>
              </p:txBody>
            </p:sp>
            <p:sp>
              <p:nvSpPr>
                <p:cNvPr id="5213"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P90</a:t>
                  </a:r>
                  <a:r>
                    <a:rPr lang="de-CH" b="1" baseline="30000">
                      <a:solidFill>
                        <a:srgbClr val="FFFFFF"/>
                      </a:solidFill>
                      <a:latin typeface="Arial"/>
                    </a:rPr>
                    <a:t>RSK</a:t>
                  </a:r>
                  <a:endParaRPr lang="de-DE" b="1" baseline="30000">
                    <a:solidFill>
                      <a:srgbClr val="FFFFFF"/>
                    </a:solidFill>
                    <a:latin typeface="Arial"/>
                  </a:endParaRPr>
                </a:p>
              </p:txBody>
            </p:sp>
            <p:cxnSp>
              <p:nvCxnSpPr>
                <p:cNvPr id="5214" name="AutoShape 55"/>
                <p:cNvCxnSpPr>
                  <a:cxnSpLocks noChangeShapeType="1"/>
                  <a:stCxn id="5207" idx="2"/>
                  <a:endCxn id="5213"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203" name="AutoShape 56"/>
            <p:cNvCxnSpPr>
              <a:cxnSpLocks noChangeShapeType="1"/>
              <a:stCxn id="5177" idx="4"/>
              <a:endCxn id="5216"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 name="Group 58" descr=" 8"/>
          <p:cNvGrpSpPr>
            <a:grpSpLocks/>
          </p:cNvGrpSpPr>
          <p:nvPr/>
        </p:nvGrpSpPr>
        <p:grpSpPr bwMode="auto">
          <a:xfrm>
            <a:off x="6276975" y="4217656"/>
            <a:ext cx="1665288" cy="246830"/>
            <a:chOff x="3954" y="2549"/>
            <a:chExt cx="1049" cy="175"/>
          </a:xfrm>
        </p:grpSpPr>
        <p:sp>
          <p:nvSpPr>
            <p:cNvPr id="5199"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200"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9" name="Group 61" descr=" 9"/>
          <p:cNvGrpSpPr>
            <a:grpSpLocks/>
          </p:cNvGrpSpPr>
          <p:nvPr/>
        </p:nvGrpSpPr>
        <p:grpSpPr bwMode="auto">
          <a:xfrm>
            <a:off x="5626100" y="3261365"/>
            <a:ext cx="2781300" cy="479556"/>
            <a:chOff x="3544" y="1871"/>
            <a:chExt cx="1752" cy="340"/>
          </a:xfrm>
        </p:grpSpPr>
        <p:sp>
          <p:nvSpPr>
            <p:cNvPr id="5197"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198"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13" name="Group 78" descr=" 13"/>
          <p:cNvGrpSpPr>
            <a:grpSpLocks/>
          </p:cNvGrpSpPr>
          <p:nvPr/>
        </p:nvGrpSpPr>
        <p:grpSpPr bwMode="auto">
          <a:xfrm>
            <a:off x="1414463" y="1735249"/>
            <a:ext cx="2838450" cy="1520474"/>
            <a:chOff x="1075" y="869"/>
            <a:chExt cx="1788" cy="1078"/>
          </a:xfrm>
        </p:grpSpPr>
        <p:sp>
          <p:nvSpPr>
            <p:cNvPr id="1025103"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sp>
          <p:nvSpPr>
            <p:cNvPr id="5187"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latin typeface="Arial"/>
                </a:rPr>
                <a:t>ER</a:t>
              </a:r>
            </a:p>
          </p:txBody>
        </p:sp>
        <p:sp>
          <p:nvSpPr>
            <p:cNvPr id="1025105"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26" name="Group 25" descr=" 26"/>
          <p:cNvGrpSpPr/>
          <p:nvPr/>
        </p:nvGrpSpPr>
        <p:grpSpPr>
          <a:xfrm>
            <a:off x="2579685" y="1508842"/>
            <a:ext cx="6816719" cy="1416102"/>
            <a:chOff x="2579685" y="-27384"/>
            <a:chExt cx="6816719" cy="1416102"/>
          </a:xfrm>
        </p:grpSpPr>
        <p:grpSp>
          <p:nvGrpSpPr>
            <p:cNvPr id="15" name="Group 9"/>
            <p:cNvGrpSpPr>
              <a:grpSpLocks/>
            </p:cNvGrpSpPr>
            <p:nvPr/>
          </p:nvGrpSpPr>
          <p:grpSpPr bwMode="auto">
            <a:xfrm>
              <a:off x="6827831" y="491665"/>
              <a:ext cx="622299" cy="897053"/>
              <a:chOff x="4117" y="787"/>
              <a:chExt cx="392" cy="636"/>
            </a:xfrm>
          </p:grpSpPr>
          <p:sp>
            <p:nvSpPr>
              <p:cNvPr id="5180"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5"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2"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83"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8"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5"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7"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solidFill>
                    <a:srgbClr val="000000"/>
                  </a:solidFill>
                  <a:latin typeface="Arial"/>
                </a:rPr>
                <a:t>EGFR/</a:t>
              </a:r>
            </a:p>
            <a:p>
              <a:pPr algn="ctr" eaLnBrk="0" hangingPunct="0">
                <a:lnSpc>
                  <a:spcPct val="80000"/>
                </a:lnSpc>
              </a:pPr>
              <a:r>
                <a:rPr lang="de-CH" sz="2800" dirty="0">
                  <a:solidFill>
                    <a:srgbClr val="000000"/>
                  </a:solidFill>
                  <a:latin typeface="Arial"/>
                </a:rPr>
                <a:t>HER2</a:t>
              </a:r>
              <a:endParaRPr lang="de-DE" sz="2800" dirty="0">
                <a:solidFill>
                  <a:srgbClr val="000000"/>
                </a:solidFill>
                <a:latin typeface="Arial"/>
              </a:endParaRPr>
            </a:p>
          </p:txBody>
        </p:sp>
        <p:grpSp>
          <p:nvGrpSpPr>
            <p:cNvPr id="16" name="Group 31"/>
            <p:cNvGrpSpPr>
              <a:grpSpLocks/>
            </p:cNvGrpSpPr>
            <p:nvPr/>
          </p:nvGrpSpPr>
          <p:grpSpPr bwMode="auto">
            <a:xfrm>
              <a:off x="4140196" y="100968"/>
              <a:ext cx="484187" cy="873075"/>
              <a:chOff x="2792" y="630"/>
              <a:chExt cx="305" cy="619"/>
            </a:xfrm>
          </p:grpSpPr>
          <p:sp>
            <p:nvSpPr>
              <p:cNvPr id="5174"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57"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6"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77"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60"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9"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9"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solidFill>
                    <a:srgbClr val="000000"/>
                  </a:solidFill>
                  <a:latin typeface="Arial"/>
                </a:rPr>
                <a:t>IGFR</a:t>
              </a:r>
              <a:endParaRPr lang="de-DE" sz="2800" dirty="0">
                <a:solidFill>
                  <a:srgbClr val="000000"/>
                </a:solidFill>
                <a:latin typeface="Arial"/>
              </a:endParaRPr>
            </a:p>
          </p:txBody>
        </p:sp>
        <p:sp>
          <p:nvSpPr>
            <p:cNvPr id="1025099"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0"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1"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7" name="Group 83" descr=" 17"/>
          <p:cNvGrpSpPr>
            <a:grpSpLocks/>
          </p:cNvGrpSpPr>
          <p:nvPr/>
        </p:nvGrpSpPr>
        <p:grpSpPr bwMode="auto">
          <a:xfrm>
            <a:off x="2024063" y="2132856"/>
            <a:ext cx="4137025" cy="1163629"/>
            <a:chOff x="1275" y="1070"/>
            <a:chExt cx="2606" cy="825"/>
          </a:xfrm>
        </p:grpSpPr>
        <p:sp>
          <p:nvSpPr>
            <p:cNvPr id="1025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8" name="Group 86" descr=" 18"/>
          <p:cNvGrpSpPr>
            <a:grpSpLocks/>
          </p:cNvGrpSpPr>
          <p:nvPr/>
        </p:nvGrpSpPr>
        <p:grpSpPr bwMode="auto">
          <a:xfrm>
            <a:off x="5275262" y="3797340"/>
            <a:ext cx="2968625" cy="2203138"/>
            <a:chOff x="3323" y="2251"/>
            <a:chExt cx="1870" cy="1562"/>
          </a:xfrm>
        </p:grpSpPr>
        <p:sp>
          <p:nvSpPr>
            <p:cNvPr id="5159"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dirty="0">
                  <a:solidFill>
                    <a:srgbClr val="FFFFFF"/>
                  </a:solidFill>
                  <a:latin typeface="Arial"/>
                </a:rPr>
                <a:t>Proliferation </a:t>
              </a:r>
            </a:p>
            <a:p>
              <a:pPr algn="ctr" eaLnBrk="0" hangingPunct="0"/>
              <a:r>
                <a:rPr lang="de-DE" dirty="0">
                  <a:solidFill>
                    <a:srgbClr val="FFFFFF"/>
                  </a:solidFill>
                  <a:latin typeface="Arial"/>
                </a:rPr>
                <a:t>Cell Survival</a:t>
              </a:r>
            </a:p>
            <a:p>
              <a:pPr algn="ctr" eaLnBrk="0" hangingPunct="0"/>
              <a:r>
                <a:rPr lang="de-DE" dirty="0">
                  <a:solidFill>
                    <a:srgbClr val="FFFFFF"/>
                  </a:solidFill>
                  <a:latin typeface="Arial"/>
                </a:rPr>
                <a:t>Invasion</a:t>
              </a:r>
            </a:p>
          </p:txBody>
        </p:sp>
        <p:grpSp>
          <p:nvGrpSpPr>
            <p:cNvPr id="19" name="Group 88"/>
            <p:cNvGrpSpPr>
              <a:grpSpLocks/>
            </p:cNvGrpSpPr>
            <p:nvPr/>
          </p:nvGrpSpPr>
          <p:grpSpPr bwMode="auto">
            <a:xfrm>
              <a:off x="3323" y="2251"/>
              <a:ext cx="1309" cy="816"/>
              <a:chOff x="3323" y="2251"/>
              <a:chExt cx="1309" cy="816"/>
            </a:xfrm>
          </p:grpSpPr>
          <p:sp>
            <p:nvSpPr>
              <p:cNvPr id="1025113"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4"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5"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grpSp>
        <p:nvGrpSpPr>
          <p:cNvPr id="27" name="Group 26" descr=" 27"/>
          <p:cNvGrpSpPr/>
          <p:nvPr/>
        </p:nvGrpSpPr>
        <p:grpSpPr>
          <a:xfrm>
            <a:off x="5092700" y="1799848"/>
            <a:ext cx="1812594" cy="517639"/>
            <a:chOff x="5092700" y="1799848"/>
            <a:chExt cx="1812594" cy="517639"/>
          </a:xfrm>
        </p:grpSpPr>
        <p:sp>
          <p:nvSpPr>
            <p:cNvPr id="5173"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grpSp>
          <p:nvGrpSpPr>
            <p:cNvPr id="24" name="Group 116"/>
            <p:cNvGrpSpPr/>
            <p:nvPr/>
          </p:nvGrpSpPr>
          <p:grpSpPr>
            <a:xfrm>
              <a:off x="5092700" y="1818464"/>
              <a:ext cx="1812594" cy="413266"/>
              <a:chOff x="5092700" y="1818464"/>
              <a:chExt cx="1812594" cy="413266"/>
            </a:xfrm>
          </p:grpSpPr>
          <p:sp>
            <p:nvSpPr>
              <p:cNvPr id="1025129"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latin typeface="Arial"/>
                  </a:rPr>
                  <a:t>MMP</a:t>
                </a:r>
              </a:p>
            </p:txBody>
          </p:sp>
          <p:cxnSp>
            <p:nvCxnSpPr>
              <p:cNvPr id="1025130" name="AutoShape 106"/>
              <p:cNvCxnSpPr>
                <a:cxnSpLocks noChangeShapeType="1"/>
                <a:stCxn id="1025129" idx="0"/>
                <a:endCxn id="1025100" idx="1"/>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025131"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cxnSp>
        <p:nvCxnSpPr>
          <p:cNvPr id="113"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grpSp>
        <p:nvGrpSpPr>
          <p:cNvPr id="11" name="Group 67" descr=" 11"/>
          <p:cNvGrpSpPr>
            <a:grpSpLocks/>
          </p:cNvGrpSpPr>
          <p:nvPr/>
        </p:nvGrpSpPr>
        <p:grpSpPr bwMode="auto">
          <a:xfrm>
            <a:off x="4030663" y="2193647"/>
            <a:ext cx="688975" cy="232726"/>
            <a:chOff x="2539" y="1114"/>
            <a:chExt cx="434" cy="165"/>
          </a:xfrm>
        </p:grpSpPr>
        <p:sp>
          <p:nvSpPr>
            <p:cNvPr id="519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0" name="Group 64" descr=" 10"/>
          <p:cNvGrpSpPr>
            <a:grpSpLocks/>
          </p:cNvGrpSpPr>
          <p:nvPr/>
        </p:nvGrpSpPr>
        <p:grpSpPr bwMode="auto">
          <a:xfrm>
            <a:off x="6632575" y="2580792"/>
            <a:ext cx="576263" cy="344152"/>
            <a:chOff x="4010" y="1248"/>
            <a:chExt cx="363" cy="244"/>
          </a:xfrm>
        </p:grpSpPr>
        <p:sp>
          <p:nvSpPr>
            <p:cNvPr id="5195"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6"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a:solidFill>
                    <a:srgbClr val="000000"/>
                  </a:solidFill>
                  <a:latin typeface="Arial"/>
                </a:rPr>
                <a:t> Growth Factor </a:t>
              </a:r>
              <a:endParaRPr lang="de-DE" sz="1400" b="1" dirty="0">
                <a:solidFill>
                  <a:srgbClr val="000000"/>
                </a:solidFill>
                <a:latin typeface="Arial"/>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a:solidFill>
                    <a:srgbClr val="000000"/>
                  </a:solidFill>
                  <a:latin typeface="Arial"/>
                </a:rPr>
                <a:t> Estrogen/Tamoxifen</a:t>
              </a:r>
              <a:endParaRPr lang="de-DE" sz="1400" b="1" dirty="0">
                <a:solidFill>
                  <a:srgbClr val="000000"/>
                </a:solidFill>
                <a:latin typeface="Arial"/>
              </a:endParaRPr>
            </a:p>
          </p:txBody>
        </p:sp>
      </p:grpSp>
      <p:sp>
        <p:nvSpPr>
          <p:cNvPr id="103" name="Oval 102" descr=" 120"/>
          <p:cNvSpPr/>
          <p:nvPr/>
        </p:nvSpPr>
        <p:spPr bwMode="auto">
          <a:xfrm>
            <a:off x="4932363" y="2492201"/>
            <a:ext cx="1655762" cy="936799"/>
          </a:xfrm>
          <a:prstGeom prst="ellipse">
            <a:avLst/>
          </a:prstGeom>
          <a:solidFill>
            <a:srgbClr val="333399">
              <a:alpha val="27059"/>
            </a:srgbClr>
          </a:solidFill>
          <a:ln w="76200" cap="flat" cmpd="sng" algn="ctr">
            <a:solidFill>
              <a:schemeClr val="accent1">
                <a:lumMod val="50000"/>
              </a:schemeClr>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sp>
        <p:nvSpPr>
          <p:cNvPr id="104" name="Rounded Rectangle 103" descr=" 122"/>
          <p:cNvSpPr/>
          <p:nvPr/>
        </p:nvSpPr>
        <p:spPr bwMode="auto">
          <a:xfrm>
            <a:off x="1619672" y="2613744"/>
            <a:ext cx="3036189" cy="1247304"/>
          </a:xfrm>
          <a:prstGeom prst="roundRect">
            <a:avLst>
              <a:gd name="adj" fmla="val 9108"/>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174625" indent="-174625">
              <a:lnSpc>
                <a:spcPct val="80000"/>
              </a:lnSpc>
              <a:spcBef>
                <a:spcPts val="600"/>
              </a:spcBef>
              <a:buFontTx/>
              <a:buChar char="-"/>
            </a:pPr>
            <a:r>
              <a:rPr lang="en-GB" dirty="0">
                <a:solidFill>
                  <a:srgbClr val="FFFFFF"/>
                </a:solidFill>
                <a:latin typeface="Arial"/>
              </a:rPr>
              <a:t>Point of convergence</a:t>
            </a:r>
          </a:p>
          <a:p>
            <a:pPr marL="174625" indent="-174625">
              <a:lnSpc>
                <a:spcPct val="80000"/>
              </a:lnSpc>
              <a:spcBef>
                <a:spcPts val="600"/>
              </a:spcBef>
              <a:buFontTx/>
              <a:buChar char="-"/>
            </a:pPr>
            <a:r>
              <a:rPr lang="en-GB" dirty="0">
                <a:solidFill>
                  <a:srgbClr val="FFFFFF"/>
                </a:solidFill>
                <a:latin typeface="Arial"/>
              </a:rPr>
              <a:t>Blocks PI3K/mTOR pathway activation</a:t>
            </a:r>
          </a:p>
        </p:txBody>
      </p:sp>
      <p:sp>
        <p:nvSpPr>
          <p:cNvPr id="132" name="Rounded Rectangle 13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Ligand-independent Transcription</a:t>
            </a:r>
          </a:p>
        </p:txBody>
      </p:sp>
      <p:sp>
        <p:nvSpPr>
          <p:cNvPr id="139" name="Rectangle 13" descr=" 139"/>
          <p:cNvSpPr>
            <a:spLocks noChangeArrowheads="1"/>
          </p:cNvSpPr>
          <p:nvPr/>
        </p:nvSpPr>
        <p:spPr bwMode="auto">
          <a:xfrm>
            <a:off x="0" y="-27384"/>
            <a:ext cx="9144000" cy="1143000"/>
          </a:xfrm>
          <a:prstGeom prst="rect">
            <a:avLst/>
          </a:prstGeom>
          <a:noFill/>
          <a:ln w="9525">
            <a:noFill/>
            <a:miter lim="800000"/>
            <a:headEnd/>
            <a:tailEnd/>
          </a:ln>
        </p:spPr>
        <p:txBody>
          <a:bodyPr anchor="ctr"/>
          <a:lstStyle/>
          <a:p>
            <a:pPr algn="ctr">
              <a:lnSpc>
                <a:spcPct val="90000"/>
              </a:lnSpc>
            </a:pPr>
            <a:r>
              <a:rPr lang="en-GB" sz="2800" b="1" dirty="0">
                <a:solidFill>
                  <a:srgbClr val="FFFFFF"/>
                </a:solidFill>
                <a:latin typeface="Arial"/>
              </a:rPr>
              <a:t>ER-</a:t>
            </a:r>
            <a:r>
              <a:rPr lang="en-GB" sz="2800" b="1" dirty="0" err="1">
                <a:solidFill>
                  <a:srgbClr val="FFFFFF"/>
                </a:solidFill>
                <a:latin typeface="Arial"/>
              </a:rPr>
              <a:t>Signaling</a:t>
            </a:r>
            <a:r>
              <a:rPr lang="en-GB" sz="2800" b="1" dirty="0">
                <a:solidFill>
                  <a:srgbClr val="FFFFFF"/>
                </a:solidFill>
                <a:latin typeface="Arial"/>
              </a:rPr>
              <a:t> and Anti-oestrogen Therapy</a:t>
            </a:r>
          </a:p>
          <a:p>
            <a:pPr algn="ctr">
              <a:lnSpc>
                <a:spcPct val="90000"/>
              </a:lnSpc>
            </a:pPr>
            <a:r>
              <a:rPr lang="en-US" sz="2800" b="1" dirty="0">
                <a:solidFill>
                  <a:srgbClr val="FFFFFF"/>
                </a:solidFill>
                <a:latin typeface="Arial"/>
              </a:rPr>
              <a:t>Understanding the Cellular Signaling Network</a:t>
            </a:r>
          </a:p>
        </p:txBody>
      </p:sp>
      <p:sp>
        <p:nvSpPr>
          <p:cNvPr id="133" name="Text Box 3" descr=" 133"/>
          <p:cNvSpPr txBox="1">
            <a:spLocks noChangeArrowheads="1"/>
          </p:cNvSpPr>
          <p:nvPr/>
        </p:nvSpPr>
        <p:spPr bwMode="auto">
          <a:xfrm>
            <a:off x="2335652" y="6548152"/>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rgbClr val="808080"/>
                </a:solidFill>
                <a:latin typeface="Arial"/>
                <a:cs typeface="Arial" charset="0"/>
              </a:rPr>
              <a:t>Adapted from Johnston SR. </a:t>
            </a:r>
            <a:r>
              <a:rPr lang="en-US" sz="1400" i="1" dirty="0" err="1">
                <a:solidFill>
                  <a:srgbClr val="808080"/>
                </a:solidFill>
                <a:latin typeface="Arial"/>
                <a:cs typeface="Arial" charset="0"/>
              </a:rPr>
              <a:t>Clin</a:t>
            </a:r>
            <a:r>
              <a:rPr lang="en-US" sz="1400" i="1" dirty="0">
                <a:solidFill>
                  <a:srgbClr val="808080"/>
                </a:solidFill>
                <a:latin typeface="Arial"/>
                <a:cs typeface="Arial" charset="0"/>
              </a:rPr>
              <a:t> Cancer Res</a:t>
            </a:r>
            <a:r>
              <a:rPr lang="en-US" sz="1400" dirty="0">
                <a:solidFill>
                  <a:srgbClr val="808080"/>
                </a:solidFill>
                <a:latin typeface="Arial"/>
                <a:cs typeface="Arial" charset="0"/>
              </a:rPr>
              <a:t>. 2005;11(2 Pt 2):889s-899s.</a:t>
            </a:r>
          </a:p>
        </p:txBody>
      </p:sp>
      <p:grpSp>
        <p:nvGrpSpPr>
          <p:cNvPr id="102" name="Group 101" descr=" 31"/>
          <p:cNvGrpSpPr/>
          <p:nvPr/>
        </p:nvGrpSpPr>
        <p:grpSpPr>
          <a:xfrm>
            <a:off x="395536" y="3212976"/>
            <a:ext cx="7128792" cy="3169941"/>
            <a:chOff x="395536" y="3212976"/>
            <a:chExt cx="7128792" cy="3169941"/>
          </a:xfrm>
        </p:grpSpPr>
        <p:sp>
          <p:nvSpPr>
            <p:cNvPr id="105" name="Oval 18"/>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6" name="Oval 1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107" name="AutoShape 21"/>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108" name="Group 93"/>
            <p:cNvGrpSpPr>
              <a:grpSpLocks/>
            </p:cNvGrpSpPr>
            <p:nvPr/>
          </p:nvGrpSpPr>
          <p:grpSpPr bwMode="auto">
            <a:xfrm>
              <a:off x="3560763" y="3797339"/>
              <a:ext cx="3521075" cy="2259555"/>
              <a:chOff x="2243" y="2037"/>
              <a:chExt cx="2218" cy="1602"/>
            </a:xfrm>
          </p:grpSpPr>
          <p:grpSp>
            <p:nvGrpSpPr>
              <p:cNvPr id="125" name="Group 94"/>
              <p:cNvGrpSpPr>
                <a:grpSpLocks/>
              </p:cNvGrpSpPr>
              <p:nvPr/>
            </p:nvGrpSpPr>
            <p:grpSpPr bwMode="auto">
              <a:xfrm>
                <a:off x="2243" y="2037"/>
                <a:ext cx="2218" cy="1602"/>
                <a:chOff x="2243" y="2245"/>
                <a:chExt cx="2218" cy="1602"/>
              </a:xfrm>
            </p:grpSpPr>
            <p:sp>
              <p:nvSpPr>
                <p:cNvPr id="135"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nvGrpSpPr>
                <p:cNvPr id="136" name="Group 96"/>
                <p:cNvGrpSpPr>
                  <a:grpSpLocks/>
                </p:cNvGrpSpPr>
                <p:nvPr/>
              </p:nvGrpSpPr>
              <p:grpSpPr bwMode="auto">
                <a:xfrm>
                  <a:off x="2275" y="2245"/>
                  <a:ext cx="2186" cy="1323"/>
                  <a:chOff x="2275" y="2245"/>
                  <a:chExt cx="2186" cy="1323"/>
                </a:xfrm>
              </p:grpSpPr>
              <p:grpSp>
                <p:nvGrpSpPr>
                  <p:cNvPr id="137" name="Group 97"/>
                  <p:cNvGrpSpPr>
                    <a:grpSpLocks/>
                  </p:cNvGrpSpPr>
                  <p:nvPr/>
                </p:nvGrpSpPr>
                <p:grpSpPr bwMode="auto">
                  <a:xfrm>
                    <a:off x="2383" y="2245"/>
                    <a:ext cx="2078" cy="1119"/>
                    <a:chOff x="2383" y="2245"/>
                    <a:chExt cx="2078" cy="1119"/>
                  </a:xfrm>
                </p:grpSpPr>
                <p:cxnSp>
                  <p:nvCxnSpPr>
                    <p:cNvPr id="141"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42"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43"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138"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140"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sp>
            <p:nvSpPr>
              <p:cNvPr id="126"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134"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sp>
          <p:nvSpPr>
            <p:cNvPr id="109" name="Oval 44"/>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dirty="0">
                  <a:solidFill>
                    <a:srgbClr val="FFFFFF"/>
                  </a:solidFill>
                  <a:latin typeface="Arial"/>
                </a:rPr>
                <a:t>mTOR</a:t>
              </a:r>
              <a:endParaRPr lang="de-DE" b="1" dirty="0">
                <a:solidFill>
                  <a:srgbClr val="FFFFFF"/>
                </a:solidFill>
                <a:latin typeface="Arial"/>
              </a:endParaRPr>
            </a:p>
          </p:txBody>
        </p:sp>
        <p:sp>
          <p:nvSpPr>
            <p:cNvPr id="110" name="Oval 109"/>
            <p:cNvSpPr/>
            <p:nvPr/>
          </p:nvSpPr>
          <p:spPr bwMode="auto">
            <a:xfrm>
              <a:off x="4428406" y="3644329"/>
              <a:ext cx="1655762" cy="936799"/>
            </a:xfrm>
            <a:prstGeom prst="ellipse">
              <a:avLst/>
            </a:prstGeom>
            <a:solidFill>
              <a:srgbClr val="333399">
                <a:alpha val="27059"/>
              </a:srgbClr>
            </a:solidFill>
            <a:ln w="76200" cap="flat" cmpd="sng" algn="ctr">
              <a:solidFill>
                <a:schemeClr val="accent1">
                  <a:lumMod val="50000"/>
                </a:schemeClr>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grpSp>
          <p:nvGrpSpPr>
            <p:cNvPr id="111" name="Group 110"/>
            <p:cNvGrpSpPr/>
            <p:nvPr/>
          </p:nvGrpSpPr>
          <p:grpSpPr>
            <a:xfrm>
              <a:off x="395536" y="3212976"/>
              <a:ext cx="7128792" cy="3169941"/>
              <a:chOff x="107330" y="1844675"/>
              <a:chExt cx="7921054" cy="3385965"/>
            </a:xfrm>
          </p:grpSpPr>
          <p:sp>
            <p:nvSpPr>
              <p:cNvPr id="122" name="Rounded Rectangle 121"/>
              <p:cNvSpPr>
                <a:spLocks noChangeArrowheads="1"/>
              </p:cNvSpPr>
              <p:nvPr/>
            </p:nvSpPr>
            <p:spPr bwMode="auto">
              <a:xfrm>
                <a:off x="107330" y="1844675"/>
                <a:ext cx="7921054" cy="3385965"/>
              </a:xfrm>
              <a:prstGeom prst="roundRect">
                <a:avLst>
                  <a:gd name="adj" fmla="val 16667"/>
                </a:avLst>
              </a:prstGeom>
              <a:solidFill>
                <a:srgbClr val="D6ECEE"/>
              </a:solidFill>
              <a:ln w="76200" algn="ctr">
                <a:noFill/>
                <a:round/>
                <a:headEnd/>
                <a:tailEnd type="none" w="lg" len="med"/>
              </a:ln>
            </p:spPr>
            <p:txBody>
              <a:bodyPr/>
              <a:lstStyle/>
              <a:p>
                <a:endParaRPr lang="en-US">
                  <a:solidFill>
                    <a:srgbClr val="000000"/>
                  </a:solidFill>
                  <a:latin typeface="Arial"/>
                </a:endParaRPr>
              </a:p>
            </p:txBody>
          </p:sp>
          <p:pic>
            <p:nvPicPr>
              <p:cNvPr id="123" name="Picture 2"/>
              <p:cNvPicPr>
                <a:picLocks noChangeAspect="1" noChangeArrowheads="1"/>
              </p:cNvPicPr>
              <p:nvPr/>
            </p:nvPicPr>
            <p:blipFill>
              <a:blip r:embed="rId6" cstate="print"/>
              <a:srcRect/>
              <a:stretch>
                <a:fillRect/>
              </a:stretch>
            </p:blipFill>
            <p:spPr bwMode="auto">
              <a:xfrm>
                <a:off x="148141" y="2273994"/>
                <a:ext cx="7736227" cy="2739182"/>
              </a:xfrm>
              <a:prstGeom prst="rect">
                <a:avLst/>
              </a:prstGeom>
              <a:noFill/>
              <a:ln w="9525">
                <a:noFill/>
                <a:miter lim="800000"/>
                <a:headEnd/>
                <a:tailEnd/>
              </a:ln>
              <a:effectLst/>
            </p:spPr>
          </p:pic>
          <p:sp>
            <p:nvSpPr>
              <p:cNvPr id="124" name="Rounded Rectangle 123"/>
              <p:cNvSpPr/>
              <p:nvPr/>
            </p:nvSpPr>
            <p:spPr bwMode="auto">
              <a:xfrm>
                <a:off x="3059832" y="1916832"/>
                <a:ext cx="2268000" cy="432000"/>
              </a:xfrm>
              <a:prstGeom prst="roundRect">
                <a:avLst/>
              </a:prstGeom>
              <a:solidFill>
                <a:schemeClr val="accent1">
                  <a:lumMod val="75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342900" indent="-342900" algn="ctr">
                  <a:lnSpc>
                    <a:spcPct val="85000"/>
                  </a:lnSpc>
                  <a:spcBef>
                    <a:spcPct val="120000"/>
                  </a:spcBef>
                  <a:defRPr/>
                </a:pPr>
                <a:r>
                  <a:rPr lang="en-GB" b="1" kern="0" dirty="0">
                    <a:solidFill>
                      <a:srgbClr val="FFFFFF"/>
                    </a:solidFill>
                    <a:latin typeface="Arial"/>
                    <a:cs typeface="Arial" pitchFamily="34" charset="0"/>
                  </a:rPr>
                  <a:t>BOLERO2 Trial</a:t>
                </a:r>
                <a:endParaRPr lang="en-GB" b="1" kern="0" dirty="0">
                  <a:solidFill>
                    <a:srgbClr val="FFFFFF"/>
                  </a:solidFill>
                  <a:latin typeface="Arial"/>
                </a:endParaRPr>
              </a:p>
            </p:txBody>
          </p:sp>
        </p:grpSp>
        <p:sp>
          <p:nvSpPr>
            <p:cNvPr id="112" name="Rounded Rectangle 111"/>
            <p:cNvSpPr/>
            <p:nvPr/>
          </p:nvSpPr>
          <p:spPr bwMode="auto">
            <a:xfrm>
              <a:off x="4277398" y="4044974"/>
              <a:ext cx="3060362" cy="778720"/>
            </a:xfrm>
            <a:prstGeom prst="roundRect">
              <a:avLst/>
            </a:prstGeom>
            <a:solidFill>
              <a:schemeClr val="accent5">
                <a:lumMod val="50000"/>
              </a:schemeClr>
            </a:solidFill>
            <a:ln w="1905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Arial" charset="0"/>
              </a:endParaRPr>
            </a:p>
          </p:txBody>
        </p:sp>
        <p:sp>
          <p:nvSpPr>
            <p:cNvPr id="114" name="TextBox 113"/>
            <p:cNvSpPr txBox="1"/>
            <p:nvPr/>
          </p:nvSpPr>
          <p:spPr>
            <a:xfrm>
              <a:off x="4624035" y="4249668"/>
              <a:ext cx="2367089" cy="369332"/>
            </a:xfrm>
            <a:prstGeom prst="rect">
              <a:avLst/>
            </a:prstGeom>
            <a:noFill/>
          </p:spPr>
          <p:txBody>
            <a:bodyPr wrap="square" rtlCol="0">
              <a:spAutoFit/>
            </a:bodyPr>
            <a:lstStyle/>
            <a:p>
              <a:pPr algn="ctr" fontAlgn="auto">
                <a:spcBef>
                  <a:spcPts val="0"/>
                </a:spcBef>
                <a:spcAft>
                  <a:spcPts val="0"/>
                </a:spcAft>
              </a:pPr>
              <a:r>
                <a:rPr lang="en-US" sz="1800" b="1" dirty="0" smtClean="0">
                  <a:solidFill>
                    <a:srgbClr val="FFFFFF"/>
                  </a:solidFill>
                  <a:latin typeface="Arial"/>
                </a:rPr>
                <a:t>6.9 months</a:t>
              </a:r>
              <a:endParaRPr lang="en-US" sz="1800" b="1" dirty="0">
                <a:solidFill>
                  <a:srgbClr val="FFFFFF"/>
                </a:solidFill>
                <a:latin typeface="Arial"/>
              </a:endParaRPr>
            </a:p>
          </p:txBody>
        </p:sp>
        <p:sp>
          <p:nvSpPr>
            <p:cNvPr id="115" name="Rounded Rectangle 114"/>
            <p:cNvSpPr/>
            <p:nvPr/>
          </p:nvSpPr>
          <p:spPr bwMode="auto">
            <a:xfrm>
              <a:off x="457199" y="4150858"/>
              <a:ext cx="1546225" cy="1594834"/>
            </a:xfrm>
            <a:prstGeom prst="roundRect">
              <a:avLst/>
            </a:prstGeom>
            <a:solidFill>
              <a:schemeClr val="accent3">
                <a:lumMod val="85000"/>
              </a:schemeClr>
            </a:solidFill>
            <a:ln w="1905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Arial" charset="0"/>
              </a:endParaRPr>
            </a:p>
          </p:txBody>
        </p:sp>
        <p:sp>
          <p:nvSpPr>
            <p:cNvPr id="116" name="TextBox 115"/>
            <p:cNvSpPr txBox="1"/>
            <p:nvPr/>
          </p:nvSpPr>
          <p:spPr>
            <a:xfrm>
              <a:off x="440332" y="4355552"/>
              <a:ext cx="1399279" cy="1015663"/>
            </a:xfrm>
            <a:prstGeom prst="rect">
              <a:avLst/>
            </a:prstGeom>
            <a:noFill/>
          </p:spPr>
          <p:txBody>
            <a:bodyPr wrap="square" rtlCol="0">
              <a:spAutoFit/>
            </a:bodyPr>
            <a:lstStyle/>
            <a:p>
              <a:pPr algn="ctr" fontAlgn="auto">
                <a:spcBef>
                  <a:spcPts val="0"/>
                </a:spcBef>
                <a:spcAft>
                  <a:spcPts val="0"/>
                </a:spcAft>
              </a:pPr>
              <a:r>
                <a:rPr lang="en-US" sz="1200" dirty="0" smtClean="0">
                  <a:solidFill>
                    <a:srgbClr val="000000"/>
                  </a:solidFill>
                  <a:latin typeface="Arial"/>
                </a:rPr>
                <a:t>Patients with </a:t>
              </a:r>
              <a:br>
                <a:rPr lang="en-US" sz="1200" dirty="0" smtClean="0">
                  <a:solidFill>
                    <a:srgbClr val="000000"/>
                  </a:solidFill>
                  <a:latin typeface="Arial"/>
                </a:rPr>
              </a:br>
              <a:r>
                <a:rPr lang="en-US" sz="1200" dirty="0" smtClean="0">
                  <a:solidFill>
                    <a:srgbClr val="000000"/>
                  </a:solidFill>
                  <a:latin typeface="Arial"/>
                </a:rPr>
                <a:t>ER-positive MBC and relapse or PD after NSAI</a:t>
              </a:r>
            </a:p>
            <a:p>
              <a:pPr algn="ctr" fontAlgn="auto">
                <a:spcBef>
                  <a:spcPts val="0"/>
                </a:spcBef>
                <a:spcAft>
                  <a:spcPts val="0"/>
                </a:spcAft>
              </a:pPr>
              <a:r>
                <a:rPr lang="en-US" sz="1200" dirty="0" smtClean="0">
                  <a:solidFill>
                    <a:srgbClr val="000000"/>
                  </a:solidFill>
                  <a:latin typeface="Arial"/>
                </a:rPr>
                <a:t>(N = 724)</a:t>
              </a:r>
              <a:endParaRPr lang="en-US" sz="1200" dirty="0">
                <a:solidFill>
                  <a:srgbClr val="000000"/>
                </a:solidFill>
                <a:latin typeface="Arial"/>
              </a:endParaRPr>
            </a:p>
          </p:txBody>
        </p:sp>
        <p:sp>
          <p:nvSpPr>
            <p:cNvPr id="117" name="Rounded Rectangle 116"/>
            <p:cNvSpPr/>
            <p:nvPr/>
          </p:nvSpPr>
          <p:spPr bwMode="auto">
            <a:xfrm>
              <a:off x="4257872" y="5394609"/>
              <a:ext cx="1150244" cy="778720"/>
            </a:xfrm>
            <a:prstGeom prst="roundRect">
              <a:avLst/>
            </a:prstGeom>
            <a:solidFill>
              <a:srgbClr val="FF9933"/>
            </a:solidFill>
            <a:ln w="1905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Arial" charset="0"/>
              </a:endParaRPr>
            </a:p>
          </p:txBody>
        </p:sp>
        <p:sp>
          <p:nvSpPr>
            <p:cNvPr id="118" name="TextBox 117"/>
            <p:cNvSpPr txBox="1"/>
            <p:nvPr/>
          </p:nvSpPr>
          <p:spPr>
            <a:xfrm>
              <a:off x="4230688" y="5461785"/>
              <a:ext cx="1177428" cy="646331"/>
            </a:xfrm>
            <a:prstGeom prst="rect">
              <a:avLst/>
            </a:prstGeom>
            <a:noFill/>
          </p:spPr>
          <p:txBody>
            <a:bodyPr wrap="square" rtlCol="0">
              <a:spAutoFit/>
            </a:bodyPr>
            <a:lstStyle/>
            <a:p>
              <a:pPr algn="ctr" fontAlgn="auto">
                <a:spcBef>
                  <a:spcPts val="0"/>
                </a:spcBef>
                <a:spcAft>
                  <a:spcPts val="0"/>
                </a:spcAft>
              </a:pPr>
              <a:r>
                <a:rPr lang="en-US" sz="1800" b="1" dirty="0" smtClean="0">
                  <a:solidFill>
                    <a:srgbClr val="FFFFFF"/>
                  </a:solidFill>
                  <a:latin typeface="Arial"/>
                </a:rPr>
                <a:t>2.8 </a:t>
              </a:r>
              <a:br>
                <a:rPr lang="en-US" sz="1800" b="1" dirty="0" smtClean="0">
                  <a:solidFill>
                    <a:srgbClr val="FFFFFF"/>
                  </a:solidFill>
                  <a:latin typeface="Arial"/>
                </a:rPr>
              </a:br>
              <a:r>
                <a:rPr lang="en-US" sz="1800" b="1" dirty="0" smtClean="0">
                  <a:solidFill>
                    <a:srgbClr val="FFFFFF"/>
                  </a:solidFill>
                  <a:latin typeface="Arial"/>
                </a:rPr>
                <a:t>months</a:t>
              </a:r>
              <a:endParaRPr lang="en-US" sz="1800" b="1" dirty="0">
                <a:solidFill>
                  <a:srgbClr val="FFFFFF"/>
                </a:solidFill>
                <a:latin typeface="Arial"/>
              </a:endParaRPr>
            </a:p>
          </p:txBody>
        </p:sp>
        <p:sp>
          <p:nvSpPr>
            <p:cNvPr id="119" name="TextBox 118"/>
            <p:cNvSpPr txBox="1"/>
            <p:nvPr/>
          </p:nvSpPr>
          <p:spPr>
            <a:xfrm>
              <a:off x="5480050" y="4976850"/>
              <a:ext cx="1702118" cy="715581"/>
            </a:xfrm>
            <a:prstGeom prst="rect">
              <a:avLst/>
            </a:prstGeom>
            <a:solidFill>
              <a:schemeClr val="bg1">
                <a:lumMod val="95000"/>
              </a:schemeClr>
            </a:solidFill>
            <a:ln w="19050">
              <a:solidFill>
                <a:schemeClr val="bg1"/>
              </a:solidFill>
            </a:ln>
          </p:spPr>
          <p:txBody>
            <a:bodyPr wrap="square" rtlCol="0">
              <a:spAutoFit/>
            </a:bodyPr>
            <a:lstStyle/>
            <a:p>
              <a:pPr fontAlgn="auto">
                <a:spcBef>
                  <a:spcPts val="0"/>
                </a:spcBef>
                <a:spcAft>
                  <a:spcPts val="0"/>
                </a:spcAft>
              </a:pPr>
              <a:r>
                <a:rPr lang="en-US" sz="1350" dirty="0" smtClean="0">
                  <a:solidFill>
                    <a:srgbClr val="000000"/>
                  </a:solidFill>
                  <a:latin typeface="Arial"/>
                </a:rPr>
                <a:t>HR = 0.43</a:t>
              </a:r>
            </a:p>
            <a:p>
              <a:pPr fontAlgn="auto">
                <a:spcBef>
                  <a:spcPts val="0"/>
                </a:spcBef>
                <a:spcAft>
                  <a:spcPts val="0"/>
                </a:spcAft>
              </a:pPr>
              <a:r>
                <a:rPr lang="en-US" sz="1350" dirty="0" smtClean="0">
                  <a:solidFill>
                    <a:srgbClr val="000000"/>
                  </a:solidFill>
                  <a:latin typeface="Arial"/>
                </a:rPr>
                <a:t>(95% CI: 0.35-0.54)</a:t>
              </a:r>
            </a:p>
            <a:p>
              <a:pPr fontAlgn="auto">
                <a:spcBef>
                  <a:spcPts val="0"/>
                </a:spcBef>
                <a:spcAft>
                  <a:spcPts val="0"/>
                </a:spcAft>
              </a:pPr>
              <a:r>
                <a:rPr lang="en-US" sz="1350" dirty="0" smtClean="0">
                  <a:solidFill>
                    <a:srgbClr val="000000"/>
                  </a:solidFill>
                  <a:latin typeface="Arial"/>
                </a:rPr>
                <a:t>Log rank </a:t>
              </a:r>
              <a:r>
                <a:rPr lang="en-US" sz="1350" i="1" dirty="0" smtClean="0">
                  <a:solidFill>
                    <a:srgbClr val="000000"/>
                  </a:solidFill>
                  <a:latin typeface="Arial"/>
                </a:rPr>
                <a:t>P</a:t>
              </a:r>
              <a:r>
                <a:rPr lang="en-US" sz="1350" dirty="0" smtClean="0">
                  <a:solidFill>
                    <a:srgbClr val="000000"/>
                  </a:solidFill>
                  <a:latin typeface="Arial"/>
                </a:rPr>
                <a:t>&lt;.001</a:t>
              </a:r>
              <a:endParaRPr lang="en-US" sz="1350" baseline="30000" dirty="0">
                <a:solidFill>
                  <a:srgbClr val="000000"/>
                </a:solidFill>
                <a:latin typeface="Arial"/>
              </a:endParaRPr>
            </a:p>
          </p:txBody>
        </p:sp>
        <p:sp>
          <p:nvSpPr>
            <p:cNvPr id="120" name="Oval 119"/>
            <p:cNvSpPr/>
            <p:nvPr/>
          </p:nvSpPr>
          <p:spPr bwMode="auto">
            <a:xfrm>
              <a:off x="1835709" y="4599950"/>
              <a:ext cx="662222" cy="830700"/>
            </a:xfrm>
            <a:prstGeom prst="ellipse">
              <a:avLst/>
            </a:prstGeom>
            <a:solidFill>
              <a:schemeClr val="accent2">
                <a:lumMod val="7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latin typeface="Arial" charset="0"/>
              </a:endParaRPr>
            </a:p>
          </p:txBody>
        </p:sp>
        <p:sp>
          <p:nvSpPr>
            <p:cNvPr id="121" name="TextBox 120"/>
            <p:cNvSpPr txBox="1"/>
            <p:nvPr/>
          </p:nvSpPr>
          <p:spPr>
            <a:xfrm>
              <a:off x="1952611" y="4742468"/>
              <a:ext cx="413015" cy="523220"/>
            </a:xfrm>
            <a:prstGeom prst="rect">
              <a:avLst/>
            </a:prstGeom>
            <a:noFill/>
          </p:spPr>
          <p:txBody>
            <a:bodyPr wrap="square" rtlCol="0">
              <a:spAutoFit/>
            </a:bodyPr>
            <a:lstStyle/>
            <a:p>
              <a:pPr fontAlgn="auto">
                <a:spcBef>
                  <a:spcPts val="0"/>
                </a:spcBef>
                <a:spcAft>
                  <a:spcPts val="0"/>
                </a:spcAft>
              </a:pPr>
              <a:r>
                <a:rPr lang="en-US" sz="2800" b="1" dirty="0" smtClean="0">
                  <a:solidFill>
                    <a:srgbClr val="FFFFFF"/>
                  </a:solidFill>
                  <a:latin typeface="Arial"/>
                </a:rPr>
                <a:t>R</a:t>
              </a:r>
              <a:endParaRPr lang="en-US" sz="2800" b="1" dirty="0">
                <a:solidFill>
                  <a:srgbClr val="FFFFFF"/>
                </a:solidFill>
                <a:latin typeface="Arial"/>
              </a:endParaRPr>
            </a:p>
          </p:txBody>
        </p:sp>
      </p:grpSp>
    </p:spTree>
    <p:extLst>
      <p:ext uri="{BB962C8B-B14F-4D97-AF65-F5344CB8AC3E}">
        <p14:creationId xmlns:p14="http://schemas.microsoft.com/office/powerpoint/2010/main" val="618998666"/>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 5123"/>
          <p:cNvPicPr>
            <a:picLocks noChangeAspect="1" noChangeArrowheads="1"/>
          </p:cNvPicPr>
          <p:nvPr/>
        </p:nvPicPr>
        <p:blipFill rotWithShape="1">
          <a:blip r:embed="rId2">
            <a:extLst>
              <a:ext uri="{28A0092B-C50C-407E-A947-70E740481C1C}">
                <a14:useLocalDpi xmlns:a14="http://schemas.microsoft.com/office/drawing/2010/main" val="0"/>
              </a:ext>
            </a:extLst>
          </a:blip>
          <a:srcRect l="12685" t="7805" r="24975" b="8210"/>
          <a:stretch/>
        </p:blipFill>
        <p:spPr bwMode="auto">
          <a:xfrm>
            <a:off x="1978652" y="1484784"/>
            <a:ext cx="5113628" cy="499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 6"/>
          <p:cNvPicPr>
            <a:picLocks noChangeAspect="1" noChangeArrowheads="1"/>
          </p:cNvPicPr>
          <p:nvPr/>
        </p:nvPicPr>
        <p:blipFill rotWithShape="1">
          <a:blip r:embed="rId2">
            <a:extLst>
              <a:ext uri="{28A0092B-C50C-407E-A947-70E740481C1C}">
                <a14:useLocalDpi xmlns:a14="http://schemas.microsoft.com/office/drawing/2010/main" val="0"/>
              </a:ext>
            </a:extLst>
          </a:blip>
          <a:srcRect l="84821" t="3852" r="2315" b="4921"/>
          <a:stretch/>
        </p:blipFill>
        <p:spPr bwMode="auto">
          <a:xfrm>
            <a:off x="7308304" y="1628800"/>
            <a:ext cx="943429" cy="485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3" descr=" 7"/>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2400" dirty="0" smtClean="0">
                <a:solidFill>
                  <a:schemeClr val="bg1"/>
                </a:solidFill>
                <a:effectLst/>
              </a:rPr>
              <a:t>Genetic Aberrations in </a:t>
            </a:r>
            <a:r>
              <a:rPr lang="en-GB" sz="2400" dirty="0" err="1" smtClean="0">
                <a:solidFill>
                  <a:schemeClr val="bg1"/>
                </a:solidFill>
                <a:effectLst/>
              </a:rPr>
              <a:t>Signaling</a:t>
            </a:r>
            <a:r>
              <a:rPr lang="en-GB" sz="2400" dirty="0" smtClean="0">
                <a:solidFill>
                  <a:schemeClr val="bg1"/>
                </a:solidFill>
                <a:effectLst/>
              </a:rPr>
              <a:t> Pathways in Luminal </a:t>
            </a:r>
            <a:r>
              <a:rPr lang="en-GB" sz="2400" dirty="0" err="1" smtClean="0">
                <a:solidFill>
                  <a:schemeClr val="bg1"/>
                </a:solidFill>
                <a:effectLst/>
              </a:rPr>
              <a:t>Tumors</a:t>
            </a:r>
            <a:r>
              <a:rPr lang="de-DE" sz="2300" b="1" dirty="0">
                <a:solidFill>
                  <a:schemeClr val="bg1"/>
                </a:solidFill>
                <a:effectLst/>
              </a:rPr>
              <a:t/>
            </a:r>
            <a:br>
              <a:rPr lang="de-DE" sz="2300" b="1" dirty="0">
                <a:solidFill>
                  <a:schemeClr val="bg1"/>
                </a:solidFill>
                <a:effectLst/>
              </a:rPr>
            </a:br>
            <a:r>
              <a:rPr lang="de-DE" sz="3200" b="1" dirty="0" smtClean="0">
                <a:solidFill>
                  <a:schemeClr val="bg1"/>
                </a:solidFill>
                <a:effectLst/>
              </a:rPr>
              <a:t>Target-Focused Classification</a:t>
            </a:r>
            <a:endParaRPr lang="en-US" sz="3200" b="1" dirty="0">
              <a:solidFill>
                <a:schemeClr val="bg1"/>
              </a:solidFill>
              <a:effectLst/>
            </a:endParaRPr>
          </a:p>
        </p:txBody>
      </p:sp>
      <p:sp>
        <p:nvSpPr>
          <p:cNvPr id="8" name="Text Box 3" descr=" 8"/>
          <p:cNvSpPr txBox="1">
            <a:spLocks noChangeArrowheads="1"/>
          </p:cNvSpPr>
          <p:nvPr/>
        </p:nvSpPr>
        <p:spPr bwMode="auto">
          <a:xfrm>
            <a:off x="3047433" y="654397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smtClean="0">
                <a:solidFill>
                  <a:schemeClr val="bg2"/>
                </a:solidFill>
                <a:effectLst/>
                <a:cs typeface="Arial" charset="0"/>
              </a:rPr>
              <a:t>TGCA, database (www.cbioportal.org)</a:t>
            </a:r>
            <a:endParaRPr lang="en-US" sz="1400" dirty="0">
              <a:solidFill>
                <a:schemeClr val="bg2"/>
              </a:solidFill>
              <a:effectLst/>
              <a:cs typeface="Arial" charset="0"/>
            </a:endParaRPr>
          </a:p>
        </p:txBody>
      </p:sp>
    </p:spTree>
    <p:extLst>
      <p:ext uri="{BB962C8B-B14F-4D97-AF65-F5344CB8AC3E}">
        <p14:creationId xmlns:p14="http://schemas.microsoft.com/office/powerpoint/2010/main" val="34047061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 5123"/>
          <p:cNvPicPr>
            <a:picLocks noChangeAspect="1" noChangeArrowheads="1"/>
          </p:cNvPicPr>
          <p:nvPr/>
        </p:nvPicPr>
        <p:blipFill rotWithShape="1">
          <a:blip r:embed="rId2">
            <a:extLst>
              <a:ext uri="{28A0092B-C50C-407E-A947-70E740481C1C}">
                <a14:useLocalDpi xmlns:a14="http://schemas.microsoft.com/office/drawing/2010/main" val="0"/>
              </a:ext>
            </a:extLst>
          </a:blip>
          <a:srcRect l="12685" t="7805" r="24975" b="8210"/>
          <a:stretch/>
        </p:blipFill>
        <p:spPr bwMode="auto">
          <a:xfrm>
            <a:off x="1978652" y="1484784"/>
            <a:ext cx="5113628" cy="499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 6"/>
          <p:cNvPicPr>
            <a:picLocks noChangeAspect="1" noChangeArrowheads="1"/>
          </p:cNvPicPr>
          <p:nvPr/>
        </p:nvPicPr>
        <p:blipFill rotWithShape="1">
          <a:blip r:embed="rId2">
            <a:extLst>
              <a:ext uri="{28A0092B-C50C-407E-A947-70E740481C1C}">
                <a14:useLocalDpi xmlns:a14="http://schemas.microsoft.com/office/drawing/2010/main" val="0"/>
              </a:ext>
            </a:extLst>
          </a:blip>
          <a:srcRect l="84821" t="3852" r="2315" b="4921"/>
          <a:stretch/>
        </p:blipFill>
        <p:spPr bwMode="auto">
          <a:xfrm>
            <a:off x="7308304" y="1628800"/>
            <a:ext cx="943429" cy="485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3" descr=" 7"/>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2400" dirty="0" smtClean="0">
                <a:solidFill>
                  <a:schemeClr val="bg1"/>
                </a:solidFill>
                <a:effectLst/>
              </a:rPr>
              <a:t>Genetic Aberrations in </a:t>
            </a:r>
            <a:r>
              <a:rPr lang="en-GB" sz="2400" dirty="0" err="1" smtClean="0">
                <a:solidFill>
                  <a:schemeClr val="bg1"/>
                </a:solidFill>
                <a:effectLst/>
              </a:rPr>
              <a:t>Signaling</a:t>
            </a:r>
            <a:r>
              <a:rPr lang="en-GB" sz="2400" dirty="0" smtClean="0">
                <a:solidFill>
                  <a:schemeClr val="bg1"/>
                </a:solidFill>
                <a:effectLst/>
              </a:rPr>
              <a:t> Pathways in Luminal </a:t>
            </a:r>
            <a:r>
              <a:rPr lang="en-GB" sz="2400" dirty="0" err="1" smtClean="0">
                <a:solidFill>
                  <a:schemeClr val="bg1"/>
                </a:solidFill>
                <a:effectLst/>
              </a:rPr>
              <a:t>Tumors</a:t>
            </a:r>
            <a:r>
              <a:rPr lang="de-DE" sz="2300" b="1" dirty="0">
                <a:solidFill>
                  <a:schemeClr val="bg1"/>
                </a:solidFill>
                <a:effectLst/>
              </a:rPr>
              <a:t/>
            </a:r>
            <a:br>
              <a:rPr lang="de-DE" sz="2300" b="1" dirty="0">
                <a:solidFill>
                  <a:schemeClr val="bg1"/>
                </a:solidFill>
                <a:effectLst/>
              </a:rPr>
            </a:br>
            <a:r>
              <a:rPr lang="de-DE" sz="3200" b="1" dirty="0" smtClean="0">
                <a:solidFill>
                  <a:schemeClr val="bg1"/>
                </a:solidFill>
                <a:effectLst/>
              </a:rPr>
              <a:t>Target-Focused Classification</a:t>
            </a:r>
            <a:endParaRPr lang="en-US" sz="3200" b="1" dirty="0">
              <a:solidFill>
                <a:schemeClr val="bg1"/>
              </a:solidFill>
              <a:effectLst/>
            </a:endParaRPr>
          </a:p>
        </p:txBody>
      </p:sp>
      <p:sp>
        <p:nvSpPr>
          <p:cNvPr id="8" name="Text Box 3" descr=" 8"/>
          <p:cNvSpPr txBox="1">
            <a:spLocks noChangeArrowheads="1"/>
          </p:cNvSpPr>
          <p:nvPr/>
        </p:nvSpPr>
        <p:spPr bwMode="auto">
          <a:xfrm>
            <a:off x="3047433" y="654397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smtClean="0">
                <a:solidFill>
                  <a:schemeClr val="bg2"/>
                </a:solidFill>
                <a:effectLst/>
                <a:cs typeface="Arial" charset="0"/>
              </a:rPr>
              <a:t>TGCA, database (www.cbioportal.org)</a:t>
            </a:r>
            <a:endParaRPr lang="en-US" sz="1400" dirty="0">
              <a:solidFill>
                <a:schemeClr val="bg2"/>
              </a:solidFill>
              <a:effectLst/>
              <a:cs typeface="Arial" charset="0"/>
            </a:endParaRPr>
          </a:p>
        </p:txBody>
      </p:sp>
      <p:grpSp>
        <p:nvGrpSpPr>
          <p:cNvPr id="9" name="Group 8" descr=" 10"/>
          <p:cNvGrpSpPr/>
          <p:nvPr/>
        </p:nvGrpSpPr>
        <p:grpSpPr>
          <a:xfrm>
            <a:off x="395536" y="1700808"/>
            <a:ext cx="6400824" cy="4625730"/>
            <a:chOff x="1332512" y="-27384"/>
            <a:chExt cx="7055040" cy="5172000"/>
          </a:xfrm>
        </p:grpSpPr>
        <p:sp>
          <p:nvSpPr>
            <p:cNvPr id="10" name="Rounded Rectangle 9"/>
            <p:cNvSpPr/>
            <p:nvPr/>
          </p:nvSpPr>
          <p:spPr bwMode="auto">
            <a:xfrm>
              <a:off x="1332512" y="-27384"/>
              <a:ext cx="7055040" cy="5172000"/>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32656"/>
              <a:ext cx="5976664" cy="134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9" y="1871888"/>
              <a:ext cx="5976663" cy="30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284558" y="26202"/>
              <a:ext cx="3494538" cy="4572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400" b="1" dirty="0" smtClean="0">
                  <a:latin typeface="Arial" charset="0"/>
                </a:rPr>
                <a:t>PIK3CA Mutations in Breast cancer </a:t>
              </a:r>
              <a:endParaRPr kumimoji="0" lang="en-GB" sz="1400" b="1" i="0" u="none" strike="noStrike" cap="none" normalizeH="0" baseline="0" dirty="0" smtClean="0">
                <a:ln>
                  <a:noFill/>
                </a:ln>
                <a:solidFill>
                  <a:schemeClr val="tx1"/>
                </a:solidFill>
                <a:effectLst/>
                <a:latin typeface="Arial" charset="0"/>
              </a:endParaRPr>
            </a:p>
          </p:txBody>
        </p:sp>
        <p:sp>
          <p:nvSpPr>
            <p:cNvPr id="14" name="Text Box 3"/>
            <p:cNvSpPr txBox="1">
              <a:spLocks noChangeArrowheads="1"/>
            </p:cNvSpPr>
            <p:nvPr/>
          </p:nvSpPr>
          <p:spPr bwMode="auto">
            <a:xfrm>
              <a:off x="2511946" y="4797152"/>
              <a:ext cx="5732462" cy="344124"/>
            </a:xfrm>
            <a:prstGeom prst="rect">
              <a:avLst/>
            </a:prstGeom>
            <a:noFill/>
            <a:ln w="9525">
              <a:noFill/>
              <a:miter lim="800000"/>
              <a:headEnd/>
              <a:tailEnd/>
            </a:ln>
          </p:spPr>
          <p:txBody>
            <a:bodyPr>
              <a:spAutoFit/>
            </a:bodyPr>
            <a:lstStyle/>
            <a:p>
              <a:pPr algn="r" eaLnBrk="0" hangingPunct="0">
                <a:spcBef>
                  <a:spcPct val="50000"/>
                </a:spcBef>
              </a:pPr>
              <a:r>
                <a:rPr lang="en-US" sz="1400" b="1" dirty="0" err="1" smtClean="0">
                  <a:solidFill>
                    <a:schemeClr val="bg2"/>
                  </a:solidFill>
                  <a:effectLst/>
                  <a:cs typeface="Arial" charset="0"/>
                </a:rPr>
                <a:t>Schmid</a:t>
              </a:r>
              <a:r>
                <a:rPr lang="en-US" sz="1400" b="1" dirty="0" smtClean="0">
                  <a:solidFill>
                    <a:schemeClr val="bg2"/>
                  </a:solidFill>
                  <a:effectLst/>
                  <a:cs typeface="Arial" charset="0"/>
                </a:rPr>
                <a:t> P, et al, </a:t>
              </a:r>
              <a:r>
                <a:rPr lang="en-US" sz="1400" b="1" dirty="0" smtClean="0">
                  <a:solidFill>
                    <a:schemeClr val="bg2"/>
                  </a:solidFill>
                  <a:cs typeface="Arial" charset="0"/>
                </a:rPr>
                <a:t>Presented at: </a:t>
              </a:r>
              <a:r>
                <a:rPr lang="en-US" sz="1400" b="1" dirty="0" smtClean="0">
                  <a:solidFill>
                    <a:schemeClr val="bg2"/>
                  </a:solidFill>
                  <a:effectLst/>
                  <a:cs typeface="Arial" charset="0"/>
                </a:rPr>
                <a:t>SABCS 2014.</a:t>
              </a:r>
              <a:endParaRPr lang="en-US" sz="1400" b="1" dirty="0">
                <a:solidFill>
                  <a:schemeClr val="bg2"/>
                </a:solidFill>
                <a:effectLst/>
                <a:cs typeface="Arial" charset="0"/>
              </a:endParaRPr>
            </a:p>
          </p:txBody>
        </p:sp>
      </p:grpSp>
      <p:sp>
        <p:nvSpPr>
          <p:cNvPr id="15" name="Rounded Rectangle 14" descr=" 16"/>
          <p:cNvSpPr/>
          <p:nvPr/>
        </p:nvSpPr>
        <p:spPr bwMode="auto">
          <a:xfrm>
            <a:off x="601663" y="3477389"/>
            <a:ext cx="6027738" cy="2543899"/>
          </a:xfrm>
          <a:prstGeom prst="roundRect">
            <a:avLst>
              <a:gd name="adj" fmla="val 9711"/>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dirty="0" smtClean="0">
              <a:ln>
                <a:noFill/>
              </a:ln>
              <a:solidFill>
                <a:schemeClr val="tx1"/>
              </a:solidFill>
              <a:effectLst/>
              <a:latin typeface="Arial" charset="0"/>
            </a:endParaRPr>
          </a:p>
          <a:p>
            <a:pPr marL="342900" marR="0" indent="-342900" defTabSz="914400" rtl="0" eaLnBrk="1" fontAlgn="base" latinLnBrk="0" hangingPunct="1">
              <a:lnSpc>
                <a:spcPct val="100000"/>
              </a:lnSpc>
              <a:spcBef>
                <a:spcPct val="0"/>
              </a:spcBef>
              <a:spcAft>
                <a:spcPct val="0"/>
              </a:spcAft>
              <a:buClrTx/>
              <a:buSzTx/>
              <a:buFontTx/>
              <a:buChar char="-"/>
              <a:tabLst/>
            </a:pPr>
            <a:r>
              <a:rPr kumimoji="0" lang="en-GB" sz="2000" b="1" i="0" u="none" strike="noStrike" cap="none" normalizeH="0" baseline="0" dirty="0" smtClean="0">
                <a:ln>
                  <a:noFill/>
                </a:ln>
                <a:solidFill>
                  <a:schemeClr val="tx1"/>
                </a:solidFill>
                <a:effectLst/>
                <a:latin typeface="Arial" charset="0"/>
              </a:rPr>
              <a:t>Activating PI3KCa</a:t>
            </a:r>
            <a:r>
              <a:rPr kumimoji="0" lang="en-GB" sz="2000" b="1" i="0" u="none" strike="noStrike" cap="none" normalizeH="0" dirty="0" smtClean="0">
                <a:ln>
                  <a:noFill/>
                </a:ln>
                <a:solidFill>
                  <a:schemeClr val="tx1"/>
                </a:solidFill>
                <a:effectLst/>
                <a:latin typeface="Arial" charset="0"/>
              </a:rPr>
              <a:t> mutations occur in               30-40% of ER+ BC</a:t>
            </a:r>
          </a:p>
          <a:p>
            <a:pPr marL="342900" marR="0" indent="-342900" defTabSz="914400" rtl="0" eaLnBrk="1" fontAlgn="base" latinLnBrk="0" hangingPunct="1">
              <a:lnSpc>
                <a:spcPct val="100000"/>
              </a:lnSpc>
              <a:spcBef>
                <a:spcPct val="0"/>
              </a:spcBef>
              <a:spcAft>
                <a:spcPct val="0"/>
              </a:spcAft>
              <a:buClrTx/>
              <a:buSzTx/>
              <a:buFontTx/>
              <a:buChar char="-"/>
              <a:tabLst/>
            </a:pPr>
            <a:endParaRPr lang="en-GB" b="1" dirty="0">
              <a:latin typeface="Arial" charset="0"/>
            </a:endParaRPr>
          </a:p>
          <a:p>
            <a:pPr marL="342900" marR="0" indent="-342900" defTabSz="914400" rtl="0" eaLnBrk="1" fontAlgn="base" latinLnBrk="0" hangingPunct="1">
              <a:lnSpc>
                <a:spcPct val="100000"/>
              </a:lnSpc>
              <a:spcBef>
                <a:spcPct val="0"/>
              </a:spcBef>
              <a:spcAft>
                <a:spcPct val="0"/>
              </a:spcAft>
              <a:buClrTx/>
              <a:buSzTx/>
              <a:buFontTx/>
              <a:buChar char="-"/>
              <a:tabLst/>
            </a:pPr>
            <a:r>
              <a:rPr kumimoji="0" lang="en-GB" sz="2000" b="1" i="0" u="none" strike="noStrike" cap="none" normalizeH="0" dirty="0" smtClean="0">
                <a:ln>
                  <a:noFill/>
                </a:ln>
                <a:solidFill>
                  <a:schemeClr val="tx1"/>
                </a:solidFill>
                <a:effectLst/>
                <a:latin typeface="Arial" charset="0"/>
              </a:rPr>
              <a:t>Are PIK3CA the best biomarker for benefit from PI3K/mTOR inhibition?</a:t>
            </a:r>
          </a:p>
          <a:p>
            <a:pPr marL="342900" marR="0" indent="-342900" algn="l" defTabSz="914400" rtl="0" eaLnBrk="1" fontAlgn="base" latinLnBrk="0" hangingPunct="1">
              <a:lnSpc>
                <a:spcPct val="100000"/>
              </a:lnSpc>
              <a:spcBef>
                <a:spcPct val="0"/>
              </a:spcBef>
              <a:spcAft>
                <a:spcPct val="0"/>
              </a:spcAft>
              <a:buClrTx/>
              <a:buSzTx/>
              <a:buFontTx/>
              <a:buChar char="-"/>
              <a:tabLst/>
            </a:pPr>
            <a:endParaRPr kumimoji="0" lang="en-GB" sz="2000" b="1"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9982555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 5123"/>
          <p:cNvPicPr>
            <a:picLocks noChangeAspect="1" noChangeArrowheads="1"/>
          </p:cNvPicPr>
          <p:nvPr/>
        </p:nvPicPr>
        <p:blipFill rotWithShape="1">
          <a:blip r:embed="rId2">
            <a:extLst>
              <a:ext uri="{28A0092B-C50C-407E-A947-70E740481C1C}">
                <a14:useLocalDpi xmlns:a14="http://schemas.microsoft.com/office/drawing/2010/main" val="0"/>
              </a:ext>
            </a:extLst>
          </a:blip>
          <a:srcRect l="12685" t="7805" r="24975" b="8210"/>
          <a:stretch/>
        </p:blipFill>
        <p:spPr bwMode="auto">
          <a:xfrm>
            <a:off x="1978652" y="1484784"/>
            <a:ext cx="5113628" cy="499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 6"/>
          <p:cNvPicPr>
            <a:picLocks noChangeAspect="1" noChangeArrowheads="1"/>
          </p:cNvPicPr>
          <p:nvPr/>
        </p:nvPicPr>
        <p:blipFill rotWithShape="1">
          <a:blip r:embed="rId2">
            <a:extLst>
              <a:ext uri="{28A0092B-C50C-407E-A947-70E740481C1C}">
                <a14:useLocalDpi xmlns:a14="http://schemas.microsoft.com/office/drawing/2010/main" val="0"/>
              </a:ext>
            </a:extLst>
          </a:blip>
          <a:srcRect l="84821" t="3852" r="2315" b="4921"/>
          <a:stretch/>
        </p:blipFill>
        <p:spPr bwMode="auto">
          <a:xfrm>
            <a:off x="7308304" y="1628800"/>
            <a:ext cx="943429" cy="485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3" descr=" 7"/>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2400" dirty="0" smtClean="0">
                <a:solidFill>
                  <a:schemeClr val="bg1"/>
                </a:solidFill>
                <a:effectLst/>
              </a:rPr>
              <a:t>Genetic Aberrations in </a:t>
            </a:r>
            <a:r>
              <a:rPr lang="en-GB" sz="2400" dirty="0" err="1" smtClean="0">
                <a:solidFill>
                  <a:schemeClr val="bg1"/>
                </a:solidFill>
                <a:effectLst/>
              </a:rPr>
              <a:t>Signaling</a:t>
            </a:r>
            <a:r>
              <a:rPr lang="en-GB" sz="2400" dirty="0" smtClean="0">
                <a:solidFill>
                  <a:schemeClr val="bg1"/>
                </a:solidFill>
                <a:effectLst/>
              </a:rPr>
              <a:t> Pathways in Luminal </a:t>
            </a:r>
            <a:r>
              <a:rPr lang="en-GB" sz="2400" dirty="0" err="1" smtClean="0">
                <a:solidFill>
                  <a:schemeClr val="bg1"/>
                </a:solidFill>
                <a:effectLst/>
              </a:rPr>
              <a:t>Tumors</a:t>
            </a:r>
            <a:r>
              <a:rPr lang="de-DE" sz="2300" b="1" dirty="0">
                <a:solidFill>
                  <a:schemeClr val="bg1"/>
                </a:solidFill>
                <a:effectLst/>
              </a:rPr>
              <a:t/>
            </a:r>
            <a:br>
              <a:rPr lang="de-DE" sz="2300" b="1" dirty="0">
                <a:solidFill>
                  <a:schemeClr val="bg1"/>
                </a:solidFill>
                <a:effectLst/>
              </a:rPr>
            </a:br>
            <a:r>
              <a:rPr lang="de-DE" sz="3200" b="1" dirty="0" smtClean="0">
                <a:solidFill>
                  <a:schemeClr val="bg1"/>
                </a:solidFill>
                <a:effectLst/>
              </a:rPr>
              <a:t>Target-Focused Classification</a:t>
            </a:r>
            <a:endParaRPr lang="en-US" sz="3200" b="1" dirty="0">
              <a:solidFill>
                <a:schemeClr val="bg1"/>
              </a:solidFill>
              <a:effectLst/>
            </a:endParaRPr>
          </a:p>
        </p:txBody>
      </p:sp>
      <p:sp>
        <p:nvSpPr>
          <p:cNvPr id="8" name="Text Box 3" descr=" 8"/>
          <p:cNvSpPr txBox="1">
            <a:spLocks noChangeArrowheads="1"/>
          </p:cNvSpPr>
          <p:nvPr/>
        </p:nvSpPr>
        <p:spPr bwMode="auto">
          <a:xfrm>
            <a:off x="3047433" y="654397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smtClean="0">
                <a:solidFill>
                  <a:schemeClr val="bg2"/>
                </a:solidFill>
                <a:effectLst/>
                <a:cs typeface="Arial" charset="0"/>
              </a:rPr>
              <a:t>TGCA, database (www.cbioportal.org)</a:t>
            </a:r>
            <a:endParaRPr lang="en-US" sz="1400" dirty="0">
              <a:solidFill>
                <a:schemeClr val="bg2"/>
              </a:solidFill>
              <a:effectLst/>
              <a:cs typeface="Arial" charset="0"/>
            </a:endParaRPr>
          </a:p>
        </p:txBody>
      </p:sp>
      <p:grpSp>
        <p:nvGrpSpPr>
          <p:cNvPr id="9" name="Group 8" descr=" 10"/>
          <p:cNvGrpSpPr/>
          <p:nvPr/>
        </p:nvGrpSpPr>
        <p:grpSpPr>
          <a:xfrm>
            <a:off x="395536" y="1700808"/>
            <a:ext cx="6400824" cy="4625730"/>
            <a:chOff x="1332512" y="-27384"/>
            <a:chExt cx="7055040" cy="5172000"/>
          </a:xfrm>
        </p:grpSpPr>
        <p:sp>
          <p:nvSpPr>
            <p:cNvPr id="10" name="Rounded Rectangle 9"/>
            <p:cNvSpPr/>
            <p:nvPr/>
          </p:nvSpPr>
          <p:spPr bwMode="auto">
            <a:xfrm>
              <a:off x="1332512" y="-27384"/>
              <a:ext cx="7055040" cy="5172000"/>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32656"/>
              <a:ext cx="5976664" cy="134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9" y="1871888"/>
              <a:ext cx="5976663" cy="30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284558" y="26202"/>
              <a:ext cx="3494538" cy="4572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400" b="1" dirty="0" smtClean="0">
                  <a:latin typeface="Arial" charset="0"/>
                </a:rPr>
                <a:t>PIK3CA Mutations in Breast cancer </a:t>
              </a:r>
              <a:endParaRPr kumimoji="0" lang="en-GB" sz="1400" b="1" i="0" u="none" strike="noStrike" cap="none" normalizeH="0" baseline="0" dirty="0" smtClean="0">
                <a:ln>
                  <a:noFill/>
                </a:ln>
                <a:solidFill>
                  <a:schemeClr val="tx1"/>
                </a:solidFill>
                <a:effectLst/>
                <a:latin typeface="Arial" charset="0"/>
              </a:endParaRPr>
            </a:p>
          </p:txBody>
        </p:sp>
        <p:sp>
          <p:nvSpPr>
            <p:cNvPr id="14" name="Text Box 3"/>
            <p:cNvSpPr txBox="1">
              <a:spLocks noChangeArrowheads="1"/>
            </p:cNvSpPr>
            <p:nvPr/>
          </p:nvSpPr>
          <p:spPr bwMode="auto">
            <a:xfrm>
              <a:off x="2511946" y="4797152"/>
              <a:ext cx="5732462" cy="344124"/>
            </a:xfrm>
            <a:prstGeom prst="rect">
              <a:avLst/>
            </a:prstGeom>
            <a:noFill/>
            <a:ln w="9525">
              <a:noFill/>
              <a:miter lim="800000"/>
              <a:headEnd/>
              <a:tailEnd/>
            </a:ln>
          </p:spPr>
          <p:txBody>
            <a:bodyPr>
              <a:spAutoFit/>
            </a:bodyPr>
            <a:lstStyle/>
            <a:p>
              <a:pPr algn="r" eaLnBrk="0" hangingPunct="0">
                <a:spcBef>
                  <a:spcPct val="50000"/>
                </a:spcBef>
              </a:pPr>
              <a:r>
                <a:rPr lang="en-US" sz="1400" b="1" dirty="0" err="1" smtClean="0">
                  <a:solidFill>
                    <a:schemeClr val="bg2"/>
                  </a:solidFill>
                  <a:effectLst/>
                  <a:cs typeface="Arial" charset="0"/>
                </a:rPr>
                <a:t>Schmid</a:t>
              </a:r>
              <a:r>
                <a:rPr lang="en-US" sz="1400" b="1" dirty="0" smtClean="0">
                  <a:solidFill>
                    <a:schemeClr val="bg2"/>
                  </a:solidFill>
                  <a:effectLst/>
                  <a:cs typeface="Arial" charset="0"/>
                </a:rPr>
                <a:t> P, et al, </a:t>
              </a:r>
              <a:r>
                <a:rPr lang="en-US" sz="1400" b="1" dirty="0" smtClean="0">
                  <a:solidFill>
                    <a:schemeClr val="bg2"/>
                  </a:solidFill>
                  <a:cs typeface="Arial" charset="0"/>
                </a:rPr>
                <a:t>Presented at: </a:t>
              </a:r>
              <a:r>
                <a:rPr lang="en-US" sz="1400" b="1" dirty="0" smtClean="0">
                  <a:solidFill>
                    <a:schemeClr val="bg2"/>
                  </a:solidFill>
                  <a:effectLst/>
                  <a:cs typeface="Arial" charset="0"/>
                </a:rPr>
                <a:t>SABCS 2014.</a:t>
              </a:r>
              <a:endParaRPr lang="en-US" sz="1400" b="1" dirty="0">
                <a:solidFill>
                  <a:schemeClr val="bg2"/>
                </a:solidFill>
                <a:effectLst/>
                <a:cs typeface="Arial" charset="0"/>
              </a:endParaRPr>
            </a:p>
          </p:txBody>
        </p:sp>
      </p:grpSp>
    </p:spTree>
    <p:extLst>
      <p:ext uri="{BB962C8B-B14F-4D97-AF65-F5344CB8AC3E}">
        <p14:creationId xmlns:p14="http://schemas.microsoft.com/office/powerpoint/2010/main" val="40239883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 5123"/>
          <p:cNvPicPr>
            <a:picLocks noChangeAspect="1" noChangeArrowheads="1"/>
          </p:cNvPicPr>
          <p:nvPr/>
        </p:nvPicPr>
        <p:blipFill rotWithShape="1">
          <a:blip r:embed="rId2">
            <a:extLst>
              <a:ext uri="{28A0092B-C50C-407E-A947-70E740481C1C}">
                <a14:useLocalDpi xmlns:a14="http://schemas.microsoft.com/office/drawing/2010/main" val="0"/>
              </a:ext>
            </a:extLst>
          </a:blip>
          <a:srcRect l="12685" t="7805" r="24975" b="8210"/>
          <a:stretch/>
        </p:blipFill>
        <p:spPr bwMode="auto">
          <a:xfrm>
            <a:off x="1978652" y="1484784"/>
            <a:ext cx="5113628" cy="4999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descr=" 6"/>
          <p:cNvPicPr>
            <a:picLocks noChangeAspect="1" noChangeArrowheads="1"/>
          </p:cNvPicPr>
          <p:nvPr/>
        </p:nvPicPr>
        <p:blipFill rotWithShape="1">
          <a:blip r:embed="rId2">
            <a:extLst>
              <a:ext uri="{28A0092B-C50C-407E-A947-70E740481C1C}">
                <a14:useLocalDpi xmlns:a14="http://schemas.microsoft.com/office/drawing/2010/main" val="0"/>
              </a:ext>
            </a:extLst>
          </a:blip>
          <a:srcRect l="84821" t="3852" r="2315" b="4921"/>
          <a:stretch/>
        </p:blipFill>
        <p:spPr bwMode="auto">
          <a:xfrm>
            <a:off x="7308304" y="1628800"/>
            <a:ext cx="943429" cy="485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3" descr=" 7"/>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2400" dirty="0" smtClean="0">
                <a:solidFill>
                  <a:schemeClr val="bg1"/>
                </a:solidFill>
                <a:effectLst/>
              </a:rPr>
              <a:t>Genetic Aberrations in </a:t>
            </a:r>
            <a:r>
              <a:rPr lang="en-GB" sz="2400" dirty="0" err="1" smtClean="0">
                <a:solidFill>
                  <a:schemeClr val="bg1"/>
                </a:solidFill>
                <a:effectLst/>
              </a:rPr>
              <a:t>Signaling</a:t>
            </a:r>
            <a:r>
              <a:rPr lang="en-GB" sz="2400" dirty="0" smtClean="0">
                <a:solidFill>
                  <a:schemeClr val="bg1"/>
                </a:solidFill>
                <a:effectLst/>
              </a:rPr>
              <a:t> Pathways in Luminal </a:t>
            </a:r>
            <a:r>
              <a:rPr lang="en-GB" sz="2400" dirty="0" err="1" smtClean="0">
                <a:solidFill>
                  <a:schemeClr val="bg1"/>
                </a:solidFill>
                <a:effectLst/>
              </a:rPr>
              <a:t>Tumors</a:t>
            </a:r>
            <a:r>
              <a:rPr lang="de-DE" sz="2300" b="1" dirty="0">
                <a:solidFill>
                  <a:schemeClr val="bg1"/>
                </a:solidFill>
                <a:effectLst/>
              </a:rPr>
              <a:t/>
            </a:r>
            <a:br>
              <a:rPr lang="de-DE" sz="2300" b="1" dirty="0">
                <a:solidFill>
                  <a:schemeClr val="bg1"/>
                </a:solidFill>
                <a:effectLst/>
              </a:rPr>
            </a:br>
            <a:r>
              <a:rPr lang="de-DE" sz="3200" b="1" dirty="0" smtClean="0">
                <a:solidFill>
                  <a:schemeClr val="bg1"/>
                </a:solidFill>
                <a:effectLst/>
              </a:rPr>
              <a:t>Target-Focused Classification</a:t>
            </a:r>
            <a:endParaRPr lang="en-US" sz="3200" b="1" dirty="0">
              <a:solidFill>
                <a:schemeClr val="bg1"/>
              </a:solidFill>
              <a:effectLst/>
            </a:endParaRPr>
          </a:p>
        </p:txBody>
      </p:sp>
      <p:sp>
        <p:nvSpPr>
          <p:cNvPr id="8" name="Text Box 3" descr=" 8"/>
          <p:cNvSpPr txBox="1">
            <a:spLocks noChangeArrowheads="1"/>
          </p:cNvSpPr>
          <p:nvPr/>
        </p:nvSpPr>
        <p:spPr bwMode="auto">
          <a:xfrm>
            <a:off x="3047433" y="654397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smtClean="0">
                <a:solidFill>
                  <a:schemeClr val="bg2"/>
                </a:solidFill>
                <a:effectLst/>
                <a:cs typeface="Arial" charset="0"/>
              </a:rPr>
              <a:t>TGCA, database (www.cbioportal.org)</a:t>
            </a:r>
            <a:endParaRPr lang="en-US" sz="1400" dirty="0">
              <a:solidFill>
                <a:schemeClr val="bg2"/>
              </a:solidFill>
              <a:effectLst/>
              <a:cs typeface="Arial" charset="0"/>
            </a:endParaRPr>
          </a:p>
        </p:txBody>
      </p:sp>
      <p:grpSp>
        <p:nvGrpSpPr>
          <p:cNvPr id="9" name="Group 8" descr=" 10"/>
          <p:cNvGrpSpPr/>
          <p:nvPr/>
        </p:nvGrpSpPr>
        <p:grpSpPr>
          <a:xfrm>
            <a:off x="395536" y="1700808"/>
            <a:ext cx="6400824" cy="4625730"/>
            <a:chOff x="1332512" y="-27384"/>
            <a:chExt cx="7055040" cy="5172000"/>
          </a:xfrm>
        </p:grpSpPr>
        <p:sp>
          <p:nvSpPr>
            <p:cNvPr id="10" name="Rounded Rectangle 9"/>
            <p:cNvSpPr/>
            <p:nvPr/>
          </p:nvSpPr>
          <p:spPr bwMode="auto">
            <a:xfrm>
              <a:off x="1332512" y="-27384"/>
              <a:ext cx="7055040" cy="5172000"/>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32656"/>
              <a:ext cx="5976664" cy="134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689" y="1871888"/>
              <a:ext cx="5976663" cy="30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284558" y="26202"/>
              <a:ext cx="3494538" cy="4572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400" b="1" dirty="0" smtClean="0">
                  <a:latin typeface="Arial" charset="0"/>
                </a:rPr>
                <a:t>PIK3CA Mutations in Breast cancer </a:t>
              </a:r>
              <a:endParaRPr kumimoji="0" lang="en-GB" sz="1400" b="1" i="0" u="none" strike="noStrike" cap="none" normalizeH="0" baseline="0" dirty="0" smtClean="0">
                <a:ln>
                  <a:noFill/>
                </a:ln>
                <a:solidFill>
                  <a:schemeClr val="tx1"/>
                </a:solidFill>
                <a:effectLst/>
                <a:latin typeface="Arial" charset="0"/>
              </a:endParaRPr>
            </a:p>
          </p:txBody>
        </p:sp>
        <p:sp>
          <p:nvSpPr>
            <p:cNvPr id="14" name="Text Box 3"/>
            <p:cNvSpPr txBox="1">
              <a:spLocks noChangeArrowheads="1"/>
            </p:cNvSpPr>
            <p:nvPr/>
          </p:nvSpPr>
          <p:spPr bwMode="auto">
            <a:xfrm>
              <a:off x="2511946" y="4797152"/>
              <a:ext cx="5732462" cy="344124"/>
            </a:xfrm>
            <a:prstGeom prst="rect">
              <a:avLst/>
            </a:prstGeom>
            <a:noFill/>
            <a:ln w="9525">
              <a:noFill/>
              <a:miter lim="800000"/>
              <a:headEnd/>
              <a:tailEnd/>
            </a:ln>
          </p:spPr>
          <p:txBody>
            <a:bodyPr>
              <a:spAutoFit/>
            </a:bodyPr>
            <a:lstStyle/>
            <a:p>
              <a:pPr algn="r" eaLnBrk="0" hangingPunct="0">
                <a:spcBef>
                  <a:spcPct val="50000"/>
                </a:spcBef>
              </a:pPr>
              <a:r>
                <a:rPr lang="en-US" sz="1400" b="1" dirty="0" err="1" smtClean="0">
                  <a:solidFill>
                    <a:schemeClr val="bg2"/>
                  </a:solidFill>
                  <a:effectLst/>
                  <a:cs typeface="Arial" charset="0"/>
                </a:rPr>
                <a:t>Schmid</a:t>
              </a:r>
              <a:r>
                <a:rPr lang="en-US" sz="1400" b="1" dirty="0" smtClean="0">
                  <a:solidFill>
                    <a:schemeClr val="bg2"/>
                  </a:solidFill>
                  <a:effectLst/>
                  <a:cs typeface="Arial" charset="0"/>
                </a:rPr>
                <a:t> P, et al, </a:t>
              </a:r>
              <a:r>
                <a:rPr lang="en-US" sz="1400" b="1" dirty="0" smtClean="0">
                  <a:solidFill>
                    <a:schemeClr val="bg2"/>
                  </a:solidFill>
                  <a:cs typeface="Arial" charset="0"/>
                </a:rPr>
                <a:t>Presented at: </a:t>
              </a:r>
              <a:r>
                <a:rPr lang="en-US" sz="1400" b="1" dirty="0" smtClean="0">
                  <a:solidFill>
                    <a:schemeClr val="bg2"/>
                  </a:solidFill>
                  <a:effectLst/>
                  <a:cs typeface="Arial" charset="0"/>
                </a:rPr>
                <a:t>SABCS 2014.</a:t>
              </a:r>
              <a:endParaRPr lang="en-US" sz="1400" b="1" dirty="0">
                <a:solidFill>
                  <a:schemeClr val="bg2"/>
                </a:solidFill>
                <a:effectLst/>
                <a:cs typeface="Arial" charset="0"/>
              </a:endParaRPr>
            </a:p>
          </p:txBody>
        </p:sp>
      </p:grpSp>
      <p:sp>
        <p:nvSpPr>
          <p:cNvPr id="15" name="Rounded Rectangle 14" descr=" 9"/>
          <p:cNvSpPr/>
          <p:nvPr/>
        </p:nvSpPr>
        <p:spPr bwMode="auto">
          <a:xfrm>
            <a:off x="4789375" y="1280439"/>
            <a:ext cx="4013969" cy="2088232"/>
          </a:xfrm>
          <a:prstGeom prst="roundRect">
            <a:avLst>
              <a:gd name="adj" fmla="val 8146"/>
            </a:avLst>
          </a:prstGeom>
          <a:solidFill>
            <a:schemeClr val="accent1">
              <a:lumMod val="25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2200" b="1" i="0" u="none" strike="noStrike" cap="none" normalizeH="0" baseline="0" dirty="0" smtClean="0">
                <a:ln>
                  <a:noFill/>
                </a:ln>
                <a:solidFill>
                  <a:schemeClr val="bg1"/>
                </a:solidFill>
                <a:effectLst/>
                <a:latin typeface="Arial" charset="0"/>
              </a:rPr>
              <a:t>Isolated genetic</a:t>
            </a:r>
            <a:r>
              <a:rPr kumimoji="0" lang="en-GB" sz="2200" b="1" i="0" u="none" strike="noStrike" cap="none" normalizeH="0" dirty="0" smtClean="0">
                <a:ln>
                  <a:noFill/>
                </a:ln>
                <a:solidFill>
                  <a:schemeClr val="bg1"/>
                </a:solidFill>
                <a:effectLst/>
                <a:latin typeface="Arial" charset="0"/>
              </a:rPr>
              <a:t> analysis often fails to define </a:t>
            </a:r>
            <a:r>
              <a:rPr lang="en-GB" sz="2200" b="1" dirty="0" smtClean="0">
                <a:solidFill>
                  <a:schemeClr val="bg1"/>
                </a:solidFill>
                <a:latin typeface="Arial" charset="0"/>
              </a:rPr>
              <a:t>functional relevance and cellular dependence of aberrant target</a:t>
            </a:r>
          </a:p>
        </p:txBody>
      </p:sp>
    </p:spTree>
    <p:extLst>
      <p:ext uri="{BB962C8B-B14F-4D97-AF65-F5344CB8AC3E}">
        <p14:creationId xmlns:p14="http://schemas.microsoft.com/office/powerpoint/2010/main" val="16108172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bwMode="auto">
          <a:xfrm>
            <a:off x="3491880" y="1484784"/>
            <a:ext cx="5184576" cy="4968552"/>
          </a:xfrm>
          <a:prstGeom prst="roundRect">
            <a:avLst>
              <a:gd name="adj" fmla="val 11993"/>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 name="Rounded Rectangle 1"/>
          <p:cNvSpPr/>
          <p:nvPr/>
        </p:nvSpPr>
        <p:spPr bwMode="auto">
          <a:xfrm>
            <a:off x="2987824" y="1772816"/>
            <a:ext cx="3024336"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400" dirty="0" smtClean="0">
                <a:latin typeface="Arial" charset="0"/>
              </a:rPr>
              <a:t>Target</a:t>
            </a:r>
            <a:endParaRPr kumimoji="0" lang="en-GB" sz="2400" b="0" i="0" u="none" strike="noStrike" cap="none" normalizeH="0" baseline="0" dirty="0" smtClean="0">
              <a:ln>
                <a:noFill/>
              </a:ln>
              <a:solidFill>
                <a:schemeClr val="tx1"/>
              </a:solidFill>
              <a:effectLst/>
              <a:latin typeface="Arial" charset="0"/>
            </a:endParaRPr>
          </a:p>
        </p:txBody>
      </p:sp>
      <p:sp>
        <p:nvSpPr>
          <p:cNvPr id="3" name="Rounded Rectangle 2"/>
          <p:cNvSpPr/>
          <p:nvPr/>
        </p:nvSpPr>
        <p:spPr bwMode="auto">
          <a:xfrm>
            <a:off x="3419872" y="3717032"/>
            <a:ext cx="2160240" cy="576064"/>
          </a:xfrm>
          <a:prstGeom prst="roundRect">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lang="en-GB" sz="2400" dirty="0" smtClean="0">
                <a:latin typeface="Arial" charset="0"/>
              </a:rPr>
              <a:t>Downstream target</a:t>
            </a:r>
            <a:endParaRPr kumimoji="0" lang="en-GB" sz="2400" b="0" i="0" u="none" strike="noStrike" cap="none" normalizeH="0" baseline="0" dirty="0" smtClean="0">
              <a:ln>
                <a:noFill/>
              </a:ln>
              <a:solidFill>
                <a:schemeClr val="tx1"/>
              </a:solidFill>
              <a:effectLst/>
              <a:latin typeface="Arial" charset="0"/>
            </a:endParaRPr>
          </a:p>
        </p:txBody>
      </p:sp>
      <p:sp>
        <p:nvSpPr>
          <p:cNvPr id="5" name="Rounded Rectangle 4"/>
          <p:cNvSpPr/>
          <p:nvPr/>
        </p:nvSpPr>
        <p:spPr bwMode="auto">
          <a:xfrm>
            <a:off x="3419872" y="5661248"/>
            <a:ext cx="2160240" cy="576064"/>
          </a:xfrm>
          <a:prstGeom prst="roundRect">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lnSpc>
                <a:spcPct val="80000"/>
              </a:lnSpc>
            </a:pPr>
            <a:r>
              <a:rPr lang="en-GB" sz="2400" dirty="0" smtClean="0">
                <a:latin typeface="Arial" charset="0"/>
              </a:rPr>
              <a:t>Activation signature</a:t>
            </a:r>
            <a:endParaRPr kumimoji="0" lang="en-GB" sz="2400" b="0" i="0" u="none" strike="noStrike" cap="none" normalizeH="0" baseline="0" dirty="0" smtClean="0">
              <a:ln>
                <a:noFill/>
              </a:ln>
              <a:solidFill>
                <a:schemeClr val="tx1"/>
              </a:solidFill>
              <a:effectLst/>
              <a:latin typeface="Arial" charset="0"/>
            </a:endParaRPr>
          </a:p>
        </p:txBody>
      </p:sp>
      <p:cxnSp>
        <p:nvCxnSpPr>
          <p:cNvPr id="12" name="Straight Arrow Connector 11"/>
          <p:cNvCxnSpPr/>
          <p:nvPr/>
        </p:nvCxnSpPr>
        <p:spPr bwMode="auto">
          <a:xfrm flipH="1">
            <a:off x="4499992" y="4617200"/>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sp>
        <p:nvSpPr>
          <p:cNvPr id="16"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smtClean="0">
                <a:solidFill>
                  <a:schemeClr val="bg1"/>
                </a:solidFill>
              </a:rPr>
              <a:t>Understanding </a:t>
            </a:r>
            <a:r>
              <a:rPr lang="en-US" sz="2400" dirty="0">
                <a:solidFill>
                  <a:schemeClr val="bg1"/>
                </a:solidFill>
              </a:rPr>
              <a:t>Cellular Signaling Networks: PI3K/</a:t>
            </a:r>
            <a:r>
              <a:rPr lang="en-US" sz="2400" dirty="0" err="1">
                <a:solidFill>
                  <a:schemeClr val="bg1"/>
                </a:solidFill>
              </a:rPr>
              <a:t>mTOR</a:t>
            </a:r>
            <a:r>
              <a:rPr lang="en-US" sz="2400" dirty="0">
                <a:solidFill>
                  <a:schemeClr val="bg1"/>
                </a:solidFill>
              </a:rPr>
              <a:t> Pathway</a:t>
            </a:r>
            <a:r>
              <a:rPr lang="de-DE" sz="4400" dirty="0">
                <a:solidFill>
                  <a:schemeClr val="bg1"/>
                </a:solidFill>
              </a:rPr>
              <a:t/>
            </a:r>
            <a:br>
              <a:rPr lang="de-DE" sz="4400" dirty="0">
                <a:solidFill>
                  <a:schemeClr val="bg1"/>
                </a:solidFill>
              </a:rPr>
            </a:br>
            <a:r>
              <a:rPr lang="de-DE" sz="3200" b="1" dirty="0" smtClean="0">
                <a:solidFill>
                  <a:schemeClr val="bg1"/>
                </a:solidFill>
                <a:effectLst/>
              </a:rPr>
              <a:t>Challenges Around Identifying Biomarkers </a:t>
            </a:r>
            <a:endParaRPr lang="en-US" sz="3200" b="1" dirty="0">
              <a:solidFill>
                <a:schemeClr val="bg1"/>
              </a:solidFill>
              <a:effectLst/>
            </a:endParaRPr>
          </a:p>
        </p:txBody>
      </p:sp>
      <p:cxnSp>
        <p:nvCxnSpPr>
          <p:cNvPr id="22" name="Straight Arrow Connector 21"/>
          <p:cNvCxnSpPr/>
          <p:nvPr/>
        </p:nvCxnSpPr>
        <p:spPr bwMode="auto">
          <a:xfrm flipH="1">
            <a:off x="4499992" y="2492896"/>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nvGrpSpPr>
          <p:cNvPr id="39" name="Group 38"/>
          <p:cNvGrpSpPr/>
          <p:nvPr/>
        </p:nvGrpSpPr>
        <p:grpSpPr>
          <a:xfrm>
            <a:off x="5148168" y="2060848"/>
            <a:ext cx="3276312" cy="1512168"/>
            <a:chOff x="5148168" y="2060848"/>
            <a:chExt cx="3276312" cy="1512168"/>
          </a:xfrm>
        </p:grpSpPr>
        <p:grpSp>
          <p:nvGrpSpPr>
            <p:cNvPr id="27" name="Group 26"/>
            <p:cNvGrpSpPr/>
            <p:nvPr/>
          </p:nvGrpSpPr>
          <p:grpSpPr>
            <a:xfrm>
              <a:off x="5832192" y="2060848"/>
              <a:ext cx="2592288" cy="1512168"/>
              <a:chOff x="5724128" y="2060848"/>
              <a:chExt cx="2592288" cy="1512168"/>
            </a:xfrm>
          </p:grpSpPr>
          <p:sp>
            <p:nvSpPr>
              <p:cNvPr id="7" name="Rounded Rectangle 6"/>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23" name="Rounded Rectangle 22"/>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11" name="Straight Connector 10"/>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14" name="Oval 13"/>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4" name="Rounded Rectangle 23"/>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Other</a:t>
                </a:r>
                <a:r>
                  <a:rPr kumimoji="0" lang="en-GB" b="0" i="0" u="none" strike="noStrike" cap="none" normalizeH="0" dirty="0" smtClean="0">
                    <a:ln>
                      <a:noFill/>
                    </a:ln>
                    <a:solidFill>
                      <a:schemeClr val="tx1"/>
                    </a:solidFill>
                    <a:effectLst/>
                    <a:latin typeface="Arial" charset="0"/>
                  </a:rPr>
                  <a:t> network regulators</a:t>
                </a:r>
                <a:endParaRPr kumimoji="0" lang="en-GB" b="0" i="0" u="none" strike="noStrike" cap="none" normalizeH="0" baseline="0" dirty="0" smtClean="0">
                  <a:ln>
                    <a:noFill/>
                  </a:ln>
                  <a:solidFill>
                    <a:schemeClr val="tx1"/>
                  </a:solidFill>
                  <a:effectLst/>
                  <a:latin typeface="Arial" charset="0"/>
                </a:endParaRPr>
              </a:p>
            </p:txBody>
          </p:sp>
          <p:sp>
            <p:nvSpPr>
              <p:cNvPr id="26" name="Rounded Rectangle 25"/>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28" name="Straight Arrow Connector 27"/>
            <p:cNvCxnSpPr/>
            <p:nvPr/>
          </p:nvCxnSpPr>
          <p:spPr bwMode="auto">
            <a:xfrm flipH="1">
              <a:off x="5148168" y="2996992"/>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29" name="Straight Arrow Connector 28"/>
            <p:cNvCxnSpPr/>
            <p:nvPr/>
          </p:nvCxnSpPr>
          <p:spPr bwMode="auto">
            <a:xfrm>
              <a:off x="5184120" y="2420928"/>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grpSp>
        <p:nvGrpSpPr>
          <p:cNvPr id="40" name="Group 39"/>
          <p:cNvGrpSpPr/>
          <p:nvPr/>
        </p:nvGrpSpPr>
        <p:grpSpPr>
          <a:xfrm>
            <a:off x="5184120" y="4149080"/>
            <a:ext cx="3276312" cy="1512168"/>
            <a:chOff x="5184120" y="4149080"/>
            <a:chExt cx="3276312" cy="1512168"/>
          </a:xfrm>
        </p:grpSpPr>
        <p:grpSp>
          <p:nvGrpSpPr>
            <p:cNvPr id="30" name="Group 29"/>
            <p:cNvGrpSpPr/>
            <p:nvPr/>
          </p:nvGrpSpPr>
          <p:grpSpPr>
            <a:xfrm>
              <a:off x="5868144" y="4149080"/>
              <a:ext cx="2592288" cy="1512168"/>
              <a:chOff x="5724128" y="2060848"/>
              <a:chExt cx="2592288" cy="1512168"/>
            </a:xfrm>
          </p:grpSpPr>
          <p:sp>
            <p:nvSpPr>
              <p:cNvPr id="31" name="Rounded Rectangle 30"/>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32" name="Rounded Rectangle 31"/>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3" name="Straight Connector 32"/>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34" name="Oval 33"/>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5" name="Rounded Rectangle 34"/>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Multiple targets</a:t>
                </a:r>
              </a:p>
            </p:txBody>
          </p:sp>
          <p:sp>
            <p:nvSpPr>
              <p:cNvPr id="36" name="Rounded Rectangle 35"/>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37" name="Straight Arrow Connector 36"/>
            <p:cNvCxnSpPr/>
            <p:nvPr/>
          </p:nvCxnSpPr>
          <p:spPr bwMode="auto">
            <a:xfrm flipH="1">
              <a:off x="5184120" y="5085224"/>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38" name="Straight Arrow Connector 37"/>
            <p:cNvCxnSpPr/>
            <p:nvPr/>
          </p:nvCxnSpPr>
          <p:spPr bwMode="auto">
            <a:xfrm>
              <a:off x="5220072" y="4509160"/>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spTree>
    <p:extLst>
      <p:ext uri="{BB962C8B-B14F-4D97-AF65-F5344CB8AC3E}">
        <p14:creationId xmlns:p14="http://schemas.microsoft.com/office/powerpoint/2010/main" val="1115086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06898"/>
            <a:ext cx="8766864" cy="46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3043432" y="6552252"/>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
        <p:nvSpPr>
          <p:cNvPr id="2" name="Rounded Rectangle 1"/>
          <p:cNvSpPr/>
          <p:nvPr/>
        </p:nvSpPr>
        <p:spPr bwMode="auto">
          <a:xfrm>
            <a:off x="1619672" y="1484784"/>
            <a:ext cx="2736304" cy="322114"/>
          </a:xfrm>
          <a:prstGeom prst="roundRect">
            <a:avLst/>
          </a:prstGeom>
          <a:solidFill>
            <a:schemeClr val="accent6">
              <a:lumMod val="60000"/>
              <a:lumOff val="4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A</a:t>
            </a:r>
            <a:endParaRPr kumimoji="0" lang="en-GB" sz="2000" b="1" i="0" u="none" strike="noStrike" cap="none" normalizeH="0" baseline="0" dirty="0" smtClean="0">
              <a:ln>
                <a:noFill/>
              </a:ln>
              <a:solidFill>
                <a:schemeClr val="bg1"/>
              </a:solidFill>
              <a:effectLst/>
              <a:latin typeface="Arial" charset="0"/>
            </a:endParaRPr>
          </a:p>
        </p:txBody>
      </p:sp>
      <p:sp>
        <p:nvSpPr>
          <p:cNvPr id="6" name="Rounded Rectangle 5"/>
          <p:cNvSpPr/>
          <p:nvPr/>
        </p:nvSpPr>
        <p:spPr bwMode="auto">
          <a:xfrm>
            <a:off x="4355976" y="1484784"/>
            <a:ext cx="1692000" cy="322114"/>
          </a:xfrm>
          <a:prstGeom prst="roundRect">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B</a:t>
            </a:r>
            <a:endParaRPr kumimoji="0" lang="en-GB" sz="20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6012160" y="1484784"/>
            <a:ext cx="828000" cy="322114"/>
          </a:xfrm>
          <a:prstGeom prst="roundRect">
            <a:avLst/>
          </a:prstGeom>
          <a:solidFill>
            <a:srgbClr val="FF99FF"/>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HER2</a:t>
            </a:r>
          </a:p>
        </p:txBody>
      </p:sp>
      <p:sp>
        <p:nvSpPr>
          <p:cNvPr id="8" name="Rounded Rectangle 7"/>
          <p:cNvSpPr/>
          <p:nvPr/>
        </p:nvSpPr>
        <p:spPr bwMode="auto">
          <a:xfrm>
            <a:off x="6840440" y="1484784"/>
            <a:ext cx="1332000" cy="322114"/>
          </a:xfrm>
          <a:prstGeom prst="roundRect">
            <a:avLst/>
          </a:prstGeom>
          <a:solidFill>
            <a:srgbClr val="C0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Basal</a:t>
            </a:r>
          </a:p>
        </p:txBody>
      </p:sp>
      <p:sp>
        <p:nvSpPr>
          <p:cNvPr id="49"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a:solidFill>
                  <a:schemeClr val="bg1"/>
                </a:solidFill>
              </a:rPr>
              <a:t>Understanding C</a:t>
            </a:r>
            <a:r>
              <a:rPr lang="en-US" sz="2400" dirty="0" smtClean="0">
                <a:solidFill>
                  <a:schemeClr val="bg1"/>
                </a:solidFill>
              </a:rPr>
              <a:t>ellular Signaling Networks: PI3K/</a:t>
            </a:r>
            <a:r>
              <a:rPr lang="en-US" sz="2400" dirty="0" err="1" smtClean="0">
                <a:solidFill>
                  <a:schemeClr val="bg1"/>
                </a:solidFill>
              </a:rPr>
              <a:t>mTOR</a:t>
            </a:r>
            <a:r>
              <a:rPr lang="en-US" sz="2400" dirty="0" smtClean="0">
                <a:solidFill>
                  <a:schemeClr val="bg1"/>
                </a:solidFill>
              </a:rPr>
              <a:t> Pathway</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Challenges Around Identifying Biomarkers </a:t>
            </a:r>
            <a:endParaRPr lang="en-US" sz="3200" b="1" dirty="0">
              <a:solidFill>
                <a:schemeClr val="bg1"/>
              </a:solidFill>
              <a:effectLst/>
            </a:endParaRPr>
          </a:p>
        </p:txBody>
      </p:sp>
    </p:spTree>
    <p:extLst>
      <p:ext uri="{BB962C8B-B14F-4D97-AF65-F5344CB8AC3E}">
        <p14:creationId xmlns:p14="http://schemas.microsoft.com/office/powerpoint/2010/main" val="1749164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06898"/>
            <a:ext cx="8766864" cy="46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3043432" y="6552252"/>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
        <p:nvSpPr>
          <p:cNvPr id="2" name="Rounded Rectangle 1"/>
          <p:cNvSpPr/>
          <p:nvPr/>
        </p:nvSpPr>
        <p:spPr bwMode="auto">
          <a:xfrm>
            <a:off x="1619672" y="1484784"/>
            <a:ext cx="2736304" cy="322114"/>
          </a:xfrm>
          <a:prstGeom prst="roundRect">
            <a:avLst/>
          </a:prstGeom>
          <a:solidFill>
            <a:schemeClr val="accent6">
              <a:lumMod val="60000"/>
              <a:lumOff val="4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A</a:t>
            </a:r>
            <a:endParaRPr kumimoji="0" lang="en-GB" sz="2000" b="1" i="0" u="none" strike="noStrike" cap="none" normalizeH="0" baseline="0" dirty="0" smtClean="0">
              <a:ln>
                <a:noFill/>
              </a:ln>
              <a:solidFill>
                <a:schemeClr val="bg1"/>
              </a:solidFill>
              <a:effectLst/>
              <a:latin typeface="Arial" charset="0"/>
            </a:endParaRPr>
          </a:p>
        </p:txBody>
      </p:sp>
      <p:sp>
        <p:nvSpPr>
          <p:cNvPr id="6" name="Rounded Rectangle 5"/>
          <p:cNvSpPr/>
          <p:nvPr/>
        </p:nvSpPr>
        <p:spPr bwMode="auto">
          <a:xfrm>
            <a:off x="4355976" y="1484784"/>
            <a:ext cx="1692000" cy="322114"/>
          </a:xfrm>
          <a:prstGeom prst="roundRect">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B</a:t>
            </a:r>
            <a:endParaRPr kumimoji="0" lang="en-GB" sz="20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6012160" y="1484784"/>
            <a:ext cx="828000" cy="322114"/>
          </a:xfrm>
          <a:prstGeom prst="roundRect">
            <a:avLst/>
          </a:prstGeom>
          <a:solidFill>
            <a:srgbClr val="FF99FF"/>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HER2</a:t>
            </a:r>
          </a:p>
        </p:txBody>
      </p:sp>
      <p:sp>
        <p:nvSpPr>
          <p:cNvPr id="8" name="Rounded Rectangle 7"/>
          <p:cNvSpPr/>
          <p:nvPr/>
        </p:nvSpPr>
        <p:spPr bwMode="auto">
          <a:xfrm>
            <a:off x="6840440" y="1484784"/>
            <a:ext cx="1332000" cy="322114"/>
          </a:xfrm>
          <a:prstGeom prst="roundRect">
            <a:avLst/>
          </a:prstGeom>
          <a:solidFill>
            <a:srgbClr val="C0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Basal</a:t>
            </a:r>
          </a:p>
        </p:txBody>
      </p:sp>
      <p:sp>
        <p:nvSpPr>
          <p:cNvPr id="5" name="Rounded Rectangle 4"/>
          <p:cNvSpPr/>
          <p:nvPr/>
        </p:nvSpPr>
        <p:spPr bwMode="auto">
          <a:xfrm>
            <a:off x="4355976" y="4725144"/>
            <a:ext cx="1656184"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ounded Rectangle 9"/>
          <p:cNvSpPr/>
          <p:nvPr/>
        </p:nvSpPr>
        <p:spPr bwMode="auto">
          <a:xfrm>
            <a:off x="6228184"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Higher activity in Luminal B subtype</a:t>
            </a:r>
          </a:p>
        </p:txBody>
      </p:sp>
      <p:sp>
        <p:nvSpPr>
          <p:cNvPr id="49"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a:solidFill>
                  <a:schemeClr val="bg1"/>
                </a:solidFill>
              </a:rPr>
              <a:t>Understanding C</a:t>
            </a:r>
            <a:r>
              <a:rPr lang="en-US" sz="2400" dirty="0" smtClean="0">
                <a:solidFill>
                  <a:schemeClr val="bg1"/>
                </a:solidFill>
              </a:rPr>
              <a:t>ellular Signaling Networks: PI3K/</a:t>
            </a:r>
            <a:r>
              <a:rPr lang="en-US" sz="2400" dirty="0" err="1" smtClean="0">
                <a:solidFill>
                  <a:schemeClr val="bg1"/>
                </a:solidFill>
              </a:rPr>
              <a:t>mTOR</a:t>
            </a:r>
            <a:r>
              <a:rPr lang="en-US" sz="2400" dirty="0" smtClean="0">
                <a:solidFill>
                  <a:schemeClr val="bg1"/>
                </a:solidFill>
              </a:rPr>
              <a:t> Pathway</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Challenges Around Identifying Biomarkers </a:t>
            </a:r>
            <a:endParaRPr lang="en-US" sz="3200" b="1" dirty="0">
              <a:solidFill>
                <a:schemeClr val="bg1"/>
              </a:solidFill>
              <a:effectLst/>
            </a:endParaRPr>
          </a:p>
        </p:txBody>
      </p:sp>
    </p:spTree>
    <p:extLst>
      <p:ext uri="{BB962C8B-B14F-4D97-AF65-F5344CB8AC3E}">
        <p14:creationId xmlns:p14="http://schemas.microsoft.com/office/powerpoint/2010/main" val="374118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0" presetClass="exit" presetSubtype="0" fill="hold" grpId="1" nodeType="with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500"/>
                                        <p:tgtEl>
                                          <p:spTgt spid="10"/>
                                        </p:tgtEl>
                                      </p:cBhvr>
                                    </p:animEffect>
                                    <p:set>
                                      <p:cBhvr>
                                        <p:cTn id="1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body" idx="1"/>
          </p:nvPr>
        </p:nvSpPr>
        <p:spPr>
          <a:xfrm>
            <a:off x="467544" y="1815802"/>
            <a:ext cx="8280920" cy="4781550"/>
          </a:xfrm>
          <a:noFill/>
        </p:spPr>
        <p:txBody>
          <a:bodyPr anchor="ctr"/>
          <a:lstStyle/>
          <a:p>
            <a:pPr eaLnBrk="1" hangingPunct="1">
              <a:spcBef>
                <a:spcPts val="3000"/>
              </a:spcBef>
            </a:pPr>
            <a:r>
              <a:rPr lang="en-US" sz="2400" dirty="0" smtClean="0"/>
              <a:t>Key molecular </a:t>
            </a:r>
            <a:r>
              <a:rPr lang="en-US" sz="2400" dirty="0"/>
              <a:t>pathways </a:t>
            </a:r>
            <a:r>
              <a:rPr lang="en-US" sz="2400" dirty="0" smtClean="0"/>
              <a:t>in MBC</a:t>
            </a:r>
          </a:p>
          <a:p>
            <a:pPr lvl="1" eaLnBrk="1" hangingPunct="1">
              <a:spcBef>
                <a:spcPts val="1200"/>
              </a:spcBef>
            </a:pPr>
            <a:r>
              <a:rPr lang="en-US" sz="2400" dirty="0" smtClean="0"/>
              <a:t>ER signaling, PI3K/mTOR, </a:t>
            </a:r>
            <a:r>
              <a:rPr lang="en-US" sz="2400" dirty="0" err="1" smtClean="0"/>
              <a:t>cyclin</a:t>
            </a:r>
            <a:r>
              <a:rPr lang="en-US" sz="2400" dirty="0" smtClean="0"/>
              <a:t> D/CDK4/6</a:t>
            </a:r>
          </a:p>
          <a:p>
            <a:pPr lvl="1" eaLnBrk="1" hangingPunct="1">
              <a:spcBef>
                <a:spcPts val="1200"/>
              </a:spcBef>
            </a:pPr>
            <a:r>
              <a:rPr lang="en-US" sz="2400" dirty="0" smtClean="0"/>
              <a:t>HER2 and HER3</a:t>
            </a:r>
          </a:p>
          <a:p>
            <a:pPr lvl="1" eaLnBrk="1" hangingPunct="1">
              <a:spcBef>
                <a:spcPts val="1200"/>
              </a:spcBef>
            </a:pPr>
            <a:r>
              <a:rPr lang="en-US" sz="2400" dirty="0" smtClean="0"/>
              <a:t>DNA </a:t>
            </a:r>
            <a:r>
              <a:rPr lang="en-US" sz="2400" dirty="0"/>
              <a:t>d</a:t>
            </a:r>
            <a:r>
              <a:rPr lang="en-US" sz="2400" dirty="0" smtClean="0"/>
              <a:t>amage repair</a:t>
            </a:r>
          </a:p>
          <a:p>
            <a:pPr lvl="1" eaLnBrk="1" hangingPunct="1">
              <a:spcBef>
                <a:spcPts val="1200"/>
              </a:spcBef>
            </a:pPr>
            <a:r>
              <a:rPr lang="en-US" sz="2400" dirty="0" smtClean="0"/>
              <a:t>Immune checkpoints</a:t>
            </a:r>
          </a:p>
          <a:p>
            <a:pPr eaLnBrk="1" hangingPunct="1">
              <a:spcBef>
                <a:spcPts val="3000"/>
              </a:spcBef>
            </a:pPr>
            <a:r>
              <a:rPr lang="en-US" sz="2400" dirty="0" smtClean="0"/>
              <a:t>Pathway adaptation over time and therapeutic implications</a:t>
            </a:r>
          </a:p>
          <a:p>
            <a:pPr eaLnBrk="1" hangingPunct="1">
              <a:spcBef>
                <a:spcPts val="3000"/>
              </a:spcBef>
            </a:pPr>
            <a:r>
              <a:rPr lang="en-US" sz="2400" dirty="0" smtClean="0"/>
              <a:t>Mutation </a:t>
            </a:r>
            <a:r>
              <a:rPr lang="en-US" sz="2400" dirty="0"/>
              <a:t>analysis and biomarkers to select targeted treatments</a:t>
            </a:r>
            <a:endParaRPr lang="en-US" sz="2400" dirty="0" smtClean="0"/>
          </a:p>
          <a:p>
            <a:pPr eaLnBrk="1" hangingPunct="1">
              <a:spcBef>
                <a:spcPts val="3000"/>
              </a:spcBef>
            </a:pPr>
            <a:endParaRPr lang="en-GB" altLang="en-US" sz="2400" dirty="0" smtClean="0"/>
          </a:p>
        </p:txBody>
      </p:sp>
      <p:sp>
        <p:nvSpPr>
          <p:cNvPr id="4"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3200" b="1" dirty="0" smtClean="0">
                <a:solidFill>
                  <a:schemeClr val="bg1"/>
                </a:solidFill>
              </a:rPr>
              <a:t>Molecular Targeted Approaches to </a:t>
            </a:r>
            <a:br>
              <a:rPr lang="en-GB" sz="3200" b="1" dirty="0" smtClean="0">
                <a:solidFill>
                  <a:schemeClr val="bg1"/>
                </a:solidFill>
              </a:rPr>
            </a:br>
            <a:r>
              <a:rPr lang="en-GB" sz="3200" b="1" dirty="0" smtClean="0">
                <a:solidFill>
                  <a:schemeClr val="bg1"/>
                </a:solidFill>
              </a:rPr>
              <a:t>Therapy in MBC</a:t>
            </a:r>
          </a:p>
        </p:txBody>
      </p:sp>
    </p:spTree>
    <p:extLst>
      <p:ext uri="{BB962C8B-B14F-4D97-AF65-F5344CB8AC3E}">
        <p14:creationId xmlns:p14="http://schemas.microsoft.com/office/powerpoint/2010/main" val="814948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48930">
                                            <p:txEl>
                                              <p:pRg st="0" end="0"/>
                                            </p:txEl>
                                          </p:spTgt>
                                        </p:tgtEl>
                                        <p:attrNameLst>
                                          <p:attrName>style.visibility</p:attrName>
                                        </p:attrNameLst>
                                      </p:cBhvr>
                                      <p:to>
                                        <p:strVal val="visible"/>
                                      </p:to>
                                    </p:set>
                                    <p:animEffect transition="in" filter="box(in)">
                                      <p:cBhvr>
                                        <p:cTn id="7" dur="500"/>
                                        <p:tgtEl>
                                          <p:spTgt spid="1148930">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48930">
                                            <p:txEl>
                                              <p:pRg st="1" end="1"/>
                                            </p:txEl>
                                          </p:spTgt>
                                        </p:tgtEl>
                                        <p:attrNameLst>
                                          <p:attrName>style.visibility</p:attrName>
                                        </p:attrNameLst>
                                      </p:cBhvr>
                                      <p:to>
                                        <p:strVal val="visible"/>
                                      </p:to>
                                    </p:set>
                                    <p:animEffect transition="in" filter="box(in)">
                                      <p:cBhvr>
                                        <p:cTn id="10" dur="500"/>
                                        <p:tgtEl>
                                          <p:spTgt spid="1148930">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48930">
                                            <p:txEl>
                                              <p:pRg st="2" end="2"/>
                                            </p:txEl>
                                          </p:spTgt>
                                        </p:tgtEl>
                                        <p:attrNameLst>
                                          <p:attrName>style.visibility</p:attrName>
                                        </p:attrNameLst>
                                      </p:cBhvr>
                                      <p:to>
                                        <p:strVal val="visible"/>
                                      </p:to>
                                    </p:set>
                                    <p:animEffect transition="in" filter="box(in)">
                                      <p:cBhvr>
                                        <p:cTn id="13" dur="500"/>
                                        <p:tgtEl>
                                          <p:spTgt spid="1148930">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48930">
                                            <p:txEl>
                                              <p:pRg st="3" end="3"/>
                                            </p:txEl>
                                          </p:spTgt>
                                        </p:tgtEl>
                                        <p:attrNameLst>
                                          <p:attrName>style.visibility</p:attrName>
                                        </p:attrNameLst>
                                      </p:cBhvr>
                                      <p:to>
                                        <p:strVal val="visible"/>
                                      </p:to>
                                    </p:set>
                                    <p:animEffect transition="in" filter="box(in)">
                                      <p:cBhvr>
                                        <p:cTn id="16" dur="500"/>
                                        <p:tgtEl>
                                          <p:spTgt spid="1148930">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48930">
                                            <p:txEl>
                                              <p:pRg st="4" end="4"/>
                                            </p:txEl>
                                          </p:spTgt>
                                        </p:tgtEl>
                                        <p:attrNameLst>
                                          <p:attrName>style.visibility</p:attrName>
                                        </p:attrNameLst>
                                      </p:cBhvr>
                                      <p:to>
                                        <p:strVal val="visible"/>
                                      </p:to>
                                    </p:set>
                                    <p:animEffect transition="in" filter="box(in)">
                                      <p:cBhvr>
                                        <p:cTn id="19" dur="500"/>
                                        <p:tgtEl>
                                          <p:spTgt spid="114893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148930">
                                            <p:txEl>
                                              <p:pRg st="5" end="5"/>
                                            </p:txEl>
                                          </p:spTgt>
                                        </p:tgtEl>
                                        <p:attrNameLst>
                                          <p:attrName>style.visibility</p:attrName>
                                        </p:attrNameLst>
                                      </p:cBhvr>
                                      <p:to>
                                        <p:strVal val="visible"/>
                                      </p:to>
                                    </p:set>
                                    <p:animEffect transition="in" filter="box(in)">
                                      <p:cBhvr>
                                        <p:cTn id="24" dur="500"/>
                                        <p:tgtEl>
                                          <p:spTgt spid="1148930">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148930">
                                            <p:txEl>
                                              <p:pRg st="6" end="6"/>
                                            </p:txEl>
                                          </p:spTgt>
                                        </p:tgtEl>
                                        <p:attrNameLst>
                                          <p:attrName>style.visibility</p:attrName>
                                        </p:attrNameLst>
                                      </p:cBhvr>
                                      <p:to>
                                        <p:strVal val="visible"/>
                                      </p:to>
                                    </p:set>
                                    <p:animEffect transition="in" filter="box(in)">
                                      <p:cBhvr>
                                        <p:cTn id="29" dur="500"/>
                                        <p:tgtEl>
                                          <p:spTgt spid="11489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30"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06898"/>
            <a:ext cx="8766864" cy="46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3043432" y="6552252"/>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
        <p:nvSpPr>
          <p:cNvPr id="2" name="Rounded Rectangle 1"/>
          <p:cNvSpPr/>
          <p:nvPr/>
        </p:nvSpPr>
        <p:spPr bwMode="auto">
          <a:xfrm>
            <a:off x="1619672" y="1484784"/>
            <a:ext cx="2736304" cy="322114"/>
          </a:xfrm>
          <a:prstGeom prst="roundRect">
            <a:avLst/>
          </a:prstGeom>
          <a:solidFill>
            <a:schemeClr val="accent6">
              <a:lumMod val="60000"/>
              <a:lumOff val="4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A</a:t>
            </a:r>
            <a:endParaRPr kumimoji="0" lang="en-GB" sz="2000" b="1" i="0" u="none" strike="noStrike" cap="none" normalizeH="0" baseline="0" dirty="0" smtClean="0">
              <a:ln>
                <a:noFill/>
              </a:ln>
              <a:solidFill>
                <a:schemeClr val="bg1"/>
              </a:solidFill>
              <a:effectLst/>
              <a:latin typeface="Arial" charset="0"/>
            </a:endParaRPr>
          </a:p>
        </p:txBody>
      </p:sp>
      <p:sp>
        <p:nvSpPr>
          <p:cNvPr id="6" name="Rounded Rectangle 5"/>
          <p:cNvSpPr/>
          <p:nvPr/>
        </p:nvSpPr>
        <p:spPr bwMode="auto">
          <a:xfrm>
            <a:off x="4355976" y="1484784"/>
            <a:ext cx="1692000" cy="322114"/>
          </a:xfrm>
          <a:prstGeom prst="roundRect">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B</a:t>
            </a:r>
            <a:endParaRPr kumimoji="0" lang="en-GB" sz="20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6012160" y="1484784"/>
            <a:ext cx="828000" cy="322114"/>
          </a:xfrm>
          <a:prstGeom prst="roundRect">
            <a:avLst/>
          </a:prstGeom>
          <a:solidFill>
            <a:srgbClr val="FF99FF"/>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HER2</a:t>
            </a:r>
          </a:p>
        </p:txBody>
      </p:sp>
      <p:sp>
        <p:nvSpPr>
          <p:cNvPr id="8" name="Rounded Rectangle 7"/>
          <p:cNvSpPr/>
          <p:nvPr/>
        </p:nvSpPr>
        <p:spPr bwMode="auto">
          <a:xfrm>
            <a:off x="6840440" y="1484784"/>
            <a:ext cx="1332000" cy="322114"/>
          </a:xfrm>
          <a:prstGeom prst="roundRect">
            <a:avLst/>
          </a:prstGeom>
          <a:solidFill>
            <a:srgbClr val="C0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Basal</a:t>
            </a:r>
          </a:p>
        </p:txBody>
      </p:sp>
      <p:sp>
        <p:nvSpPr>
          <p:cNvPr id="5" name="Rounded Rectangle 4"/>
          <p:cNvSpPr/>
          <p:nvPr/>
        </p:nvSpPr>
        <p:spPr bwMode="auto">
          <a:xfrm>
            <a:off x="4355976" y="4725144"/>
            <a:ext cx="1656184"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ounded Rectangle 9"/>
          <p:cNvSpPr/>
          <p:nvPr/>
        </p:nvSpPr>
        <p:spPr bwMode="auto">
          <a:xfrm>
            <a:off x="6228184"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Higher activity in Luminal B subtype</a:t>
            </a:r>
          </a:p>
        </p:txBody>
      </p:sp>
      <p:grpSp>
        <p:nvGrpSpPr>
          <p:cNvPr id="14" name="Group 13"/>
          <p:cNvGrpSpPr/>
          <p:nvPr/>
        </p:nvGrpSpPr>
        <p:grpSpPr>
          <a:xfrm>
            <a:off x="2987824" y="1484784"/>
            <a:ext cx="5688632" cy="4968552"/>
            <a:chOff x="2987824" y="1484784"/>
            <a:chExt cx="5688632" cy="4968552"/>
          </a:xfrm>
        </p:grpSpPr>
        <p:sp>
          <p:nvSpPr>
            <p:cNvPr id="15" name="Rounded Rectangle 14"/>
            <p:cNvSpPr/>
            <p:nvPr/>
          </p:nvSpPr>
          <p:spPr bwMode="auto">
            <a:xfrm>
              <a:off x="3491880" y="1484784"/>
              <a:ext cx="5184576" cy="4968552"/>
            </a:xfrm>
            <a:prstGeom prst="roundRect">
              <a:avLst>
                <a:gd name="adj" fmla="val 7611"/>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6" name="Rounded Rectangle 15"/>
            <p:cNvSpPr/>
            <p:nvPr/>
          </p:nvSpPr>
          <p:spPr bwMode="auto">
            <a:xfrm>
              <a:off x="2987824" y="1772816"/>
              <a:ext cx="3024336"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400" dirty="0" smtClean="0">
                  <a:latin typeface="Arial" charset="0"/>
                </a:rPr>
                <a:t>Target</a:t>
              </a:r>
              <a:endParaRPr kumimoji="0" lang="en-GB" sz="2400" b="0" i="0" u="none" strike="noStrike" cap="none" normalizeH="0" baseline="0" dirty="0" smtClean="0">
                <a:ln>
                  <a:noFill/>
                </a:ln>
                <a:solidFill>
                  <a:schemeClr val="tx1"/>
                </a:solidFill>
                <a:effectLst/>
                <a:latin typeface="Arial" charset="0"/>
              </a:endParaRPr>
            </a:p>
          </p:txBody>
        </p:sp>
        <p:sp>
          <p:nvSpPr>
            <p:cNvPr id="17" name="Rounded Rectangle 16"/>
            <p:cNvSpPr/>
            <p:nvPr/>
          </p:nvSpPr>
          <p:spPr bwMode="auto">
            <a:xfrm>
              <a:off x="3419872" y="3717032"/>
              <a:ext cx="2160240"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lang="en-GB" sz="2400" dirty="0" smtClean="0">
                  <a:latin typeface="Arial" charset="0"/>
                </a:rPr>
                <a:t>Downstream Target</a:t>
              </a:r>
              <a:endParaRPr kumimoji="0" lang="en-GB" sz="2400" b="0" i="0" u="none" strike="noStrike" cap="none" normalizeH="0" baseline="0" dirty="0" smtClean="0">
                <a:ln>
                  <a:noFill/>
                </a:ln>
                <a:solidFill>
                  <a:schemeClr val="tx1"/>
                </a:solidFill>
                <a:effectLst/>
                <a:latin typeface="Arial" charset="0"/>
              </a:endParaRPr>
            </a:p>
          </p:txBody>
        </p:sp>
        <p:sp>
          <p:nvSpPr>
            <p:cNvPr id="18" name="Rounded Rectangle 17"/>
            <p:cNvSpPr/>
            <p:nvPr/>
          </p:nvSpPr>
          <p:spPr bwMode="auto">
            <a:xfrm>
              <a:off x="3419872" y="5661248"/>
              <a:ext cx="2160240"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lnSpc>
                  <a:spcPct val="80000"/>
                </a:lnSpc>
              </a:pPr>
              <a:r>
                <a:rPr lang="en-GB" sz="2400" dirty="0" smtClean="0">
                  <a:latin typeface="Arial" charset="0"/>
                </a:rPr>
                <a:t>Activation signature</a:t>
              </a:r>
              <a:endParaRPr kumimoji="0" lang="en-GB" sz="2400" b="0" i="0" u="none" strike="noStrike" cap="none" normalizeH="0" baseline="0" dirty="0" smtClean="0">
                <a:ln>
                  <a:noFill/>
                </a:ln>
                <a:solidFill>
                  <a:schemeClr val="tx1"/>
                </a:solidFill>
                <a:effectLst/>
                <a:latin typeface="Arial" charset="0"/>
              </a:endParaRPr>
            </a:p>
          </p:txBody>
        </p:sp>
        <p:cxnSp>
          <p:nvCxnSpPr>
            <p:cNvPr id="19" name="Straight Arrow Connector 18"/>
            <p:cNvCxnSpPr/>
            <p:nvPr/>
          </p:nvCxnSpPr>
          <p:spPr bwMode="auto">
            <a:xfrm flipH="1">
              <a:off x="4499992" y="4617200"/>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H="1">
              <a:off x="4499992" y="2492896"/>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nvGrpSpPr>
            <p:cNvPr id="21" name="Group 20"/>
            <p:cNvGrpSpPr/>
            <p:nvPr/>
          </p:nvGrpSpPr>
          <p:grpSpPr>
            <a:xfrm>
              <a:off x="5148168" y="2060848"/>
              <a:ext cx="3276312" cy="1512168"/>
              <a:chOff x="5148168" y="2060848"/>
              <a:chExt cx="3276312" cy="1512168"/>
            </a:xfrm>
          </p:grpSpPr>
          <p:grpSp>
            <p:nvGrpSpPr>
              <p:cNvPr id="22" name="Group 21"/>
              <p:cNvGrpSpPr/>
              <p:nvPr/>
            </p:nvGrpSpPr>
            <p:grpSpPr>
              <a:xfrm>
                <a:off x="5832192" y="2060848"/>
                <a:ext cx="2592288" cy="1512168"/>
                <a:chOff x="5724128" y="2060848"/>
                <a:chExt cx="2592288" cy="1512168"/>
              </a:xfrm>
            </p:grpSpPr>
            <p:sp>
              <p:nvSpPr>
                <p:cNvPr id="25" name="Rounded Rectangle 24"/>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26" name="Rounded Rectangle 25"/>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27" name="Straight Connector 26"/>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28" name="Oval 27"/>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9" name="Rounded Rectangle 28"/>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Other</a:t>
                  </a:r>
                  <a:r>
                    <a:rPr kumimoji="0" lang="en-GB" b="0" i="0" u="none" strike="noStrike" cap="none" normalizeH="0" dirty="0" smtClean="0">
                      <a:ln>
                        <a:noFill/>
                      </a:ln>
                      <a:solidFill>
                        <a:schemeClr val="tx1"/>
                      </a:solidFill>
                      <a:effectLst/>
                      <a:latin typeface="Arial" charset="0"/>
                    </a:rPr>
                    <a:t> network regulators</a:t>
                  </a:r>
                  <a:endParaRPr kumimoji="0" lang="en-GB" b="0" i="0" u="none" strike="noStrike" cap="none" normalizeH="0" baseline="0" dirty="0" smtClean="0">
                    <a:ln>
                      <a:noFill/>
                    </a:ln>
                    <a:solidFill>
                      <a:schemeClr val="tx1"/>
                    </a:solidFill>
                    <a:effectLst/>
                    <a:latin typeface="Arial" charset="0"/>
                  </a:endParaRPr>
                </a:p>
              </p:txBody>
            </p:sp>
            <p:sp>
              <p:nvSpPr>
                <p:cNvPr id="30" name="Rounded Rectangle 29"/>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23" name="Straight Arrow Connector 22"/>
              <p:cNvCxnSpPr/>
              <p:nvPr/>
            </p:nvCxnSpPr>
            <p:spPr bwMode="auto">
              <a:xfrm flipH="1">
                <a:off x="5148168" y="2996992"/>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184120" y="2420928"/>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grpSp>
          <p:nvGrpSpPr>
            <p:cNvPr id="31" name="Group 30"/>
            <p:cNvGrpSpPr/>
            <p:nvPr/>
          </p:nvGrpSpPr>
          <p:grpSpPr>
            <a:xfrm>
              <a:off x="5184120" y="4149080"/>
              <a:ext cx="3276312" cy="1512168"/>
              <a:chOff x="5184120" y="4149080"/>
              <a:chExt cx="3276312" cy="1512168"/>
            </a:xfrm>
          </p:grpSpPr>
          <p:grpSp>
            <p:nvGrpSpPr>
              <p:cNvPr id="32" name="Group 31"/>
              <p:cNvGrpSpPr/>
              <p:nvPr/>
            </p:nvGrpSpPr>
            <p:grpSpPr>
              <a:xfrm>
                <a:off x="5868144" y="4149080"/>
                <a:ext cx="2592288" cy="1512168"/>
                <a:chOff x="5724128" y="2060848"/>
                <a:chExt cx="2592288" cy="1512168"/>
              </a:xfrm>
            </p:grpSpPr>
            <p:sp>
              <p:nvSpPr>
                <p:cNvPr id="35" name="Rounded Rectangle 34"/>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36" name="Rounded Rectangle 35"/>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7" name="Straight Connector 36"/>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38" name="Oval 37"/>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9" name="Rounded Rectangle 38"/>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Multiple targets</a:t>
                  </a:r>
                </a:p>
              </p:txBody>
            </p:sp>
            <p:sp>
              <p:nvSpPr>
                <p:cNvPr id="40" name="Rounded Rectangle 39"/>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33" name="Straight Arrow Connector 32"/>
              <p:cNvCxnSpPr/>
              <p:nvPr/>
            </p:nvCxnSpPr>
            <p:spPr bwMode="auto">
              <a:xfrm flipH="1">
                <a:off x="5184120" y="5085224"/>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34" name="Straight Arrow Connector 33"/>
              <p:cNvCxnSpPr/>
              <p:nvPr/>
            </p:nvCxnSpPr>
            <p:spPr bwMode="auto">
              <a:xfrm>
                <a:off x="5220072" y="4509160"/>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grpSp>
      <p:grpSp>
        <p:nvGrpSpPr>
          <p:cNvPr id="13" name="Group 12"/>
          <p:cNvGrpSpPr/>
          <p:nvPr/>
        </p:nvGrpSpPr>
        <p:grpSpPr>
          <a:xfrm>
            <a:off x="395536" y="1556792"/>
            <a:ext cx="6087094" cy="4392488"/>
            <a:chOff x="395536" y="1556792"/>
            <a:chExt cx="6087094" cy="4392488"/>
          </a:xfrm>
        </p:grpSpPr>
        <p:sp>
          <p:nvSpPr>
            <p:cNvPr id="43" name="Rounded Rectangle 42"/>
            <p:cNvSpPr/>
            <p:nvPr/>
          </p:nvSpPr>
          <p:spPr bwMode="auto">
            <a:xfrm>
              <a:off x="395536" y="1556792"/>
              <a:ext cx="5616624" cy="4392488"/>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44241"/>
              <a:ext cx="6087094" cy="347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 Box 3"/>
            <p:cNvSpPr txBox="1">
              <a:spLocks noChangeArrowheads="1"/>
            </p:cNvSpPr>
            <p:nvPr/>
          </p:nvSpPr>
          <p:spPr bwMode="auto">
            <a:xfrm>
              <a:off x="611560" y="5523613"/>
              <a:ext cx="5200889" cy="275269"/>
            </a:xfrm>
            <a:prstGeom prst="rect">
              <a:avLst/>
            </a:prstGeom>
            <a:noFill/>
            <a:ln w="9525">
              <a:noFill/>
              <a:miter lim="800000"/>
              <a:headEnd/>
              <a:tailEnd/>
            </a:ln>
          </p:spPr>
          <p:txBody>
            <a:bodyPr>
              <a:spAutoFit/>
            </a:bodyPr>
            <a:lstStyle/>
            <a:p>
              <a:pPr algn="r" eaLnBrk="0" hangingPunct="0">
                <a:spcBef>
                  <a:spcPct val="50000"/>
                </a:spcBef>
              </a:pPr>
              <a:r>
                <a:rPr lang="en-US" sz="1400" b="1" dirty="0" smtClean="0">
                  <a:solidFill>
                    <a:schemeClr val="bg2"/>
                  </a:solidFill>
                  <a:effectLst/>
                  <a:cs typeface="Arial" charset="0"/>
                </a:rPr>
                <a:t>Schmid P et al, SABCS 2014</a:t>
              </a:r>
              <a:endParaRPr lang="en-US" sz="1400" b="1" dirty="0">
                <a:solidFill>
                  <a:schemeClr val="bg2"/>
                </a:solidFill>
                <a:effectLst/>
                <a:cs typeface="Arial" charset="0"/>
              </a:endParaRPr>
            </a:p>
          </p:txBody>
        </p:sp>
        <p:sp>
          <p:nvSpPr>
            <p:cNvPr id="3" name="Rectangle 2"/>
            <p:cNvSpPr/>
            <p:nvPr/>
          </p:nvSpPr>
          <p:spPr>
            <a:xfrm>
              <a:off x="539552" y="1700808"/>
              <a:ext cx="5292640" cy="369332"/>
            </a:xfrm>
            <a:prstGeom prst="rect">
              <a:avLst/>
            </a:prstGeom>
          </p:spPr>
          <p:txBody>
            <a:bodyPr wrap="square">
              <a:spAutoFit/>
            </a:bodyPr>
            <a:lstStyle/>
            <a:p>
              <a:r>
                <a:rPr lang="en-GB" sz="1800" b="1" dirty="0">
                  <a:latin typeface="Arial" charset="0"/>
                </a:rPr>
                <a:t>Geometric mean Ki67 Suppression by </a:t>
              </a:r>
              <a:r>
                <a:rPr lang="en-GB" sz="1800" b="1" dirty="0" smtClean="0">
                  <a:latin typeface="Arial" charset="0"/>
                </a:rPr>
                <a:t>Subtype</a:t>
              </a:r>
              <a:endParaRPr lang="en-GB" sz="1800" b="1" dirty="0"/>
            </a:p>
          </p:txBody>
        </p:sp>
      </p:grpSp>
      <p:sp>
        <p:nvSpPr>
          <p:cNvPr id="46" name="Rounded Rectangle 45"/>
          <p:cNvSpPr/>
          <p:nvPr/>
        </p:nvSpPr>
        <p:spPr bwMode="auto">
          <a:xfrm>
            <a:off x="6840160" y="4725144"/>
            <a:ext cx="1476256"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7" name="Rounded Rectangle 46"/>
          <p:cNvSpPr/>
          <p:nvPr/>
        </p:nvSpPr>
        <p:spPr bwMode="auto">
          <a:xfrm>
            <a:off x="6732440"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Highest activity in basal subtype</a:t>
            </a:r>
          </a:p>
        </p:txBody>
      </p:sp>
      <p:sp>
        <p:nvSpPr>
          <p:cNvPr id="49"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a:solidFill>
                  <a:schemeClr val="bg1"/>
                </a:solidFill>
              </a:rPr>
              <a:t>Understanding C</a:t>
            </a:r>
            <a:r>
              <a:rPr lang="en-US" sz="2400" dirty="0" smtClean="0">
                <a:solidFill>
                  <a:schemeClr val="bg1"/>
                </a:solidFill>
              </a:rPr>
              <a:t>ellular Signaling Networks: PI3K/</a:t>
            </a:r>
            <a:r>
              <a:rPr lang="en-US" sz="2400" dirty="0" err="1" smtClean="0">
                <a:solidFill>
                  <a:schemeClr val="bg1"/>
                </a:solidFill>
              </a:rPr>
              <a:t>mTOR</a:t>
            </a:r>
            <a:r>
              <a:rPr lang="en-US" sz="2400" dirty="0" smtClean="0">
                <a:solidFill>
                  <a:schemeClr val="bg1"/>
                </a:solidFill>
              </a:rPr>
              <a:t> Pathway</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Challenges Around Identifying Biomarkers </a:t>
            </a:r>
            <a:endParaRPr lang="en-US" sz="3200" b="1" dirty="0">
              <a:solidFill>
                <a:schemeClr val="bg1"/>
              </a:solidFill>
              <a:effectLst/>
            </a:endParaRPr>
          </a:p>
        </p:txBody>
      </p:sp>
    </p:spTree>
    <p:extLst>
      <p:ext uri="{BB962C8B-B14F-4D97-AF65-F5344CB8AC3E}">
        <p14:creationId xmlns:p14="http://schemas.microsoft.com/office/powerpoint/2010/main" val="306138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4"/>
                                        </p:tgtEl>
                                      </p:cBhvr>
                                      <p:by x="50000" y="50000"/>
                                    </p:animScale>
                                  </p:childTnLst>
                                </p:cTn>
                              </p:par>
                              <p:par>
                                <p:cTn id="7" presetID="56" presetClass="path" presetSubtype="0" accel="50000" decel="50000" fill="hold" nodeType="withEffect">
                                  <p:stCondLst>
                                    <p:cond delay="0"/>
                                  </p:stCondLst>
                                  <p:childTnLst>
                                    <p:animMotion origin="layout" path="M -3.61111E-6 -4.68208E-6 L 0.17726 -0.12046 " pathEditMode="relative" rAng="0" ptsTypes="AA">
                                      <p:cBhvr>
                                        <p:cTn id="8" dur="2000" fill="hold"/>
                                        <p:tgtEl>
                                          <p:spTgt spid="14"/>
                                        </p:tgtEl>
                                        <p:attrNameLst>
                                          <p:attrName>ppt_x</p:attrName>
                                          <p:attrName>ppt_y</p:attrName>
                                        </p:attrNameLst>
                                      </p:cBhvr>
                                      <p:rCtr x="8854" y="-603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46"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06898"/>
            <a:ext cx="8766864" cy="46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3043432" y="6552252"/>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
        <p:nvSpPr>
          <p:cNvPr id="2" name="Rounded Rectangle 1"/>
          <p:cNvSpPr/>
          <p:nvPr/>
        </p:nvSpPr>
        <p:spPr bwMode="auto">
          <a:xfrm>
            <a:off x="1619672" y="1484784"/>
            <a:ext cx="2736304" cy="322114"/>
          </a:xfrm>
          <a:prstGeom prst="roundRect">
            <a:avLst/>
          </a:prstGeom>
          <a:solidFill>
            <a:schemeClr val="accent6">
              <a:lumMod val="60000"/>
              <a:lumOff val="4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A</a:t>
            </a:r>
            <a:endParaRPr kumimoji="0" lang="en-GB" sz="2000" b="1" i="0" u="none" strike="noStrike" cap="none" normalizeH="0" baseline="0" dirty="0" smtClean="0">
              <a:ln>
                <a:noFill/>
              </a:ln>
              <a:solidFill>
                <a:schemeClr val="bg1"/>
              </a:solidFill>
              <a:effectLst/>
              <a:latin typeface="Arial" charset="0"/>
            </a:endParaRPr>
          </a:p>
        </p:txBody>
      </p:sp>
      <p:sp>
        <p:nvSpPr>
          <p:cNvPr id="6" name="Rounded Rectangle 5"/>
          <p:cNvSpPr/>
          <p:nvPr/>
        </p:nvSpPr>
        <p:spPr bwMode="auto">
          <a:xfrm>
            <a:off x="4355976" y="1484784"/>
            <a:ext cx="1692000" cy="322114"/>
          </a:xfrm>
          <a:prstGeom prst="roundRect">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B</a:t>
            </a:r>
            <a:endParaRPr kumimoji="0" lang="en-GB" sz="20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6012160" y="1484784"/>
            <a:ext cx="828000" cy="322114"/>
          </a:xfrm>
          <a:prstGeom prst="roundRect">
            <a:avLst/>
          </a:prstGeom>
          <a:solidFill>
            <a:srgbClr val="FF99FF"/>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HER2</a:t>
            </a:r>
          </a:p>
        </p:txBody>
      </p:sp>
      <p:sp>
        <p:nvSpPr>
          <p:cNvPr id="8" name="Rounded Rectangle 7"/>
          <p:cNvSpPr/>
          <p:nvPr/>
        </p:nvSpPr>
        <p:spPr bwMode="auto">
          <a:xfrm>
            <a:off x="6840440" y="1484784"/>
            <a:ext cx="1332000" cy="322114"/>
          </a:xfrm>
          <a:prstGeom prst="roundRect">
            <a:avLst/>
          </a:prstGeom>
          <a:solidFill>
            <a:srgbClr val="C0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Basal</a:t>
            </a:r>
          </a:p>
        </p:txBody>
      </p:sp>
      <p:sp>
        <p:nvSpPr>
          <p:cNvPr id="46" name="Rounded Rectangle 45"/>
          <p:cNvSpPr/>
          <p:nvPr/>
        </p:nvSpPr>
        <p:spPr bwMode="auto">
          <a:xfrm>
            <a:off x="6840160" y="4725144"/>
            <a:ext cx="1476256"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7" name="Rounded Rectangle 46"/>
          <p:cNvSpPr/>
          <p:nvPr/>
        </p:nvSpPr>
        <p:spPr bwMode="auto">
          <a:xfrm>
            <a:off x="6732440"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Highest activity in basal subtype</a:t>
            </a:r>
          </a:p>
        </p:txBody>
      </p:sp>
      <p:sp>
        <p:nvSpPr>
          <p:cNvPr id="49"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a:solidFill>
                  <a:schemeClr val="bg1"/>
                </a:solidFill>
              </a:rPr>
              <a:t>Understanding C</a:t>
            </a:r>
            <a:r>
              <a:rPr lang="en-US" sz="2400" dirty="0" smtClean="0">
                <a:solidFill>
                  <a:schemeClr val="bg1"/>
                </a:solidFill>
              </a:rPr>
              <a:t>ellular Signaling Networks: PI3K/</a:t>
            </a:r>
            <a:r>
              <a:rPr lang="en-US" sz="2400" dirty="0" err="1" smtClean="0">
                <a:solidFill>
                  <a:schemeClr val="bg1"/>
                </a:solidFill>
              </a:rPr>
              <a:t>mTOR</a:t>
            </a:r>
            <a:r>
              <a:rPr lang="en-US" sz="2400" dirty="0" smtClean="0">
                <a:solidFill>
                  <a:schemeClr val="bg1"/>
                </a:solidFill>
              </a:rPr>
              <a:t> Pathway</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Challenges Around Identifying Biomarkers </a:t>
            </a:r>
            <a:endParaRPr lang="en-US" sz="3200" b="1" dirty="0">
              <a:solidFill>
                <a:schemeClr val="bg1"/>
              </a:solidFill>
              <a:effectLst/>
            </a:endParaRPr>
          </a:p>
        </p:txBody>
      </p:sp>
    </p:spTree>
    <p:extLst>
      <p:ext uri="{BB962C8B-B14F-4D97-AF65-F5344CB8AC3E}">
        <p14:creationId xmlns:p14="http://schemas.microsoft.com/office/powerpoint/2010/main" val="385844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06898"/>
            <a:ext cx="8766864" cy="46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Box 3"/>
          <p:cNvSpPr txBox="1">
            <a:spLocks noChangeArrowheads="1"/>
          </p:cNvSpPr>
          <p:nvPr/>
        </p:nvSpPr>
        <p:spPr bwMode="auto">
          <a:xfrm>
            <a:off x="3043432" y="6552252"/>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
        <p:nvSpPr>
          <p:cNvPr id="2" name="Rounded Rectangle 1"/>
          <p:cNvSpPr/>
          <p:nvPr/>
        </p:nvSpPr>
        <p:spPr bwMode="auto">
          <a:xfrm>
            <a:off x="1619672" y="1484784"/>
            <a:ext cx="2736304" cy="322114"/>
          </a:xfrm>
          <a:prstGeom prst="roundRect">
            <a:avLst/>
          </a:prstGeom>
          <a:solidFill>
            <a:schemeClr val="accent6">
              <a:lumMod val="60000"/>
              <a:lumOff val="4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A</a:t>
            </a:r>
            <a:endParaRPr kumimoji="0" lang="en-GB" sz="2000" b="1" i="0" u="none" strike="noStrike" cap="none" normalizeH="0" baseline="0" dirty="0" smtClean="0">
              <a:ln>
                <a:noFill/>
              </a:ln>
              <a:solidFill>
                <a:schemeClr val="bg1"/>
              </a:solidFill>
              <a:effectLst/>
              <a:latin typeface="Arial" charset="0"/>
            </a:endParaRPr>
          </a:p>
        </p:txBody>
      </p:sp>
      <p:sp>
        <p:nvSpPr>
          <p:cNvPr id="6" name="Rounded Rectangle 5"/>
          <p:cNvSpPr/>
          <p:nvPr/>
        </p:nvSpPr>
        <p:spPr bwMode="auto">
          <a:xfrm>
            <a:off x="4355976" y="1484784"/>
            <a:ext cx="1692000" cy="322114"/>
          </a:xfrm>
          <a:prstGeom prst="roundRect">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Luminal</a:t>
            </a:r>
            <a:r>
              <a:rPr kumimoji="0" lang="en-GB" sz="2000" b="1" i="0" u="none" strike="noStrike" cap="none" normalizeH="0" dirty="0" smtClean="0">
                <a:ln>
                  <a:noFill/>
                </a:ln>
                <a:solidFill>
                  <a:schemeClr val="bg1"/>
                </a:solidFill>
                <a:effectLst/>
                <a:latin typeface="Arial" charset="0"/>
              </a:rPr>
              <a:t> B</a:t>
            </a:r>
            <a:endParaRPr kumimoji="0" lang="en-GB" sz="2000" b="1" i="0" u="none" strike="noStrike" cap="none" normalizeH="0" baseline="0" dirty="0" smtClean="0">
              <a:ln>
                <a:noFill/>
              </a:ln>
              <a:solidFill>
                <a:schemeClr val="bg1"/>
              </a:solidFill>
              <a:effectLst/>
              <a:latin typeface="Arial" charset="0"/>
            </a:endParaRPr>
          </a:p>
        </p:txBody>
      </p:sp>
      <p:sp>
        <p:nvSpPr>
          <p:cNvPr id="7" name="Rounded Rectangle 6"/>
          <p:cNvSpPr/>
          <p:nvPr/>
        </p:nvSpPr>
        <p:spPr bwMode="auto">
          <a:xfrm>
            <a:off x="6012160" y="1484784"/>
            <a:ext cx="828000" cy="322114"/>
          </a:xfrm>
          <a:prstGeom prst="roundRect">
            <a:avLst/>
          </a:prstGeom>
          <a:solidFill>
            <a:srgbClr val="FF99FF"/>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HER2</a:t>
            </a:r>
          </a:p>
        </p:txBody>
      </p:sp>
      <p:sp>
        <p:nvSpPr>
          <p:cNvPr id="8" name="Rounded Rectangle 7"/>
          <p:cNvSpPr/>
          <p:nvPr/>
        </p:nvSpPr>
        <p:spPr bwMode="auto">
          <a:xfrm>
            <a:off x="6840440" y="1484784"/>
            <a:ext cx="1332000" cy="322114"/>
          </a:xfrm>
          <a:prstGeom prst="roundRect">
            <a:avLst/>
          </a:prstGeom>
          <a:solidFill>
            <a:srgbClr val="C0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Basal</a:t>
            </a:r>
          </a:p>
        </p:txBody>
      </p:sp>
      <p:sp>
        <p:nvSpPr>
          <p:cNvPr id="5" name="Rounded Rectangle 4"/>
          <p:cNvSpPr/>
          <p:nvPr/>
        </p:nvSpPr>
        <p:spPr bwMode="auto">
          <a:xfrm>
            <a:off x="4355976" y="4725144"/>
            <a:ext cx="1656184"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0" name="Rounded Rectangle 9"/>
          <p:cNvSpPr/>
          <p:nvPr/>
        </p:nvSpPr>
        <p:spPr bwMode="auto">
          <a:xfrm>
            <a:off x="6228184"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Higher activity in Luminal B subtype</a:t>
            </a:r>
          </a:p>
        </p:txBody>
      </p:sp>
      <p:grpSp>
        <p:nvGrpSpPr>
          <p:cNvPr id="14" name="Group 13"/>
          <p:cNvGrpSpPr/>
          <p:nvPr/>
        </p:nvGrpSpPr>
        <p:grpSpPr>
          <a:xfrm>
            <a:off x="2987824" y="1484784"/>
            <a:ext cx="5688632" cy="4968552"/>
            <a:chOff x="2987824" y="1484784"/>
            <a:chExt cx="5688632" cy="4968552"/>
          </a:xfrm>
        </p:grpSpPr>
        <p:sp>
          <p:nvSpPr>
            <p:cNvPr id="15" name="Rounded Rectangle 14"/>
            <p:cNvSpPr/>
            <p:nvPr/>
          </p:nvSpPr>
          <p:spPr bwMode="auto">
            <a:xfrm>
              <a:off x="3491880" y="1484784"/>
              <a:ext cx="5184576" cy="4968552"/>
            </a:xfrm>
            <a:prstGeom prst="roundRect">
              <a:avLst>
                <a:gd name="adj" fmla="val 7611"/>
              </a:avLst>
            </a:prstGeom>
            <a:solidFill>
              <a:schemeClr val="bg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6" name="Rounded Rectangle 15"/>
            <p:cNvSpPr/>
            <p:nvPr/>
          </p:nvSpPr>
          <p:spPr bwMode="auto">
            <a:xfrm>
              <a:off x="2987824" y="1772816"/>
              <a:ext cx="3024336"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2400" dirty="0" smtClean="0">
                  <a:latin typeface="Arial" charset="0"/>
                </a:rPr>
                <a:t>Target</a:t>
              </a:r>
              <a:endParaRPr kumimoji="0" lang="en-GB" sz="2400" b="0" i="0" u="none" strike="noStrike" cap="none" normalizeH="0" baseline="0" dirty="0" smtClean="0">
                <a:ln>
                  <a:noFill/>
                </a:ln>
                <a:solidFill>
                  <a:schemeClr val="tx1"/>
                </a:solidFill>
                <a:effectLst/>
                <a:latin typeface="Arial" charset="0"/>
              </a:endParaRPr>
            </a:p>
          </p:txBody>
        </p:sp>
        <p:sp>
          <p:nvSpPr>
            <p:cNvPr id="17" name="Rounded Rectangle 16"/>
            <p:cNvSpPr/>
            <p:nvPr/>
          </p:nvSpPr>
          <p:spPr bwMode="auto">
            <a:xfrm>
              <a:off x="3419872" y="3717032"/>
              <a:ext cx="2160240"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lang="en-GB" sz="2400" dirty="0" smtClean="0">
                  <a:latin typeface="Arial" charset="0"/>
                </a:rPr>
                <a:t>Downstream Target</a:t>
              </a:r>
              <a:endParaRPr kumimoji="0" lang="en-GB" sz="2400" b="0" i="0" u="none" strike="noStrike" cap="none" normalizeH="0" baseline="0" dirty="0" smtClean="0">
                <a:ln>
                  <a:noFill/>
                </a:ln>
                <a:solidFill>
                  <a:schemeClr val="tx1"/>
                </a:solidFill>
                <a:effectLst/>
                <a:latin typeface="Arial" charset="0"/>
              </a:endParaRPr>
            </a:p>
          </p:txBody>
        </p:sp>
        <p:sp>
          <p:nvSpPr>
            <p:cNvPr id="18" name="Rounded Rectangle 17"/>
            <p:cNvSpPr/>
            <p:nvPr/>
          </p:nvSpPr>
          <p:spPr bwMode="auto">
            <a:xfrm>
              <a:off x="3419872" y="5661248"/>
              <a:ext cx="2160240"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lnSpc>
                  <a:spcPct val="80000"/>
                </a:lnSpc>
              </a:pPr>
              <a:r>
                <a:rPr lang="en-GB" sz="2400" dirty="0" smtClean="0">
                  <a:latin typeface="Arial" charset="0"/>
                </a:rPr>
                <a:t>Activation signature</a:t>
              </a:r>
              <a:endParaRPr kumimoji="0" lang="en-GB" sz="2400" b="0" i="0" u="none" strike="noStrike" cap="none" normalizeH="0" baseline="0" dirty="0" smtClean="0">
                <a:ln>
                  <a:noFill/>
                </a:ln>
                <a:solidFill>
                  <a:schemeClr val="tx1"/>
                </a:solidFill>
                <a:effectLst/>
                <a:latin typeface="Arial" charset="0"/>
              </a:endParaRPr>
            </a:p>
          </p:txBody>
        </p:sp>
        <p:cxnSp>
          <p:nvCxnSpPr>
            <p:cNvPr id="19" name="Straight Arrow Connector 18"/>
            <p:cNvCxnSpPr/>
            <p:nvPr/>
          </p:nvCxnSpPr>
          <p:spPr bwMode="auto">
            <a:xfrm flipH="1">
              <a:off x="4499992" y="4617200"/>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flipH="1">
              <a:off x="4499992" y="2492896"/>
              <a:ext cx="0" cy="82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nvGrpSpPr>
            <p:cNvPr id="21" name="Group 20"/>
            <p:cNvGrpSpPr/>
            <p:nvPr/>
          </p:nvGrpSpPr>
          <p:grpSpPr>
            <a:xfrm>
              <a:off x="5148168" y="2060848"/>
              <a:ext cx="3276312" cy="1512168"/>
              <a:chOff x="5148168" y="2060848"/>
              <a:chExt cx="3276312" cy="1512168"/>
            </a:xfrm>
          </p:grpSpPr>
          <p:grpSp>
            <p:nvGrpSpPr>
              <p:cNvPr id="22" name="Group 21"/>
              <p:cNvGrpSpPr/>
              <p:nvPr/>
            </p:nvGrpSpPr>
            <p:grpSpPr>
              <a:xfrm>
                <a:off x="5832192" y="2060848"/>
                <a:ext cx="2592288" cy="1512168"/>
                <a:chOff x="5724128" y="2060848"/>
                <a:chExt cx="2592288" cy="1512168"/>
              </a:xfrm>
            </p:grpSpPr>
            <p:sp>
              <p:nvSpPr>
                <p:cNvPr id="25" name="Rounded Rectangle 24"/>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26" name="Rounded Rectangle 25"/>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27" name="Straight Connector 26"/>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28" name="Oval 27"/>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9" name="Rounded Rectangle 28"/>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Other</a:t>
                  </a:r>
                  <a:r>
                    <a:rPr kumimoji="0" lang="en-GB" b="0" i="0" u="none" strike="noStrike" cap="none" normalizeH="0" dirty="0" smtClean="0">
                      <a:ln>
                        <a:noFill/>
                      </a:ln>
                      <a:solidFill>
                        <a:schemeClr val="tx1"/>
                      </a:solidFill>
                      <a:effectLst/>
                      <a:latin typeface="Arial" charset="0"/>
                    </a:rPr>
                    <a:t> network regulators</a:t>
                  </a:r>
                  <a:endParaRPr kumimoji="0" lang="en-GB" b="0" i="0" u="none" strike="noStrike" cap="none" normalizeH="0" baseline="0" dirty="0" smtClean="0">
                    <a:ln>
                      <a:noFill/>
                    </a:ln>
                    <a:solidFill>
                      <a:schemeClr val="tx1"/>
                    </a:solidFill>
                    <a:effectLst/>
                    <a:latin typeface="Arial" charset="0"/>
                  </a:endParaRPr>
                </a:p>
              </p:txBody>
            </p:sp>
            <p:sp>
              <p:nvSpPr>
                <p:cNvPr id="30" name="Rounded Rectangle 29"/>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23" name="Straight Arrow Connector 22"/>
              <p:cNvCxnSpPr/>
              <p:nvPr/>
            </p:nvCxnSpPr>
            <p:spPr bwMode="auto">
              <a:xfrm flipH="1">
                <a:off x="5148168" y="2996992"/>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184120" y="2420928"/>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grpSp>
          <p:nvGrpSpPr>
            <p:cNvPr id="31" name="Group 30"/>
            <p:cNvGrpSpPr/>
            <p:nvPr/>
          </p:nvGrpSpPr>
          <p:grpSpPr>
            <a:xfrm>
              <a:off x="5184120" y="4149080"/>
              <a:ext cx="3276312" cy="1512168"/>
              <a:chOff x="5184120" y="4149080"/>
              <a:chExt cx="3276312" cy="1512168"/>
            </a:xfrm>
          </p:grpSpPr>
          <p:grpSp>
            <p:nvGrpSpPr>
              <p:cNvPr id="32" name="Group 31"/>
              <p:cNvGrpSpPr/>
              <p:nvPr/>
            </p:nvGrpSpPr>
            <p:grpSpPr>
              <a:xfrm>
                <a:off x="5868144" y="4149080"/>
                <a:ext cx="2592288" cy="1512168"/>
                <a:chOff x="5724128" y="2060848"/>
                <a:chExt cx="2592288" cy="1512168"/>
              </a:xfrm>
            </p:grpSpPr>
            <p:sp>
              <p:nvSpPr>
                <p:cNvPr id="35" name="Rounded Rectangle 34"/>
                <p:cNvSpPr/>
                <p:nvPr/>
              </p:nvSpPr>
              <p:spPr bwMode="auto">
                <a:xfrm>
                  <a:off x="6012160" y="2817008"/>
                  <a:ext cx="576000" cy="396000"/>
                </a:xfrm>
                <a:prstGeom prst="roundRect">
                  <a:avLst/>
                </a:prstGeom>
                <a:solidFill>
                  <a:srgbClr val="008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a:t>
                  </a:r>
                </a:p>
              </p:txBody>
            </p:sp>
            <p:sp>
              <p:nvSpPr>
                <p:cNvPr id="36" name="Rounded Rectangle 35"/>
                <p:cNvSpPr/>
                <p:nvPr/>
              </p:nvSpPr>
              <p:spPr bwMode="auto">
                <a:xfrm>
                  <a:off x="7452384" y="2997072"/>
                  <a:ext cx="576000" cy="396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7" name="Straight Connector 36"/>
                <p:cNvCxnSpPr/>
                <p:nvPr/>
              </p:nvCxnSpPr>
              <p:spPr bwMode="auto">
                <a:xfrm flipV="1">
                  <a:off x="6084168" y="2745000"/>
                  <a:ext cx="1728192" cy="684000"/>
                </a:xfrm>
                <a:prstGeom prst="line">
                  <a:avLst/>
                </a:prstGeom>
                <a:solidFill>
                  <a:schemeClr val="accent1"/>
                </a:solidFill>
                <a:ln w="76200" cap="flat" cmpd="sng" algn="ctr">
                  <a:solidFill>
                    <a:schemeClr val="tx1"/>
                  </a:solidFill>
                  <a:prstDash val="solid"/>
                  <a:round/>
                  <a:headEnd type="none" w="med" len="med"/>
                  <a:tailEnd type="none" w="lg" len="med"/>
                </a:ln>
                <a:effectLst/>
              </p:spPr>
            </p:cxnSp>
            <p:sp>
              <p:nvSpPr>
                <p:cNvPr id="38" name="Oval 37"/>
                <p:cNvSpPr/>
                <p:nvPr/>
              </p:nvSpPr>
              <p:spPr bwMode="auto">
                <a:xfrm>
                  <a:off x="6876256" y="3105040"/>
                  <a:ext cx="252000" cy="252000"/>
                </a:xfrm>
                <a:prstGeom prst="ellipse">
                  <a:avLst/>
                </a:prstGeom>
                <a:solidFill>
                  <a:schemeClr val="tx1"/>
                </a:solidFill>
                <a:ln w="76200" cap="flat" cmpd="sng" algn="ctr">
                  <a:solidFill>
                    <a:schemeClr val="tx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9" name="Rounded Rectangle 38"/>
                <p:cNvSpPr/>
                <p:nvPr/>
              </p:nvSpPr>
              <p:spPr bwMode="auto">
                <a:xfrm>
                  <a:off x="5724128" y="2132856"/>
                  <a:ext cx="2376264" cy="576064"/>
                </a:xfrm>
                <a:prstGeom prst="roundRect">
                  <a:avLst/>
                </a:prstGeom>
                <a:no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b="0" i="0" u="none" strike="noStrike" cap="none" normalizeH="0" baseline="0" dirty="0" smtClean="0">
                      <a:ln>
                        <a:noFill/>
                      </a:ln>
                      <a:solidFill>
                        <a:schemeClr val="tx1"/>
                      </a:solidFill>
                      <a:effectLst/>
                      <a:latin typeface="Arial" charset="0"/>
                    </a:rPr>
                    <a:t>Multiple targets</a:t>
                  </a:r>
                </a:p>
              </p:txBody>
            </p:sp>
            <p:sp>
              <p:nvSpPr>
                <p:cNvPr id="40" name="Rounded Rectangle 39"/>
                <p:cNvSpPr/>
                <p:nvPr/>
              </p:nvSpPr>
              <p:spPr bwMode="auto">
                <a:xfrm>
                  <a:off x="5724128" y="2060848"/>
                  <a:ext cx="2592288" cy="151216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cxnSp>
            <p:nvCxnSpPr>
              <p:cNvPr id="33" name="Straight Arrow Connector 32"/>
              <p:cNvCxnSpPr/>
              <p:nvPr/>
            </p:nvCxnSpPr>
            <p:spPr bwMode="auto">
              <a:xfrm flipH="1">
                <a:off x="5184120" y="5085224"/>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cxnSp>
            <p:nvCxnSpPr>
              <p:cNvPr id="34" name="Straight Arrow Connector 33"/>
              <p:cNvCxnSpPr/>
              <p:nvPr/>
            </p:nvCxnSpPr>
            <p:spPr bwMode="auto">
              <a:xfrm>
                <a:off x="5220072" y="4509160"/>
                <a:ext cx="468000" cy="288000"/>
              </a:xfrm>
              <a:prstGeom prst="straightConnector1">
                <a:avLst/>
              </a:prstGeom>
              <a:solidFill>
                <a:schemeClr val="accent1"/>
              </a:solidFill>
              <a:ln w="50800" cap="flat" cmpd="sng" algn="ctr">
                <a:solidFill>
                  <a:schemeClr val="tx1"/>
                </a:solidFill>
                <a:prstDash val="solid"/>
                <a:round/>
                <a:headEnd type="none" w="med" len="med"/>
                <a:tailEnd type="triangle"/>
              </a:ln>
              <a:effectLst/>
            </p:spPr>
          </p:cxnSp>
        </p:grpSp>
      </p:grpSp>
      <p:grpSp>
        <p:nvGrpSpPr>
          <p:cNvPr id="13" name="Group 12"/>
          <p:cNvGrpSpPr/>
          <p:nvPr/>
        </p:nvGrpSpPr>
        <p:grpSpPr>
          <a:xfrm>
            <a:off x="395536" y="1556792"/>
            <a:ext cx="6087094" cy="4392488"/>
            <a:chOff x="395536" y="1556792"/>
            <a:chExt cx="6087094" cy="4392488"/>
          </a:xfrm>
        </p:grpSpPr>
        <p:sp>
          <p:nvSpPr>
            <p:cNvPr id="43" name="Rounded Rectangle 42"/>
            <p:cNvSpPr/>
            <p:nvPr/>
          </p:nvSpPr>
          <p:spPr bwMode="auto">
            <a:xfrm>
              <a:off x="395536" y="1556792"/>
              <a:ext cx="5616624" cy="4392488"/>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44241"/>
              <a:ext cx="6087094" cy="3472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 Box 3"/>
            <p:cNvSpPr txBox="1">
              <a:spLocks noChangeArrowheads="1"/>
            </p:cNvSpPr>
            <p:nvPr/>
          </p:nvSpPr>
          <p:spPr bwMode="auto">
            <a:xfrm>
              <a:off x="611560" y="5523613"/>
              <a:ext cx="5200889" cy="275269"/>
            </a:xfrm>
            <a:prstGeom prst="rect">
              <a:avLst/>
            </a:prstGeom>
            <a:noFill/>
            <a:ln w="9525">
              <a:noFill/>
              <a:miter lim="800000"/>
              <a:headEnd/>
              <a:tailEnd/>
            </a:ln>
          </p:spPr>
          <p:txBody>
            <a:bodyPr>
              <a:spAutoFit/>
            </a:bodyPr>
            <a:lstStyle/>
            <a:p>
              <a:pPr algn="r" eaLnBrk="0" hangingPunct="0">
                <a:spcBef>
                  <a:spcPct val="50000"/>
                </a:spcBef>
              </a:pPr>
              <a:r>
                <a:rPr lang="en-US" sz="1400" b="1" dirty="0" smtClean="0">
                  <a:solidFill>
                    <a:schemeClr val="bg2"/>
                  </a:solidFill>
                  <a:effectLst/>
                  <a:cs typeface="Arial" charset="0"/>
                </a:rPr>
                <a:t>Schmid P et al, SABCS 2014</a:t>
              </a:r>
              <a:endParaRPr lang="en-US" sz="1400" b="1" dirty="0">
                <a:solidFill>
                  <a:schemeClr val="bg2"/>
                </a:solidFill>
                <a:effectLst/>
                <a:cs typeface="Arial" charset="0"/>
              </a:endParaRPr>
            </a:p>
          </p:txBody>
        </p:sp>
        <p:sp>
          <p:nvSpPr>
            <p:cNvPr id="3" name="Rectangle 2"/>
            <p:cNvSpPr/>
            <p:nvPr/>
          </p:nvSpPr>
          <p:spPr>
            <a:xfrm>
              <a:off x="539552" y="1700808"/>
              <a:ext cx="5292640" cy="369332"/>
            </a:xfrm>
            <a:prstGeom prst="rect">
              <a:avLst/>
            </a:prstGeom>
          </p:spPr>
          <p:txBody>
            <a:bodyPr wrap="square">
              <a:spAutoFit/>
            </a:bodyPr>
            <a:lstStyle/>
            <a:p>
              <a:r>
                <a:rPr lang="en-GB" sz="1800" b="1" dirty="0">
                  <a:latin typeface="Arial" charset="0"/>
                </a:rPr>
                <a:t>Geometric mean Ki67 Suppression by </a:t>
              </a:r>
              <a:r>
                <a:rPr lang="en-GB" sz="1800" b="1" dirty="0" smtClean="0">
                  <a:latin typeface="Arial" charset="0"/>
                </a:rPr>
                <a:t>Subtype</a:t>
              </a:r>
              <a:endParaRPr lang="en-GB" sz="1800" b="1" dirty="0"/>
            </a:p>
          </p:txBody>
        </p:sp>
      </p:grpSp>
      <p:sp>
        <p:nvSpPr>
          <p:cNvPr id="46" name="Rounded Rectangle 45"/>
          <p:cNvSpPr/>
          <p:nvPr/>
        </p:nvSpPr>
        <p:spPr bwMode="auto">
          <a:xfrm>
            <a:off x="6840160" y="4725144"/>
            <a:ext cx="1476256" cy="864096"/>
          </a:xfrm>
          <a:prstGeom prst="roundRect">
            <a:avLst/>
          </a:prstGeom>
          <a:no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7" name="Rounded Rectangle 46"/>
          <p:cNvSpPr/>
          <p:nvPr/>
        </p:nvSpPr>
        <p:spPr bwMode="auto">
          <a:xfrm>
            <a:off x="6732440" y="5517232"/>
            <a:ext cx="1800000" cy="864096"/>
          </a:xfrm>
          <a:prstGeom prst="roundRect">
            <a:avLst/>
          </a:prstGeom>
          <a:solidFill>
            <a:srgbClr val="FFC000"/>
          </a:solidFill>
          <a:ln w="76200" cap="flat" cmpd="sng" algn="ctr">
            <a:solidFill>
              <a:srgbClr val="FFC0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Highest activity in basal subtype</a:t>
            </a:r>
          </a:p>
        </p:txBody>
      </p:sp>
      <p:sp>
        <p:nvSpPr>
          <p:cNvPr id="49"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US" sz="2400" dirty="0">
                <a:solidFill>
                  <a:schemeClr val="bg1"/>
                </a:solidFill>
              </a:rPr>
              <a:t>Understanding C</a:t>
            </a:r>
            <a:r>
              <a:rPr lang="en-US" sz="2400" dirty="0" smtClean="0">
                <a:solidFill>
                  <a:schemeClr val="bg1"/>
                </a:solidFill>
              </a:rPr>
              <a:t>ellular Signaling Networks: PI3K/</a:t>
            </a:r>
            <a:r>
              <a:rPr lang="en-US" sz="2400" dirty="0" err="1" smtClean="0">
                <a:solidFill>
                  <a:schemeClr val="bg1"/>
                </a:solidFill>
              </a:rPr>
              <a:t>mTOR</a:t>
            </a:r>
            <a:r>
              <a:rPr lang="en-US" sz="2400" dirty="0" smtClean="0">
                <a:solidFill>
                  <a:schemeClr val="bg1"/>
                </a:solidFill>
              </a:rPr>
              <a:t> Pathway</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Challenges Around Identifying Biomarkers </a:t>
            </a:r>
            <a:endParaRPr lang="en-US" sz="3200" b="1" dirty="0">
              <a:solidFill>
                <a:schemeClr val="bg1"/>
              </a:solidFill>
              <a:effectLst/>
            </a:endParaRPr>
          </a:p>
        </p:txBody>
      </p:sp>
      <p:grpSp>
        <p:nvGrpSpPr>
          <p:cNvPr id="45" name="Group 44"/>
          <p:cNvGrpSpPr/>
          <p:nvPr/>
        </p:nvGrpSpPr>
        <p:grpSpPr>
          <a:xfrm>
            <a:off x="179512" y="1412752"/>
            <a:ext cx="5976664" cy="4968576"/>
            <a:chOff x="9324528" y="-315416"/>
            <a:chExt cx="5976664" cy="4968576"/>
          </a:xfrm>
        </p:grpSpPr>
        <p:sp>
          <p:nvSpPr>
            <p:cNvPr id="54" name="Rounded Rectangle 53"/>
            <p:cNvSpPr/>
            <p:nvPr/>
          </p:nvSpPr>
          <p:spPr bwMode="auto">
            <a:xfrm>
              <a:off x="9396536" y="-315416"/>
              <a:ext cx="5904656" cy="4968576"/>
            </a:xfrm>
            <a:prstGeom prst="roundRect">
              <a:avLst>
                <a:gd name="adj" fmla="val 4880"/>
              </a:avLst>
            </a:prstGeom>
            <a:solidFill>
              <a:schemeClr val="bg1"/>
            </a:solidFill>
            <a:ln w="76200" cap="flat" cmpd="sng" algn="ctr">
              <a:solidFill>
                <a:schemeClr val="accent1">
                  <a:lumMod val="25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50" name="Picture 49"/>
            <p:cNvPicPr>
              <a:picLocks noChangeAspect="1"/>
            </p:cNvPicPr>
            <p:nvPr/>
          </p:nvPicPr>
          <p:blipFill rotWithShape="1">
            <a:blip r:embed="rId4"/>
            <a:srcRect t="61856" r="32778"/>
            <a:stretch/>
          </p:blipFill>
          <p:spPr>
            <a:xfrm>
              <a:off x="9551927" y="-171400"/>
              <a:ext cx="5605249" cy="2409619"/>
            </a:xfrm>
            <a:prstGeom prst="rect">
              <a:avLst/>
            </a:prstGeom>
          </p:spPr>
        </p:pic>
        <p:sp>
          <p:nvSpPr>
            <p:cNvPr id="52" name="TextBox 51"/>
            <p:cNvSpPr txBox="1"/>
            <p:nvPr/>
          </p:nvSpPr>
          <p:spPr>
            <a:xfrm>
              <a:off x="12889432" y="2527736"/>
              <a:ext cx="2051720" cy="1477328"/>
            </a:xfrm>
            <a:prstGeom prst="rect">
              <a:avLst/>
            </a:prstGeom>
            <a:solidFill>
              <a:schemeClr val="accent5"/>
            </a:solidFill>
          </p:spPr>
          <p:txBody>
            <a:bodyPr wrap="square" rtlCol="0">
              <a:spAutoFit/>
            </a:bodyPr>
            <a:lstStyle/>
            <a:p>
              <a:pPr algn="ctr"/>
              <a:r>
                <a:rPr lang="en-US" sz="1800" b="1" dirty="0" smtClean="0"/>
                <a:t>Cancer with PTEN loss may be particularly sensitive to AKT inhibitors</a:t>
              </a:r>
              <a:endParaRPr lang="en-US" sz="1800" b="1" dirty="0"/>
            </a:p>
          </p:txBody>
        </p:sp>
        <p:pic>
          <p:nvPicPr>
            <p:cNvPr id="53" name="Picture 52"/>
            <p:cNvPicPr>
              <a:picLocks noChangeAspect="1"/>
            </p:cNvPicPr>
            <p:nvPr/>
          </p:nvPicPr>
          <p:blipFill rotWithShape="1">
            <a:blip r:embed="rId4"/>
            <a:srcRect l="66495" t="61856"/>
            <a:stretch/>
          </p:blipFill>
          <p:spPr>
            <a:xfrm>
              <a:off x="9721507" y="2130207"/>
              <a:ext cx="2793796" cy="2409619"/>
            </a:xfrm>
            <a:prstGeom prst="rect">
              <a:avLst/>
            </a:prstGeom>
          </p:spPr>
        </p:pic>
        <p:sp>
          <p:nvSpPr>
            <p:cNvPr id="51" name="TextBox 50"/>
            <p:cNvSpPr txBox="1"/>
            <p:nvPr/>
          </p:nvSpPr>
          <p:spPr>
            <a:xfrm>
              <a:off x="9324528" y="4345383"/>
              <a:ext cx="5616624" cy="307777"/>
            </a:xfrm>
            <a:prstGeom prst="rect">
              <a:avLst/>
            </a:prstGeom>
            <a:noFill/>
          </p:spPr>
          <p:txBody>
            <a:bodyPr wrap="square" rtlCol="0">
              <a:spAutoFit/>
            </a:bodyPr>
            <a:lstStyle/>
            <a:p>
              <a:pPr algn="r"/>
              <a:r>
                <a:rPr lang="en-US" sz="1400" dirty="0" smtClean="0"/>
                <a:t> </a:t>
              </a:r>
              <a:r>
                <a:rPr lang="fr-FR" sz="1400" dirty="0"/>
                <a:t>Lin J, et al. </a:t>
              </a:r>
              <a:r>
                <a:rPr lang="fr-FR" sz="1400" i="1" dirty="0"/>
                <a:t>Clin Cancer </a:t>
              </a:r>
              <a:r>
                <a:rPr lang="fr-FR" sz="1400" i="1" dirty="0" err="1"/>
                <a:t>Res</a:t>
              </a:r>
              <a:r>
                <a:rPr lang="fr-FR" sz="1400" dirty="0"/>
                <a:t>. 2013;19(7):1760-1772. </a:t>
              </a:r>
              <a:endParaRPr lang="en-US" sz="1400" dirty="0"/>
            </a:p>
          </p:txBody>
        </p:sp>
        <p:sp>
          <p:nvSpPr>
            <p:cNvPr id="44" name="Rounded Rectangle 43"/>
            <p:cNvSpPr/>
            <p:nvPr/>
          </p:nvSpPr>
          <p:spPr bwMode="auto">
            <a:xfrm>
              <a:off x="9756575" y="-171400"/>
              <a:ext cx="2556000" cy="360040"/>
            </a:xfrm>
            <a:prstGeom prst="roundRect">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tx1"/>
                  </a:solidFill>
                  <a:effectLst/>
                  <a:latin typeface="Arial" charset="0"/>
                </a:rPr>
                <a:t>AKT-Inhibitor</a:t>
              </a:r>
            </a:p>
          </p:txBody>
        </p:sp>
        <p:sp>
          <p:nvSpPr>
            <p:cNvPr id="56" name="Rounded Rectangle 55"/>
            <p:cNvSpPr/>
            <p:nvPr/>
          </p:nvSpPr>
          <p:spPr bwMode="auto">
            <a:xfrm>
              <a:off x="12708904" y="-171400"/>
              <a:ext cx="2304000" cy="360040"/>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bg1"/>
                  </a:solidFill>
                  <a:effectLst/>
                  <a:latin typeface="Arial" charset="0"/>
                </a:rPr>
                <a:t>Pan PI3K-Inhibitor</a:t>
              </a:r>
            </a:p>
          </p:txBody>
        </p:sp>
        <p:sp>
          <p:nvSpPr>
            <p:cNvPr id="57" name="Rounded Rectangle 56"/>
            <p:cNvSpPr/>
            <p:nvPr/>
          </p:nvSpPr>
          <p:spPr bwMode="auto">
            <a:xfrm>
              <a:off x="9828840" y="2204864"/>
              <a:ext cx="2556000" cy="360040"/>
            </a:xfrm>
            <a:prstGeom prst="roundRect">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bg1"/>
                  </a:solidFill>
                  <a:effectLst/>
                  <a:latin typeface="Arial" charset="0"/>
                </a:rPr>
                <a:t>PI3K/mTOR-Inhibitor</a:t>
              </a:r>
            </a:p>
          </p:txBody>
        </p:sp>
      </p:grpSp>
    </p:spTree>
    <p:extLst>
      <p:ext uri="{BB962C8B-B14F-4D97-AF65-F5344CB8AC3E}">
        <p14:creationId xmlns:p14="http://schemas.microsoft.com/office/powerpoint/2010/main" val="35921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4"/>
                                        </p:tgtEl>
                                      </p:cBhvr>
                                      <p:by x="50000" y="50000"/>
                                    </p:animScale>
                                  </p:childTnLst>
                                </p:cTn>
                              </p:par>
                              <p:par>
                                <p:cTn id="7" presetID="56" presetClass="path" presetSubtype="0" accel="50000" decel="50000" fill="hold" nodeType="withEffect">
                                  <p:stCondLst>
                                    <p:cond delay="0"/>
                                  </p:stCondLst>
                                  <p:childTnLst>
                                    <p:animMotion origin="layout" path="M -3.61111E-6 -4.68208E-6 L 0.17726 -0.12046 " pathEditMode="relative" rAng="0" ptsTypes="AA">
                                      <p:cBhvr>
                                        <p:cTn id="8" dur="2000" fill="hold"/>
                                        <p:tgtEl>
                                          <p:spTgt spid="14"/>
                                        </p:tgtEl>
                                        <p:attrNameLst>
                                          <p:attrName>ppt_x</p:attrName>
                                          <p:attrName>ppt_y</p:attrName>
                                        </p:attrNameLst>
                                      </p:cBhvr>
                                      <p:rCtr x="8854" y="-603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0" grpId="1" animBg="1"/>
      <p:bldP spid="46"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88" name="Freeform 20" descr=" 877588"/>
          <p:cNvSpPr>
            <a:spLocks/>
          </p:cNvSpPr>
          <p:nvPr/>
        </p:nvSpPr>
        <p:spPr bwMode="auto">
          <a:xfrm>
            <a:off x="250825" y="2201639"/>
            <a:ext cx="8713788" cy="1608138"/>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877589" name="Freeform 21" descr=" 877589"/>
          <p:cNvSpPr>
            <a:spLocks/>
          </p:cNvSpPr>
          <p:nvPr/>
        </p:nvSpPr>
        <p:spPr bwMode="auto">
          <a:xfrm>
            <a:off x="250825" y="2346102"/>
            <a:ext cx="8713788" cy="1608137"/>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185" name="Rectangle 27" descr=" 185"/>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3800" b="1" dirty="0" smtClean="0">
                <a:solidFill>
                  <a:schemeClr val="bg1"/>
                </a:solidFill>
                <a:effectLst/>
                <a:cs typeface="Arial" pitchFamily="34" charset="0"/>
              </a:rPr>
              <a:t>Targeting Cell Cycle Control (</a:t>
            </a:r>
            <a:r>
              <a:rPr lang="de-DE" sz="3800" b="1" dirty="0" smtClean="0">
                <a:solidFill>
                  <a:schemeClr val="bg1"/>
                </a:solidFill>
                <a:effectLst/>
              </a:rPr>
              <a:t>CDK4/6)</a:t>
            </a:r>
            <a:endParaRPr lang="de-DE" sz="3800" b="1" dirty="0">
              <a:solidFill>
                <a:schemeClr val="bg1"/>
              </a:solidFill>
              <a:effectLst/>
            </a:endParaRPr>
          </a:p>
        </p:txBody>
      </p:sp>
      <p:grpSp>
        <p:nvGrpSpPr>
          <p:cNvPr id="156" name="Group 155" descr=" 156"/>
          <p:cNvGrpSpPr/>
          <p:nvPr/>
        </p:nvGrpSpPr>
        <p:grpSpPr>
          <a:xfrm>
            <a:off x="4860032" y="3057296"/>
            <a:ext cx="2268252" cy="2178256"/>
            <a:chOff x="5148064" y="2996952"/>
            <a:chExt cx="2268252" cy="2178256"/>
          </a:xfrm>
        </p:grpSpPr>
        <p:sp>
          <p:nvSpPr>
            <p:cNvPr id="155" name="Oval 154"/>
            <p:cNvSpPr/>
            <p:nvPr/>
          </p:nvSpPr>
          <p:spPr bwMode="auto">
            <a:xfrm>
              <a:off x="5148064" y="2996952"/>
              <a:ext cx="2268252" cy="217825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95" name="Oval 131"/>
            <p:cNvSpPr>
              <a:spLocks noChangeArrowheads="1"/>
            </p:cNvSpPr>
            <p:nvPr/>
          </p:nvSpPr>
          <p:spPr bwMode="auto">
            <a:xfrm>
              <a:off x="6012280" y="3068960"/>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M</a:t>
              </a:r>
              <a:endParaRPr lang="de-DE" sz="2800" b="1" baseline="30000" dirty="0">
                <a:solidFill>
                  <a:srgbClr val="FFFFFF"/>
                </a:solidFill>
                <a:effectLst/>
                <a:latin typeface="Arial Narrow" pitchFamily="34" charset="0"/>
              </a:endParaRPr>
            </a:p>
          </p:txBody>
        </p:sp>
        <p:sp>
          <p:nvSpPr>
            <p:cNvPr id="96" name="Oval 131"/>
            <p:cNvSpPr>
              <a:spLocks noChangeArrowheads="1"/>
            </p:cNvSpPr>
            <p:nvPr/>
          </p:nvSpPr>
          <p:spPr bwMode="auto">
            <a:xfrm>
              <a:off x="6012160" y="454506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a:solidFill>
                    <a:srgbClr val="FFFFFF"/>
                  </a:solidFill>
                  <a:latin typeface="Arial Narrow" pitchFamily="34" charset="0"/>
                </a:rPr>
                <a:t>S</a:t>
              </a:r>
              <a:endParaRPr lang="de-DE" sz="2800" b="1" baseline="30000" dirty="0">
                <a:solidFill>
                  <a:srgbClr val="FFFFFF"/>
                </a:solidFill>
                <a:effectLst/>
                <a:latin typeface="Arial Narrow" pitchFamily="34" charset="0"/>
              </a:endParaRPr>
            </a:p>
          </p:txBody>
        </p:sp>
        <p:sp>
          <p:nvSpPr>
            <p:cNvPr id="106" name="Oval 131"/>
            <p:cNvSpPr>
              <a:spLocks noChangeArrowheads="1"/>
            </p:cNvSpPr>
            <p:nvPr/>
          </p:nvSpPr>
          <p:spPr bwMode="auto">
            <a:xfrm>
              <a:off x="5220072"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2</a:t>
              </a:r>
              <a:endParaRPr lang="de-DE" sz="2800" b="1" baseline="-25000" dirty="0">
                <a:solidFill>
                  <a:srgbClr val="FFFFFF"/>
                </a:solidFill>
                <a:effectLst/>
                <a:latin typeface="Arial Narrow" pitchFamily="34" charset="0"/>
              </a:endParaRPr>
            </a:p>
          </p:txBody>
        </p:sp>
        <p:sp>
          <p:nvSpPr>
            <p:cNvPr id="107" name="Oval 131"/>
            <p:cNvSpPr>
              <a:spLocks noChangeArrowheads="1"/>
            </p:cNvSpPr>
            <p:nvPr/>
          </p:nvSpPr>
          <p:spPr bwMode="auto">
            <a:xfrm>
              <a:off x="6804248"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1</a:t>
              </a:r>
              <a:endParaRPr lang="de-DE" sz="2800" b="1" baseline="-25000" dirty="0">
                <a:solidFill>
                  <a:srgbClr val="FFFFFF"/>
                </a:solidFill>
                <a:effectLst/>
                <a:latin typeface="Arial Narrow" pitchFamily="34" charset="0"/>
              </a:endParaRPr>
            </a:p>
          </p:txBody>
        </p:sp>
        <p:cxnSp>
          <p:nvCxnSpPr>
            <p:cNvPr id="9" name="Curved Connector 8"/>
            <p:cNvCxnSpPr>
              <a:stCxn id="95" idx="6"/>
              <a:endCxn id="107" idx="0"/>
            </p:cNvCxnSpPr>
            <p:nvPr/>
          </p:nvCxnSpPr>
          <p:spPr bwMode="auto">
            <a:xfrm>
              <a:off x="6552280" y="3338960"/>
              <a:ext cx="521968" cy="486024"/>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09" name="Curved Connector 108"/>
            <p:cNvCxnSpPr>
              <a:stCxn id="107" idx="4"/>
              <a:endCxn id="96" idx="6"/>
            </p:cNvCxnSpPr>
            <p:nvPr/>
          </p:nvCxnSpPr>
          <p:spPr bwMode="auto">
            <a:xfrm rot="5400000">
              <a:off x="6588164" y="4328980"/>
              <a:ext cx="450080" cy="52208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0" name="Curved Connector 109"/>
            <p:cNvCxnSpPr>
              <a:stCxn id="96" idx="2"/>
              <a:endCxn id="106" idx="4"/>
            </p:cNvCxnSpPr>
            <p:nvPr/>
          </p:nvCxnSpPr>
          <p:spPr bwMode="auto">
            <a:xfrm rot="10800000">
              <a:off x="5490072" y="4364984"/>
              <a:ext cx="522088" cy="450080"/>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1" name="Curved Connector 110"/>
            <p:cNvCxnSpPr>
              <a:stCxn id="106" idx="0"/>
              <a:endCxn id="95" idx="2"/>
            </p:cNvCxnSpPr>
            <p:nvPr/>
          </p:nvCxnSpPr>
          <p:spPr bwMode="auto">
            <a:xfrm rot="5400000" flipH="1" flipV="1">
              <a:off x="5508164" y="3320868"/>
              <a:ext cx="486024" cy="52220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grpSp>
      <p:grpSp>
        <p:nvGrpSpPr>
          <p:cNvPr id="34" name="Group 33" descr=" 164"/>
          <p:cNvGrpSpPr/>
          <p:nvPr/>
        </p:nvGrpSpPr>
        <p:grpSpPr>
          <a:xfrm>
            <a:off x="2339752" y="1412776"/>
            <a:ext cx="2303314" cy="4632792"/>
            <a:chOff x="2051720" y="1481160"/>
            <a:chExt cx="2303314" cy="4632792"/>
          </a:xfrm>
        </p:grpSpPr>
        <p:grpSp>
          <p:nvGrpSpPr>
            <p:cNvPr id="35" name="Group 4"/>
            <p:cNvGrpSpPr>
              <a:grpSpLocks/>
            </p:cNvGrpSpPr>
            <p:nvPr/>
          </p:nvGrpSpPr>
          <p:grpSpPr bwMode="auto">
            <a:xfrm>
              <a:off x="2896121" y="1486972"/>
              <a:ext cx="720725" cy="1445058"/>
              <a:chOff x="1338" y="377"/>
              <a:chExt cx="454" cy="1012"/>
            </a:xfrm>
          </p:grpSpPr>
          <p:sp>
            <p:nvSpPr>
              <p:cNvPr id="65" name="Oval 5"/>
              <p:cNvSpPr>
                <a:spLocks noChangeArrowheads="1"/>
              </p:cNvSpPr>
              <p:nvPr/>
            </p:nvSpPr>
            <p:spPr bwMode="auto">
              <a:xfrm>
                <a:off x="1338" y="482"/>
                <a:ext cx="182" cy="182"/>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nvGrpSpPr>
              <p:cNvPr id="66" name="Group 6"/>
              <p:cNvGrpSpPr>
                <a:grpSpLocks/>
              </p:cNvGrpSpPr>
              <p:nvPr/>
            </p:nvGrpSpPr>
            <p:grpSpPr bwMode="auto">
              <a:xfrm>
                <a:off x="1463" y="377"/>
                <a:ext cx="329" cy="1012"/>
                <a:chOff x="2551" y="286"/>
                <a:chExt cx="329" cy="1012"/>
              </a:xfrm>
            </p:grpSpPr>
            <p:sp>
              <p:nvSpPr>
                <p:cNvPr id="67" name="Oval 7"/>
                <p:cNvSpPr>
                  <a:spLocks noChangeArrowheads="1"/>
                </p:cNvSpPr>
                <p:nvPr/>
              </p:nvSpPr>
              <p:spPr bwMode="auto">
                <a:xfrm rot="-150601">
                  <a:off x="2551" y="28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8" name="Oval 8"/>
                <p:cNvSpPr>
                  <a:spLocks noChangeArrowheads="1"/>
                </p:cNvSpPr>
                <p:nvPr/>
              </p:nvSpPr>
              <p:spPr bwMode="auto">
                <a:xfrm rot="-150601">
                  <a:off x="2551" y="54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9" name="Oval 9"/>
                <p:cNvSpPr>
                  <a:spLocks noChangeArrowheads="1"/>
                </p:cNvSpPr>
                <p:nvPr/>
              </p:nvSpPr>
              <p:spPr bwMode="auto">
                <a:xfrm>
                  <a:off x="2727" y="341"/>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0" name="Oval 10"/>
                <p:cNvSpPr>
                  <a:spLocks noChangeArrowheads="1"/>
                </p:cNvSpPr>
                <p:nvPr/>
              </p:nvSpPr>
              <p:spPr bwMode="auto">
                <a:xfrm>
                  <a:off x="2727" y="604"/>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1" name="Oval 11"/>
                <p:cNvSpPr>
                  <a:spLocks noChangeArrowheads="1"/>
                </p:cNvSpPr>
                <p:nvPr/>
              </p:nvSpPr>
              <p:spPr bwMode="auto">
                <a:xfrm rot="-150601">
                  <a:off x="2687" y="1012"/>
                  <a:ext cx="193" cy="286"/>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2" name="Oval 12"/>
                <p:cNvSpPr>
                  <a:spLocks noChangeArrowheads="1"/>
                </p:cNvSpPr>
                <p:nvPr/>
              </p:nvSpPr>
              <p:spPr bwMode="auto">
                <a:xfrm>
                  <a:off x="2749" y="831"/>
                  <a:ext cx="57" cy="195"/>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grpSp>
        <p:grpSp>
          <p:nvGrpSpPr>
            <p:cNvPr id="36" name="Group 13"/>
            <p:cNvGrpSpPr>
              <a:grpSpLocks/>
            </p:cNvGrpSpPr>
            <p:nvPr/>
          </p:nvGrpSpPr>
          <p:grpSpPr bwMode="auto">
            <a:xfrm flipH="1">
              <a:off x="3473648" y="1481160"/>
              <a:ext cx="522288" cy="1450870"/>
              <a:chOff x="3186" y="255"/>
              <a:chExt cx="329" cy="1012"/>
            </a:xfrm>
          </p:grpSpPr>
          <p:sp>
            <p:nvSpPr>
              <p:cNvPr id="59" name="Oval 14"/>
              <p:cNvSpPr>
                <a:spLocks noChangeArrowheads="1"/>
              </p:cNvSpPr>
              <p:nvPr/>
            </p:nvSpPr>
            <p:spPr bwMode="auto">
              <a:xfrm rot="-150601">
                <a:off x="3186" y="25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0" name="Oval 15"/>
              <p:cNvSpPr>
                <a:spLocks noChangeArrowheads="1"/>
              </p:cNvSpPr>
              <p:nvPr/>
            </p:nvSpPr>
            <p:spPr bwMode="auto">
              <a:xfrm rot="-150601">
                <a:off x="3186" y="51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1" name="Oval 16"/>
              <p:cNvSpPr>
                <a:spLocks noChangeArrowheads="1"/>
              </p:cNvSpPr>
              <p:nvPr/>
            </p:nvSpPr>
            <p:spPr bwMode="auto">
              <a:xfrm>
                <a:off x="3362" y="310"/>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2" name="Oval 17"/>
              <p:cNvSpPr>
                <a:spLocks noChangeArrowheads="1"/>
              </p:cNvSpPr>
              <p:nvPr/>
            </p:nvSpPr>
            <p:spPr bwMode="auto">
              <a:xfrm>
                <a:off x="3362" y="573"/>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3" name="Oval 18"/>
              <p:cNvSpPr>
                <a:spLocks noChangeArrowheads="1"/>
              </p:cNvSpPr>
              <p:nvPr/>
            </p:nvSpPr>
            <p:spPr bwMode="auto">
              <a:xfrm rot="-150601">
                <a:off x="3322" y="981"/>
                <a:ext cx="193" cy="286"/>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4" name="Oval 19"/>
              <p:cNvSpPr>
                <a:spLocks noChangeArrowheads="1"/>
              </p:cNvSpPr>
              <p:nvPr/>
            </p:nvSpPr>
            <p:spPr bwMode="auto">
              <a:xfrm>
                <a:off x="3384" y="800"/>
                <a:ext cx="57" cy="195"/>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sp>
          <p:nvSpPr>
            <p:cNvPr id="37" name="Oval 22"/>
            <p:cNvSpPr>
              <a:spLocks noChangeArrowheads="1"/>
            </p:cNvSpPr>
            <p:nvPr/>
          </p:nvSpPr>
          <p:spPr bwMode="auto">
            <a:xfrm>
              <a:off x="35692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8" name="Oval 23"/>
            <p:cNvSpPr>
              <a:spLocks noChangeArrowheads="1"/>
            </p:cNvSpPr>
            <p:nvPr/>
          </p:nvSpPr>
          <p:spPr bwMode="auto">
            <a:xfrm>
              <a:off x="33533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9" name="Oval 129"/>
            <p:cNvSpPr>
              <a:spLocks noChangeArrowheads="1"/>
            </p:cNvSpPr>
            <p:nvPr/>
          </p:nvSpPr>
          <p:spPr bwMode="auto">
            <a:xfrm>
              <a:off x="2758009" y="2620880"/>
              <a:ext cx="590550" cy="242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latin typeface="Arial Narrow" pitchFamily="34" charset="0"/>
                </a:rPr>
                <a:t>RAS</a:t>
              </a:r>
              <a:endParaRPr lang="de-DE" sz="1600" b="1">
                <a:solidFill>
                  <a:srgbClr val="FFFFFF"/>
                </a:solidFill>
                <a:effectLst/>
                <a:latin typeface="Arial Narrow" pitchFamily="34" charset="0"/>
              </a:endParaRPr>
            </a:p>
          </p:txBody>
        </p:sp>
        <p:sp>
          <p:nvSpPr>
            <p:cNvPr id="40" name="Oval 130"/>
            <p:cNvSpPr>
              <a:spLocks noChangeArrowheads="1"/>
            </p:cNvSpPr>
            <p:nvPr/>
          </p:nvSpPr>
          <p:spPr bwMode="auto">
            <a:xfrm>
              <a:off x="2159920" y="2765640"/>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PI3-K</a:t>
              </a:r>
              <a:endParaRPr lang="de-DE" sz="2000" b="1" dirty="0">
                <a:solidFill>
                  <a:srgbClr val="FFFFFF"/>
                </a:solidFill>
                <a:effectLst/>
                <a:latin typeface="Arial Narrow" pitchFamily="34" charset="0"/>
              </a:endParaRPr>
            </a:p>
          </p:txBody>
        </p:sp>
        <p:cxnSp>
          <p:nvCxnSpPr>
            <p:cNvPr id="41" name="AutoShape 132"/>
            <p:cNvCxnSpPr>
              <a:cxnSpLocks noChangeShapeType="1"/>
              <a:stCxn id="40" idx="4"/>
              <a:endCxn id="49" idx="0"/>
            </p:cNvCxnSpPr>
            <p:nvPr/>
          </p:nvCxnSpPr>
          <p:spPr bwMode="auto">
            <a:xfrm>
              <a:off x="2591720" y="3135528"/>
              <a:ext cx="0" cy="278184"/>
            </a:xfrm>
            <a:prstGeom prst="straightConnector1">
              <a:avLst/>
            </a:prstGeom>
            <a:noFill/>
            <a:ln w="38100">
              <a:solidFill>
                <a:srgbClr val="663300">
                  <a:alpha val="70195"/>
                </a:srgbClr>
              </a:solidFill>
              <a:round/>
              <a:headEnd/>
              <a:tailEnd type="triangle" w="med" len="med"/>
            </a:ln>
          </p:spPr>
        </p:cxnSp>
        <p:grpSp>
          <p:nvGrpSpPr>
            <p:cNvPr id="42" name="Group 140"/>
            <p:cNvGrpSpPr>
              <a:grpSpLocks/>
            </p:cNvGrpSpPr>
            <p:nvPr/>
          </p:nvGrpSpPr>
          <p:grpSpPr bwMode="auto">
            <a:xfrm>
              <a:off x="3059634" y="2981242"/>
              <a:ext cx="396875" cy="336550"/>
              <a:chOff x="2608" y="2432"/>
              <a:chExt cx="250" cy="212"/>
            </a:xfrm>
          </p:grpSpPr>
          <p:cxnSp>
            <p:nvCxnSpPr>
              <p:cNvPr id="57" name="AutoShape 134"/>
              <p:cNvCxnSpPr>
                <a:cxnSpLocks noChangeShapeType="1"/>
              </p:cNvCxnSpPr>
              <p:nvPr/>
            </p:nvCxnSpPr>
            <p:spPr bwMode="auto">
              <a:xfrm rot="-2438256">
                <a:off x="2653" y="2432"/>
                <a:ext cx="205" cy="212"/>
              </a:xfrm>
              <a:prstGeom prst="straightConnector1">
                <a:avLst/>
              </a:prstGeom>
              <a:noFill/>
              <a:ln w="38100">
                <a:solidFill>
                  <a:srgbClr val="663300">
                    <a:alpha val="70195"/>
                  </a:srgbClr>
                </a:solidFill>
                <a:round/>
                <a:headEnd/>
                <a:tailEnd/>
              </a:ln>
            </p:spPr>
          </p:cxnSp>
          <p:sp>
            <p:nvSpPr>
              <p:cNvPr id="58" name="Line 135"/>
              <p:cNvSpPr>
                <a:spLocks noChangeShapeType="1"/>
              </p:cNvSpPr>
              <p:nvPr/>
            </p:nvSpPr>
            <p:spPr bwMode="auto">
              <a:xfrm rot="16500000">
                <a:off x="2555" y="2515"/>
                <a:ext cx="107" cy="0"/>
              </a:xfrm>
              <a:prstGeom prst="line">
                <a:avLst/>
              </a:prstGeom>
              <a:noFill/>
              <a:ln w="38100">
                <a:solidFill>
                  <a:srgbClr val="996633"/>
                </a:solidFill>
                <a:round/>
                <a:headEnd/>
                <a:tailEnd type="none" w="lg" len="med"/>
              </a:ln>
              <a:effectLst/>
            </p:spPr>
            <p:txBody>
              <a:bodyPr/>
              <a:lstStyle/>
              <a:p>
                <a:pPr>
                  <a:defRPr/>
                </a:pPr>
                <a:endParaRPr lang="en-GB">
                  <a:latin typeface="Arial" pitchFamily="34" charset="0"/>
                </a:endParaRPr>
              </a:p>
            </p:txBody>
          </p:sp>
        </p:grpSp>
        <p:cxnSp>
          <p:nvCxnSpPr>
            <p:cNvPr id="43" name="AutoShape 137"/>
            <p:cNvCxnSpPr>
              <a:cxnSpLocks noChangeShapeType="1"/>
              <a:stCxn id="49" idx="6"/>
              <a:endCxn id="44" idx="4"/>
            </p:cNvCxnSpPr>
            <p:nvPr/>
          </p:nvCxnSpPr>
          <p:spPr bwMode="auto">
            <a:xfrm flipV="1">
              <a:off x="3023520" y="3351130"/>
              <a:ext cx="899714" cy="247526"/>
            </a:xfrm>
            <a:prstGeom prst="straightConnector1">
              <a:avLst/>
            </a:prstGeom>
            <a:noFill/>
            <a:ln w="38100">
              <a:solidFill>
                <a:srgbClr val="663300">
                  <a:alpha val="70195"/>
                </a:srgbClr>
              </a:solidFill>
              <a:round/>
              <a:headEnd/>
              <a:tailEnd type="triangle" w="med" len="med"/>
            </a:ln>
          </p:spPr>
        </p:cxnSp>
        <p:sp>
          <p:nvSpPr>
            <p:cNvPr id="44" name="Oval 138"/>
            <p:cNvSpPr>
              <a:spLocks noChangeArrowheads="1"/>
            </p:cNvSpPr>
            <p:nvPr/>
          </p:nvSpPr>
          <p:spPr bwMode="auto">
            <a:xfrm>
              <a:off x="3491434" y="2981242"/>
              <a:ext cx="863600" cy="369888"/>
            </a:xfrm>
            <a:prstGeom prst="ellipse">
              <a:avLst/>
            </a:prstGeom>
            <a:solidFill>
              <a:srgbClr val="FF6600"/>
            </a:solidFill>
            <a:ln w="25400">
              <a:solidFill>
                <a:srgbClr val="99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PTEN</a:t>
              </a:r>
              <a:endParaRPr lang="de-DE" sz="2000" b="1" dirty="0">
                <a:solidFill>
                  <a:srgbClr val="FFFFFF"/>
                </a:solidFill>
                <a:effectLst/>
                <a:latin typeface="Arial Narrow" pitchFamily="34" charset="0"/>
              </a:endParaRPr>
            </a:p>
          </p:txBody>
        </p:sp>
        <p:cxnSp>
          <p:nvCxnSpPr>
            <p:cNvPr id="45" name="AutoShape 132"/>
            <p:cNvCxnSpPr>
              <a:cxnSpLocks noChangeShapeType="1"/>
              <a:stCxn id="49" idx="4"/>
              <a:endCxn id="46" idx="0"/>
            </p:cNvCxnSpPr>
            <p:nvPr/>
          </p:nvCxnSpPr>
          <p:spPr bwMode="auto">
            <a:xfrm>
              <a:off x="2591720" y="3783600"/>
              <a:ext cx="0" cy="242232"/>
            </a:xfrm>
            <a:prstGeom prst="straightConnector1">
              <a:avLst/>
            </a:prstGeom>
            <a:noFill/>
            <a:ln w="38100">
              <a:solidFill>
                <a:srgbClr val="663300">
                  <a:alpha val="70195"/>
                </a:srgbClr>
              </a:solidFill>
              <a:round/>
              <a:headEnd/>
              <a:tailEnd type="triangle" w="med" len="med"/>
            </a:ln>
          </p:spPr>
        </p:cxnSp>
        <p:sp>
          <p:nvSpPr>
            <p:cNvPr id="46" name="Oval 131"/>
            <p:cNvSpPr>
              <a:spLocks noChangeArrowheads="1"/>
            </p:cNvSpPr>
            <p:nvPr/>
          </p:nvSpPr>
          <p:spPr bwMode="auto">
            <a:xfrm>
              <a:off x="2051720" y="4025832"/>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mTOR</a:t>
              </a:r>
              <a:endParaRPr lang="de-DE" sz="2000" b="1" dirty="0">
                <a:solidFill>
                  <a:srgbClr val="FFFFFF"/>
                </a:solidFill>
                <a:effectLst/>
                <a:latin typeface="Arial Narrow" pitchFamily="34" charset="0"/>
              </a:endParaRPr>
            </a:p>
          </p:txBody>
        </p:sp>
        <p:sp>
          <p:nvSpPr>
            <p:cNvPr id="47" name="Oval 131"/>
            <p:cNvSpPr>
              <a:spLocks noChangeArrowheads="1"/>
            </p:cNvSpPr>
            <p:nvPr/>
          </p:nvSpPr>
          <p:spPr bwMode="auto">
            <a:xfrm>
              <a:off x="2051720" y="4781864"/>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p70S6K</a:t>
              </a:r>
              <a:endParaRPr lang="de-DE" sz="2000" b="1" dirty="0">
                <a:solidFill>
                  <a:srgbClr val="FFFFFF"/>
                </a:solidFill>
                <a:effectLst/>
                <a:latin typeface="Arial Narrow" pitchFamily="34" charset="0"/>
              </a:endParaRPr>
            </a:p>
          </p:txBody>
        </p:sp>
        <p:sp>
          <p:nvSpPr>
            <p:cNvPr id="48" name="Oval 131"/>
            <p:cNvSpPr>
              <a:spLocks noChangeArrowheads="1"/>
            </p:cNvSpPr>
            <p:nvPr/>
          </p:nvSpPr>
          <p:spPr bwMode="auto">
            <a:xfrm>
              <a:off x="2051840" y="5573952"/>
              <a:ext cx="1080000" cy="540000"/>
            </a:xfrm>
            <a:prstGeom prst="ellipse">
              <a:avLst/>
            </a:prstGeom>
            <a:solidFill>
              <a:srgbClr val="C00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p16</a:t>
              </a:r>
              <a:r>
                <a:rPr lang="de-CH" sz="2000" b="1" baseline="30000" dirty="0" smtClean="0">
                  <a:solidFill>
                    <a:srgbClr val="FFFFFF"/>
                  </a:solidFill>
                  <a:effectLst/>
                  <a:latin typeface="Arial Narrow" pitchFamily="34" charset="0"/>
                </a:rPr>
                <a:t>INK4A</a:t>
              </a:r>
              <a:endParaRPr lang="de-DE" sz="2000" b="1" baseline="30000" dirty="0">
                <a:solidFill>
                  <a:srgbClr val="FFFFFF"/>
                </a:solidFill>
                <a:effectLst/>
                <a:latin typeface="Arial Narrow" pitchFamily="34" charset="0"/>
              </a:endParaRPr>
            </a:p>
          </p:txBody>
        </p:sp>
        <p:sp>
          <p:nvSpPr>
            <p:cNvPr id="49" name="Oval 130"/>
            <p:cNvSpPr>
              <a:spLocks noChangeArrowheads="1"/>
            </p:cNvSpPr>
            <p:nvPr/>
          </p:nvSpPr>
          <p:spPr bwMode="auto">
            <a:xfrm>
              <a:off x="2159920" y="3413712"/>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AKT</a:t>
              </a:r>
              <a:endParaRPr lang="de-DE" sz="2000" b="1" dirty="0">
                <a:solidFill>
                  <a:srgbClr val="FFFFFF"/>
                </a:solidFill>
                <a:effectLst/>
                <a:latin typeface="Arial Narrow" pitchFamily="34" charset="0"/>
              </a:endParaRPr>
            </a:p>
          </p:txBody>
        </p:sp>
        <p:cxnSp>
          <p:nvCxnSpPr>
            <p:cNvPr id="50" name="AutoShape 132"/>
            <p:cNvCxnSpPr>
              <a:cxnSpLocks noChangeShapeType="1"/>
              <a:stCxn id="46" idx="4"/>
              <a:endCxn id="47" idx="0"/>
            </p:cNvCxnSpPr>
            <p:nvPr/>
          </p:nvCxnSpPr>
          <p:spPr bwMode="auto">
            <a:xfrm>
              <a:off x="2591720" y="4493832"/>
              <a:ext cx="0" cy="288032"/>
            </a:xfrm>
            <a:prstGeom prst="straightConnector1">
              <a:avLst/>
            </a:prstGeom>
            <a:noFill/>
            <a:ln w="38100">
              <a:solidFill>
                <a:srgbClr val="663300">
                  <a:alpha val="70195"/>
                </a:srgbClr>
              </a:solidFill>
              <a:round/>
              <a:headEnd/>
              <a:tailEnd type="triangle" w="med" len="med"/>
            </a:ln>
          </p:spPr>
        </p:cxnSp>
        <p:grpSp>
          <p:nvGrpSpPr>
            <p:cNvPr id="51" name="Group 50"/>
            <p:cNvGrpSpPr/>
            <p:nvPr/>
          </p:nvGrpSpPr>
          <p:grpSpPr>
            <a:xfrm>
              <a:off x="2483768" y="5249944"/>
              <a:ext cx="180000" cy="252000"/>
              <a:chOff x="5652120" y="5481256"/>
              <a:chExt cx="180000" cy="252000"/>
            </a:xfrm>
          </p:grpSpPr>
          <p:cxnSp>
            <p:nvCxnSpPr>
              <p:cNvPr id="55" name="Straight Connector 54"/>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6" name="Straight Connector 55"/>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nvGrpSpPr>
            <p:cNvPr id="52" name="Group 51"/>
            <p:cNvGrpSpPr/>
            <p:nvPr/>
          </p:nvGrpSpPr>
          <p:grpSpPr>
            <a:xfrm rot="16200000">
              <a:off x="3221840" y="5627969"/>
              <a:ext cx="180000" cy="360000"/>
              <a:chOff x="5652120" y="5481256"/>
              <a:chExt cx="180000" cy="252000"/>
            </a:xfrm>
          </p:grpSpPr>
          <p:cxnSp>
            <p:nvCxnSpPr>
              <p:cNvPr id="53" name="Straight Connector 52"/>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4" name="Straight Connector 53"/>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grpSp>
        <p:nvGrpSpPr>
          <p:cNvPr id="21" name="Group 20" descr=" 161"/>
          <p:cNvGrpSpPr/>
          <p:nvPr/>
        </p:nvGrpSpPr>
        <p:grpSpPr>
          <a:xfrm>
            <a:off x="3996056" y="5397616"/>
            <a:ext cx="2088112" cy="938894"/>
            <a:chOff x="3708024" y="5466000"/>
            <a:chExt cx="2088112" cy="938894"/>
          </a:xfrm>
        </p:grpSpPr>
        <p:sp>
          <p:nvSpPr>
            <p:cNvPr id="22" name="Oval 131"/>
            <p:cNvSpPr>
              <a:spLocks noChangeArrowheads="1"/>
            </p:cNvSpPr>
            <p:nvPr/>
          </p:nvSpPr>
          <p:spPr bwMode="auto">
            <a:xfrm>
              <a:off x="3708024" y="5466000"/>
              <a:ext cx="1080000" cy="540000"/>
            </a:xfrm>
            <a:prstGeom prst="ellipse">
              <a:avLst/>
            </a:prstGeom>
            <a:solidFill>
              <a:srgbClr val="008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CDK4/6</a:t>
              </a:r>
              <a:endParaRPr lang="de-DE" sz="2000" b="1" baseline="30000" dirty="0">
                <a:solidFill>
                  <a:srgbClr val="FFFFFF"/>
                </a:solidFill>
                <a:effectLst/>
                <a:latin typeface="Arial Narrow" pitchFamily="34" charset="0"/>
              </a:endParaRPr>
            </a:p>
          </p:txBody>
        </p:sp>
        <p:sp>
          <p:nvSpPr>
            <p:cNvPr id="23" name="Oval 131"/>
            <p:cNvSpPr>
              <a:spLocks noChangeArrowheads="1"/>
            </p:cNvSpPr>
            <p:nvPr/>
          </p:nvSpPr>
          <p:spPr bwMode="auto">
            <a:xfrm>
              <a:off x="3852040" y="5864894"/>
              <a:ext cx="1080000" cy="540000"/>
            </a:xfrm>
            <a:prstGeom prst="ellipse">
              <a:avLst/>
            </a:prstGeom>
            <a:solidFill>
              <a:srgbClr val="92D05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ysClr val="windowText" lastClr="000000"/>
                  </a:solidFill>
                  <a:effectLst/>
                  <a:latin typeface="Arial Narrow" pitchFamily="34" charset="0"/>
                </a:rPr>
                <a:t>Cyclin D1</a:t>
              </a:r>
              <a:endParaRPr lang="de-DE" sz="2000" b="1" baseline="30000" dirty="0">
                <a:solidFill>
                  <a:sysClr val="windowText" lastClr="000000"/>
                </a:solidFill>
                <a:effectLst/>
                <a:latin typeface="Arial Narrow" pitchFamily="34" charset="0"/>
              </a:endParaRPr>
            </a:p>
          </p:txBody>
        </p:sp>
        <p:cxnSp>
          <p:nvCxnSpPr>
            <p:cNvPr id="24" name="AutoShape 132"/>
            <p:cNvCxnSpPr>
              <a:cxnSpLocks noChangeShapeType="1"/>
            </p:cNvCxnSpPr>
            <p:nvPr/>
          </p:nvCxnSpPr>
          <p:spPr bwMode="auto">
            <a:xfrm rot="16200000">
              <a:off x="5454136" y="5450886"/>
              <a:ext cx="0" cy="684000"/>
            </a:xfrm>
            <a:prstGeom prst="straightConnector1">
              <a:avLst/>
            </a:prstGeom>
            <a:noFill/>
            <a:ln w="38100">
              <a:solidFill>
                <a:srgbClr val="663300">
                  <a:alpha val="70195"/>
                </a:srgbClr>
              </a:solidFill>
              <a:round/>
              <a:headEnd/>
              <a:tailEnd type="triangle" w="med" len="med"/>
            </a:ln>
          </p:spPr>
        </p:cxnSp>
      </p:grpSp>
      <p:grpSp>
        <p:nvGrpSpPr>
          <p:cNvPr id="25" name="Group 24" descr=" 162"/>
          <p:cNvGrpSpPr/>
          <p:nvPr/>
        </p:nvGrpSpPr>
        <p:grpSpPr>
          <a:xfrm>
            <a:off x="6012160" y="5214146"/>
            <a:ext cx="2376264" cy="1011502"/>
            <a:chOff x="5724128" y="5282530"/>
            <a:chExt cx="2376264" cy="1011502"/>
          </a:xfrm>
        </p:grpSpPr>
        <p:sp>
          <p:nvSpPr>
            <p:cNvPr id="26" name="Pie 25"/>
            <p:cNvSpPr/>
            <p:nvPr/>
          </p:nvSpPr>
          <p:spPr bwMode="auto">
            <a:xfrm rot="18062548">
              <a:off x="7304914" y="528253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cxnSp>
          <p:nvCxnSpPr>
            <p:cNvPr id="27" name="Curved Connector 26"/>
            <p:cNvCxnSpPr/>
            <p:nvPr/>
          </p:nvCxnSpPr>
          <p:spPr bwMode="auto">
            <a:xfrm rot="5400000" flipH="1" flipV="1">
              <a:off x="6115704" y="5201061"/>
              <a:ext cx="701395" cy="1484547"/>
            </a:xfrm>
            <a:prstGeom prst="curvedConnector2">
              <a:avLst/>
            </a:prstGeom>
            <a:solidFill>
              <a:schemeClr val="accent1"/>
            </a:solidFill>
            <a:ln w="76200" cap="flat" cmpd="sng" algn="ctr">
              <a:solidFill>
                <a:schemeClr val="tx1"/>
              </a:solidFill>
              <a:prstDash val="solid"/>
              <a:round/>
              <a:headEnd type="none" w="med" len="med"/>
              <a:tailEnd type="arrow"/>
            </a:ln>
            <a:effectLst/>
          </p:spPr>
        </p:cxnSp>
        <p:sp>
          <p:nvSpPr>
            <p:cNvPr id="28" name="Rectangle 27"/>
            <p:cNvSpPr/>
            <p:nvPr/>
          </p:nvSpPr>
          <p:spPr bwMode="auto">
            <a:xfrm>
              <a:off x="7452320" y="569993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157420" y="5645960"/>
              <a:ext cx="324000" cy="324000"/>
            </a:xfrm>
            <a:prstGeom prst="ellipse">
              <a:avLst/>
            </a:prstGeom>
            <a:solidFill>
              <a:srgbClr val="FFFF00"/>
            </a:solidFill>
            <a:ln w="12700" cap="flat" cmpd="sng" algn="ctr">
              <a:solidFill>
                <a:schemeClr val="bg2"/>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P</a:t>
              </a:r>
            </a:p>
          </p:txBody>
        </p:sp>
      </p:grpSp>
      <p:grpSp>
        <p:nvGrpSpPr>
          <p:cNvPr id="160" name="Group 159" descr=" 160"/>
          <p:cNvGrpSpPr/>
          <p:nvPr/>
        </p:nvGrpSpPr>
        <p:grpSpPr>
          <a:xfrm>
            <a:off x="5504714" y="5937616"/>
            <a:ext cx="795478" cy="807376"/>
            <a:chOff x="5792746" y="5877272"/>
            <a:chExt cx="795478" cy="807376"/>
          </a:xfrm>
        </p:grpSpPr>
        <p:sp>
          <p:nvSpPr>
            <p:cNvPr id="120" name="Pie 119"/>
            <p:cNvSpPr/>
            <p:nvPr/>
          </p:nvSpPr>
          <p:spPr bwMode="auto">
            <a:xfrm rot="18062548">
              <a:off x="5792746" y="588075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grpSp>
          <p:nvGrpSpPr>
            <p:cNvPr id="157" name="Group 156"/>
            <p:cNvGrpSpPr/>
            <p:nvPr/>
          </p:nvGrpSpPr>
          <p:grpSpPr>
            <a:xfrm>
              <a:off x="5940152" y="5877272"/>
              <a:ext cx="648072" cy="807376"/>
              <a:chOff x="5940152" y="5877272"/>
              <a:chExt cx="648072" cy="807376"/>
            </a:xfrm>
          </p:grpSpPr>
          <p:sp>
            <p:nvSpPr>
              <p:cNvPr id="136" name="Isosceles Triangle 135"/>
              <p:cNvSpPr/>
              <p:nvPr/>
            </p:nvSpPr>
            <p:spPr bwMode="auto">
              <a:xfrm flipV="1">
                <a:off x="5993899" y="5877272"/>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53" name="Rectangle 152"/>
              <p:cNvSpPr/>
              <p:nvPr/>
            </p:nvSpPr>
            <p:spPr bwMode="auto">
              <a:xfrm>
                <a:off x="5940152" y="630657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grpSp>
      </p:grpSp>
      <p:cxnSp>
        <p:nvCxnSpPr>
          <p:cNvPr id="159" name="Straight Connector 158" descr=" 159"/>
          <p:cNvCxnSpPr/>
          <p:nvPr/>
        </p:nvCxnSpPr>
        <p:spPr bwMode="auto">
          <a:xfrm>
            <a:off x="6588264" y="4497480"/>
            <a:ext cx="288000" cy="180000"/>
          </a:xfrm>
          <a:prstGeom prst="line">
            <a:avLst/>
          </a:prstGeom>
          <a:solidFill>
            <a:schemeClr val="accent1"/>
          </a:solidFill>
          <a:ln w="76200" cap="flat" cmpd="sng" algn="ctr">
            <a:solidFill>
              <a:schemeClr val="tx1"/>
            </a:solidFill>
            <a:prstDash val="solid"/>
            <a:round/>
            <a:headEnd type="none" w="med" len="med"/>
            <a:tailEnd type="none" w="lg" len="med"/>
          </a:ln>
          <a:effectLst/>
        </p:spPr>
      </p:cxnSp>
      <p:grpSp>
        <p:nvGrpSpPr>
          <p:cNvPr id="30" name="Group 29" descr=" 163"/>
          <p:cNvGrpSpPr/>
          <p:nvPr/>
        </p:nvGrpSpPr>
        <p:grpSpPr>
          <a:xfrm>
            <a:off x="6101867" y="4497336"/>
            <a:ext cx="1422461" cy="1371896"/>
            <a:chOff x="5813835" y="4565720"/>
            <a:chExt cx="1422461" cy="1371896"/>
          </a:xfrm>
        </p:grpSpPr>
        <p:cxnSp>
          <p:nvCxnSpPr>
            <p:cNvPr id="31" name="Straight Arrow Connector 30"/>
            <p:cNvCxnSpPr>
              <a:endCxn id="33" idx="0"/>
            </p:cNvCxnSpPr>
            <p:nvPr/>
          </p:nvCxnSpPr>
          <p:spPr bwMode="auto">
            <a:xfrm flipV="1">
              <a:off x="5813835" y="4925720"/>
              <a:ext cx="684349" cy="1011896"/>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2" name="Rectangle 31"/>
            <p:cNvSpPr/>
            <p:nvPr/>
          </p:nvSpPr>
          <p:spPr bwMode="auto">
            <a:xfrm>
              <a:off x="6588224" y="4592828"/>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tx1"/>
                  </a:solidFill>
                  <a:effectLst/>
                  <a:latin typeface="Arial" charset="0"/>
                </a:rPr>
                <a:t>E2F</a:t>
              </a:r>
            </a:p>
          </p:txBody>
        </p:sp>
        <p:sp>
          <p:nvSpPr>
            <p:cNvPr id="33" name="Isosceles Triangle 32"/>
            <p:cNvSpPr/>
            <p:nvPr/>
          </p:nvSpPr>
          <p:spPr bwMode="auto">
            <a:xfrm flipV="1">
              <a:off x="6300184" y="4565720"/>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619761925"/>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88" name="Freeform 20" descr=" 877588"/>
          <p:cNvSpPr>
            <a:spLocks/>
          </p:cNvSpPr>
          <p:nvPr/>
        </p:nvSpPr>
        <p:spPr bwMode="auto">
          <a:xfrm>
            <a:off x="250825" y="2201639"/>
            <a:ext cx="8713788" cy="1608138"/>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877589" name="Freeform 21" descr=" 877589"/>
          <p:cNvSpPr>
            <a:spLocks/>
          </p:cNvSpPr>
          <p:nvPr/>
        </p:nvSpPr>
        <p:spPr bwMode="auto">
          <a:xfrm>
            <a:off x="250825" y="2346102"/>
            <a:ext cx="8713788" cy="1608137"/>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185" name="Rectangle 27" descr=" 185"/>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3800" b="1" dirty="0" smtClean="0">
                <a:solidFill>
                  <a:schemeClr val="bg1"/>
                </a:solidFill>
                <a:effectLst/>
                <a:cs typeface="Arial" pitchFamily="34" charset="0"/>
              </a:rPr>
              <a:t>Targeting Cell Cycle Control (</a:t>
            </a:r>
            <a:r>
              <a:rPr lang="de-DE" sz="3800" b="1" dirty="0" smtClean="0">
                <a:solidFill>
                  <a:schemeClr val="bg1"/>
                </a:solidFill>
                <a:effectLst/>
              </a:rPr>
              <a:t>CDK4/6)</a:t>
            </a:r>
            <a:endParaRPr lang="de-DE" sz="3800" b="1" dirty="0">
              <a:solidFill>
                <a:schemeClr val="bg1"/>
              </a:solidFill>
              <a:effectLst/>
            </a:endParaRPr>
          </a:p>
        </p:txBody>
      </p:sp>
      <p:grpSp>
        <p:nvGrpSpPr>
          <p:cNvPr id="156" name="Group 155" descr=" 156"/>
          <p:cNvGrpSpPr/>
          <p:nvPr/>
        </p:nvGrpSpPr>
        <p:grpSpPr>
          <a:xfrm>
            <a:off x="4860032" y="3057296"/>
            <a:ext cx="2268252" cy="2178256"/>
            <a:chOff x="5148064" y="2996952"/>
            <a:chExt cx="2268252" cy="2178256"/>
          </a:xfrm>
        </p:grpSpPr>
        <p:sp>
          <p:nvSpPr>
            <p:cNvPr id="155" name="Oval 154"/>
            <p:cNvSpPr/>
            <p:nvPr/>
          </p:nvSpPr>
          <p:spPr bwMode="auto">
            <a:xfrm>
              <a:off x="5148064" y="2996952"/>
              <a:ext cx="2268252" cy="217825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95" name="Oval 131"/>
            <p:cNvSpPr>
              <a:spLocks noChangeArrowheads="1"/>
            </p:cNvSpPr>
            <p:nvPr/>
          </p:nvSpPr>
          <p:spPr bwMode="auto">
            <a:xfrm>
              <a:off x="6012280" y="3068960"/>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M</a:t>
              </a:r>
              <a:endParaRPr lang="de-DE" sz="2800" b="1" baseline="30000" dirty="0">
                <a:solidFill>
                  <a:srgbClr val="FFFFFF"/>
                </a:solidFill>
                <a:effectLst/>
                <a:latin typeface="Arial Narrow" pitchFamily="34" charset="0"/>
              </a:endParaRPr>
            </a:p>
          </p:txBody>
        </p:sp>
        <p:sp>
          <p:nvSpPr>
            <p:cNvPr id="96" name="Oval 131"/>
            <p:cNvSpPr>
              <a:spLocks noChangeArrowheads="1"/>
            </p:cNvSpPr>
            <p:nvPr/>
          </p:nvSpPr>
          <p:spPr bwMode="auto">
            <a:xfrm>
              <a:off x="6012160" y="454506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a:solidFill>
                    <a:srgbClr val="FFFFFF"/>
                  </a:solidFill>
                  <a:latin typeface="Arial Narrow" pitchFamily="34" charset="0"/>
                </a:rPr>
                <a:t>S</a:t>
              </a:r>
              <a:endParaRPr lang="de-DE" sz="2800" b="1" baseline="30000" dirty="0">
                <a:solidFill>
                  <a:srgbClr val="FFFFFF"/>
                </a:solidFill>
                <a:effectLst/>
                <a:latin typeface="Arial Narrow" pitchFamily="34" charset="0"/>
              </a:endParaRPr>
            </a:p>
          </p:txBody>
        </p:sp>
        <p:sp>
          <p:nvSpPr>
            <p:cNvPr id="106" name="Oval 131"/>
            <p:cNvSpPr>
              <a:spLocks noChangeArrowheads="1"/>
            </p:cNvSpPr>
            <p:nvPr/>
          </p:nvSpPr>
          <p:spPr bwMode="auto">
            <a:xfrm>
              <a:off x="5220072"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2</a:t>
              </a:r>
              <a:endParaRPr lang="de-DE" sz="2800" b="1" baseline="-25000" dirty="0">
                <a:solidFill>
                  <a:srgbClr val="FFFFFF"/>
                </a:solidFill>
                <a:effectLst/>
                <a:latin typeface="Arial Narrow" pitchFamily="34" charset="0"/>
              </a:endParaRPr>
            </a:p>
          </p:txBody>
        </p:sp>
        <p:sp>
          <p:nvSpPr>
            <p:cNvPr id="107" name="Oval 131"/>
            <p:cNvSpPr>
              <a:spLocks noChangeArrowheads="1"/>
            </p:cNvSpPr>
            <p:nvPr/>
          </p:nvSpPr>
          <p:spPr bwMode="auto">
            <a:xfrm>
              <a:off x="6804248"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1</a:t>
              </a:r>
              <a:endParaRPr lang="de-DE" sz="2800" b="1" baseline="-25000" dirty="0">
                <a:solidFill>
                  <a:srgbClr val="FFFFFF"/>
                </a:solidFill>
                <a:effectLst/>
                <a:latin typeface="Arial Narrow" pitchFamily="34" charset="0"/>
              </a:endParaRPr>
            </a:p>
          </p:txBody>
        </p:sp>
        <p:cxnSp>
          <p:nvCxnSpPr>
            <p:cNvPr id="9" name="Curved Connector 8"/>
            <p:cNvCxnSpPr>
              <a:stCxn id="95" idx="6"/>
              <a:endCxn id="107" idx="0"/>
            </p:cNvCxnSpPr>
            <p:nvPr/>
          </p:nvCxnSpPr>
          <p:spPr bwMode="auto">
            <a:xfrm>
              <a:off x="6552280" y="3338960"/>
              <a:ext cx="521968" cy="486024"/>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09" name="Curved Connector 108"/>
            <p:cNvCxnSpPr>
              <a:stCxn id="107" idx="4"/>
              <a:endCxn id="96" idx="6"/>
            </p:cNvCxnSpPr>
            <p:nvPr/>
          </p:nvCxnSpPr>
          <p:spPr bwMode="auto">
            <a:xfrm rot="5400000">
              <a:off x="6588164" y="4328980"/>
              <a:ext cx="450080" cy="52208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0" name="Curved Connector 109"/>
            <p:cNvCxnSpPr>
              <a:stCxn id="96" idx="2"/>
              <a:endCxn id="106" idx="4"/>
            </p:cNvCxnSpPr>
            <p:nvPr/>
          </p:nvCxnSpPr>
          <p:spPr bwMode="auto">
            <a:xfrm rot="10800000">
              <a:off x="5490072" y="4364984"/>
              <a:ext cx="522088" cy="450080"/>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1" name="Curved Connector 110"/>
            <p:cNvCxnSpPr>
              <a:stCxn id="106" idx="0"/>
              <a:endCxn id="95" idx="2"/>
            </p:cNvCxnSpPr>
            <p:nvPr/>
          </p:nvCxnSpPr>
          <p:spPr bwMode="auto">
            <a:xfrm rot="5400000" flipH="1" flipV="1">
              <a:off x="5508164" y="3320868"/>
              <a:ext cx="486024" cy="52220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grpSp>
      <p:grpSp>
        <p:nvGrpSpPr>
          <p:cNvPr id="34" name="Group 33" descr=" 164"/>
          <p:cNvGrpSpPr/>
          <p:nvPr/>
        </p:nvGrpSpPr>
        <p:grpSpPr>
          <a:xfrm>
            <a:off x="2339752" y="1412776"/>
            <a:ext cx="2303314" cy="4632792"/>
            <a:chOff x="2051720" y="1481160"/>
            <a:chExt cx="2303314" cy="4632792"/>
          </a:xfrm>
        </p:grpSpPr>
        <p:grpSp>
          <p:nvGrpSpPr>
            <p:cNvPr id="35" name="Group 4"/>
            <p:cNvGrpSpPr>
              <a:grpSpLocks/>
            </p:cNvGrpSpPr>
            <p:nvPr/>
          </p:nvGrpSpPr>
          <p:grpSpPr bwMode="auto">
            <a:xfrm>
              <a:off x="2896121" y="1486972"/>
              <a:ext cx="720725" cy="1445058"/>
              <a:chOff x="1338" y="377"/>
              <a:chExt cx="454" cy="1012"/>
            </a:xfrm>
          </p:grpSpPr>
          <p:sp>
            <p:nvSpPr>
              <p:cNvPr id="65" name="Oval 5"/>
              <p:cNvSpPr>
                <a:spLocks noChangeArrowheads="1"/>
              </p:cNvSpPr>
              <p:nvPr/>
            </p:nvSpPr>
            <p:spPr bwMode="auto">
              <a:xfrm>
                <a:off x="1338" y="482"/>
                <a:ext cx="182" cy="182"/>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nvGrpSpPr>
              <p:cNvPr id="66" name="Group 6"/>
              <p:cNvGrpSpPr>
                <a:grpSpLocks/>
              </p:cNvGrpSpPr>
              <p:nvPr/>
            </p:nvGrpSpPr>
            <p:grpSpPr bwMode="auto">
              <a:xfrm>
                <a:off x="1463" y="377"/>
                <a:ext cx="329" cy="1012"/>
                <a:chOff x="2551" y="286"/>
                <a:chExt cx="329" cy="1012"/>
              </a:xfrm>
            </p:grpSpPr>
            <p:sp>
              <p:nvSpPr>
                <p:cNvPr id="67" name="Oval 7"/>
                <p:cNvSpPr>
                  <a:spLocks noChangeArrowheads="1"/>
                </p:cNvSpPr>
                <p:nvPr/>
              </p:nvSpPr>
              <p:spPr bwMode="auto">
                <a:xfrm rot="-150601">
                  <a:off x="2551" y="28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8" name="Oval 8"/>
                <p:cNvSpPr>
                  <a:spLocks noChangeArrowheads="1"/>
                </p:cNvSpPr>
                <p:nvPr/>
              </p:nvSpPr>
              <p:spPr bwMode="auto">
                <a:xfrm rot="-150601">
                  <a:off x="2551" y="54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9" name="Oval 9"/>
                <p:cNvSpPr>
                  <a:spLocks noChangeArrowheads="1"/>
                </p:cNvSpPr>
                <p:nvPr/>
              </p:nvSpPr>
              <p:spPr bwMode="auto">
                <a:xfrm>
                  <a:off x="2727" y="341"/>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0" name="Oval 10"/>
                <p:cNvSpPr>
                  <a:spLocks noChangeArrowheads="1"/>
                </p:cNvSpPr>
                <p:nvPr/>
              </p:nvSpPr>
              <p:spPr bwMode="auto">
                <a:xfrm>
                  <a:off x="2727" y="604"/>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1" name="Oval 11"/>
                <p:cNvSpPr>
                  <a:spLocks noChangeArrowheads="1"/>
                </p:cNvSpPr>
                <p:nvPr/>
              </p:nvSpPr>
              <p:spPr bwMode="auto">
                <a:xfrm rot="-150601">
                  <a:off x="2687" y="1012"/>
                  <a:ext cx="193" cy="286"/>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2" name="Oval 12"/>
                <p:cNvSpPr>
                  <a:spLocks noChangeArrowheads="1"/>
                </p:cNvSpPr>
                <p:nvPr/>
              </p:nvSpPr>
              <p:spPr bwMode="auto">
                <a:xfrm>
                  <a:off x="2749" y="831"/>
                  <a:ext cx="57" cy="195"/>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grpSp>
        <p:grpSp>
          <p:nvGrpSpPr>
            <p:cNvPr id="36" name="Group 13"/>
            <p:cNvGrpSpPr>
              <a:grpSpLocks/>
            </p:cNvGrpSpPr>
            <p:nvPr/>
          </p:nvGrpSpPr>
          <p:grpSpPr bwMode="auto">
            <a:xfrm flipH="1">
              <a:off x="3473648" y="1481160"/>
              <a:ext cx="522288" cy="1450870"/>
              <a:chOff x="3186" y="255"/>
              <a:chExt cx="329" cy="1012"/>
            </a:xfrm>
          </p:grpSpPr>
          <p:sp>
            <p:nvSpPr>
              <p:cNvPr id="59" name="Oval 14"/>
              <p:cNvSpPr>
                <a:spLocks noChangeArrowheads="1"/>
              </p:cNvSpPr>
              <p:nvPr/>
            </p:nvSpPr>
            <p:spPr bwMode="auto">
              <a:xfrm rot="-150601">
                <a:off x="3186" y="25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0" name="Oval 15"/>
              <p:cNvSpPr>
                <a:spLocks noChangeArrowheads="1"/>
              </p:cNvSpPr>
              <p:nvPr/>
            </p:nvSpPr>
            <p:spPr bwMode="auto">
              <a:xfrm rot="-150601">
                <a:off x="3186" y="51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1" name="Oval 16"/>
              <p:cNvSpPr>
                <a:spLocks noChangeArrowheads="1"/>
              </p:cNvSpPr>
              <p:nvPr/>
            </p:nvSpPr>
            <p:spPr bwMode="auto">
              <a:xfrm>
                <a:off x="3362" y="310"/>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2" name="Oval 17"/>
              <p:cNvSpPr>
                <a:spLocks noChangeArrowheads="1"/>
              </p:cNvSpPr>
              <p:nvPr/>
            </p:nvSpPr>
            <p:spPr bwMode="auto">
              <a:xfrm>
                <a:off x="3362" y="573"/>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3" name="Oval 18"/>
              <p:cNvSpPr>
                <a:spLocks noChangeArrowheads="1"/>
              </p:cNvSpPr>
              <p:nvPr/>
            </p:nvSpPr>
            <p:spPr bwMode="auto">
              <a:xfrm rot="-150601">
                <a:off x="3322" y="981"/>
                <a:ext cx="193" cy="286"/>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4" name="Oval 19"/>
              <p:cNvSpPr>
                <a:spLocks noChangeArrowheads="1"/>
              </p:cNvSpPr>
              <p:nvPr/>
            </p:nvSpPr>
            <p:spPr bwMode="auto">
              <a:xfrm>
                <a:off x="3384" y="800"/>
                <a:ext cx="57" cy="195"/>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sp>
          <p:nvSpPr>
            <p:cNvPr id="37" name="Oval 22"/>
            <p:cNvSpPr>
              <a:spLocks noChangeArrowheads="1"/>
            </p:cNvSpPr>
            <p:nvPr/>
          </p:nvSpPr>
          <p:spPr bwMode="auto">
            <a:xfrm>
              <a:off x="35692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8" name="Oval 23"/>
            <p:cNvSpPr>
              <a:spLocks noChangeArrowheads="1"/>
            </p:cNvSpPr>
            <p:nvPr/>
          </p:nvSpPr>
          <p:spPr bwMode="auto">
            <a:xfrm>
              <a:off x="33533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9" name="Oval 129"/>
            <p:cNvSpPr>
              <a:spLocks noChangeArrowheads="1"/>
            </p:cNvSpPr>
            <p:nvPr/>
          </p:nvSpPr>
          <p:spPr bwMode="auto">
            <a:xfrm>
              <a:off x="2758009" y="2620880"/>
              <a:ext cx="590550" cy="242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latin typeface="Arial Narrow" pitchFamily="34" charset="0"/>
                </a:rPr>
                <a:t>RAS</a:t>
              </a:r>
              <a:endParaRPr lang="de-DE" sz="1600" b="1">
                <a:solidFill>
                  <a:srgbClr val="FFFFFF"/>
                </a:solidFill>
                <a:effectLst/>
                <a:latin typeface="Arial Narrow" pitchFamily="34" charset="0"/>
              </a:endParaRPr>
            </a:p>
          </p:txBody>
        </p:sp>
        <p:sp>
          <p:nvSpPr>
            <p:cNvPr id="40" name="Oval 130"/>
            <p:cNvSpPr>
              <a:spLocks noChangeArrowheads="1"/>
            </p:cNvSpPr>
            <p:nvPr/>
          </p:nvSpPr>
          <p:spPr bwMode="auto">
            <a:xfrm>
              <a:off x="2159920" y="2765640"/>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PI3-K</a:t>
              </a:r>
              <a:endParaRPr lang="de-DE" sz="2000" b="1" dirty="0">
                <a:solidFill>
                  <a:srgbClr val="FFFFFF"/>
                </a:solidFill>
                <a:effectLst/>
                <a:latin typeface="Arial Narrow" pitchFamily="34" charset="0"/>
              </a:endParaRPr>
            </a:p>
          </p:txBody>
        </p:sp>
        <p:cxnSp>
          <p:nvCxnSpPr>
            <p:cNvPr id="41" name="AutoShape 132"/>
            <p:cNvCxnSpPr>
              <a:cxnSpLocks noChangeShapeType="1"/>
              <a:stCxn id="40" idx="4"/>
              <a:endCxn id="49" idx="0"/>
            </p:cNvCxnSpPr>
            <p:nvPr/>
          </p:nvCxnSpPr>
          <p:spPr bwMode="auto">
            <a:xfrm>
              <a:off x="2591720" y="3135528"/>
              <a:ext cx="0" cy="278184"/>
            </a:xfrm>
            <a:prstGeom prst="straightConnector1">
              <a:avLst/>
            </a:prstGeom>
            <a:noFill/>
            <a:ln w="38100">
              <a:solidFill>
                <a:srgbClr val="663300">
                  <a:alpha val="70195"/>
                </a:srgbClr>
              </a:solidFill>
              <a:round/>
              <a:headEnd/>
              <a:tailEnd type="triangle" w="med" len="med"/>
            </a:ln>
          </p:spPr>
        </p:cxnSp>
        <p:grpSp>
          <p:nvGrpSpPr>
            <p:cNvPr id="42" name="Group 140"/>
            <p:cNvGrpSpPr>
              <a:grpSpLocks/>
            </p:cNvGrpSpPr>
            <p:nvPr/>
          </p:nvGrpSpPr>
          <p:grpSpPr bwMode="auto">
            <a:xfrm>
              <a:off x="3059634" y="2981242"/>
              <a:ext cx="396875" cy="336550"/>
              <a:chOff x="2608" y="2432"/>
              <a:chExt cx="250" cy="212"/>
            </a:xfrm>
          </p:grpSpPr>
          <p:cxnSp>
            <p:nvCxnSpPr>
              <p:cNvPr id="57" name="AutoShape 134"/>
              <p:cNvCxnSpPr>
                <a:cxnSpLocks noChangeShapeType="1"/>
              </p:cNvCxnSpPr>
              <p:nvPr/>
            </p:nvCxnSpPr>
            <p:spPr bwMode="auto">
              <a:xfrm rot="-2438256">
                <a:off x="2653" y="2432"/>
                <a:ext cx="205" cy="212"/>
              </a:xfrm>
              <a:prstGeom prst="straightConnector1">
                <a:avLst/>
              </a:prstGeom>
              <a:noFill/>
              <a:ln w="38100">
                <a:solidFill>
                  <a:srgbClr val="663300">
                    <a:alpha val="70195"/>
                  </a:srgbClr>
                </a:solidFill>
                <a:round/>
                <a:headEnd/>
                <a:tailEnd/>
              </a:ln>
            </p:spPr>
          </p:cxnSp>
          <p:sp>
            <p:nvSpPr>
              <p:cNvPr id="58" name="Line 135"/>
              <p:cNvSpPr>
                <a:spLocks noChangeShapeType="1"/>
              </p:cNvSpPr>
              <p:nvPr/>
            </p:nvSpPr>
            <p:spPr bwMode="auto">
              <a:xfrm rot="16500000">
                <a:off x="2555" y="2515"/>
                <a:ext cx="107" cy="0"/>
              </a:xfrm>
              <a:prstGeom prst="line">
                <a:avLst/>
              </a:prstGeom>
              <a:noFill/>
              <a:ln w="38100">
                <a:solidFill>
                  <a:srgbClr val="996633"/>
                </a:solidFill>
                <a:round/>
                <a:headEnd/>
                <a:tailEnd type="none" w="lg" len="med"/>
              </a:ln>
              <a:effectLst/>
            </p:spPr>
            <p:txBody>
              <a:bodyPr/>
              <a:lstStyle/>
              <a:p>
                <a:pPr>
                  <a:defRPr/>
                </a:pPr>
                <a:endParaRPr lang="en-GB">
                  <a:latin typeface="Arial" pitchFamily="34" charset="0"/>
                </a:endParaRPr>
              </a:p>
            </p:txBody>
          </p:sp>
        </p:grpSp>
        <p:cxnSp>
          <p:nvCxnSpPr>
            <p:cNvPr id="43" name="AutoShape 137"/>
            <p:cNvCxnSpPr>
              <a:cxnSpLocks noChangeShapeType="1"/>
              <a:stCxn id="49" idx="6"/>
              <a:endCxn id="44" idx="4"/>
            </p:cNvCxnSpPr>
            <p:nvPr/>
          </p:nvCxnSpPr>
          <p:spPr bwMode="auto">
            <a:xfrm flipV="1">
              <a:off x="3023520" y="3351130"/>
              <a:ext cx="899714" cy="247526"/>
            </a:xfrm>
            <a:prstGeom prst="straightConnector1">
              <a:avLst/>
            </a:prstGeom>
            <a:noFill/>
            <a:ln w="38100">
              <a:solidFill>
                <a:srgbClr val="663300">
                  <a:alpha val="70195"/>
                </a:srgbClr>
              </a:solidFill>
              <a:round/>
              <a:headEnd/>
              <a:tailEnd type="triangle" w="med" len="med"/>
            </a:ln>
          </p:spPr>
        </p:cxnSp>
        <p:sp>
          <p:nvSpPr>
            <p:cNvPr id="44" name="Oval 138"/>
            <p:cNvSpPr>
              <a:spLocks noChangeArrowheads="1"/>
            </p:cNvSpPr>
            <p:nvPr/>
          </p:nvSpPr>
          <p:spPr bwMode="auto">
            <a:xfrm>
              <a:off x="3491434" y="2981242"/>
              <a:ext cx="863600" cy="369888"/>
            </a:xfrm>
            <a:prstGeom prst="ellipse">
              <a:avLst/>
            </a:prstGeom>
            <a:solidFill>
              <a:srgbClr val="FF6600"/>
            </a:solidFill>
            <a:ln w="25400">
              <a:solidFill>
                <a:srgbClr val="99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PTEN</a:t>
              </a:r>
              <a:endParaRPr lang="de-DE" sz="2000" b="1" dirty="0">
                <a:solidFill>
                  <a:srgbClr val="FFFFFF"/>
                </a:solidFill>
                <a:effectLst/>
                <a:latin typeface="Arial Narrow" pitchFamily="34" charset="0"/>
              </a:endParaRPr>
            </a:p>
          </p:txBody>
        </p:sp>
        <p:cxnSp>
          <p:nvCxnSpPr>
            <p:cNvPr id="45" name="AutoShape 132"/>
            <p:cNvCxnSpPr>
              <a:cxnSpLocks noChangeShapeType="1"/>
              <a:stCxn id="49" idx="4"/>
              <a:endCxn id="46" idx="0"/>
            </p:cNvCxnSpPr>
            <p:nvPr/>
          </p:nvCxnSpPr>
          <p:spPr bwMode="auto">
            <a:xfrm>
              <a:off x="2591720" y="3783600"/>
              <a:ext cx="0" cy="242232"/>
            </a:xfrm>
            <a:prstGeom prst="straightConnector1">
              <a:avLst/>
            </a:prstGeom>
            <a:noFill/>
            <a:ln w="38100">
              <a:solidFill>
                <a:srgbClr val="663300">
                  <a:alpha val="70195"/>
                </a:srgbClr>
              </a:solidFill>
              <a:round/>
              <a:headEnd/>
              <a:tailEnd type="triangle" w="med" len="med"/>
            </a:ln>
          </p:spPr>
        </p:cxnSp>
        <p:sp>
          <p:nvSpPr>
            <p:cNvPr id="46" name="Oval 131"/>
            <p:cNvSpPr>
              <a:spLocks noChangeArrowheads="1"/>
            </p:cNvSpPr>
            <p:nvPr/>
          </p:nvSpPr>
          <p:spPr bwMode="auto">
            <a:xfrm>
              <a:off x="2051720" y="4025832"/>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mTOR</a:t>
              </a:r>
              <a:endParaRPr lang="de-DE" sz="2000" b="1" dirty="0">
                <a:solidFill>
                  <a:srgbClr val="FFFFFF"/>
                </a:solidFill>
                <a:effectLst/>
                <a:latin typeface="Arial Narrow" pitchFamily="34" charset="0"/>
              </a:endParaRPr>
            </a:p>
          </p:txBody>
        </p:sp>
        <p:sp>
          <p:nvSpPr>
            <p:cNvPr id="47" name="Oval 131"/>
            <p:cNvSpPr>
              <a:spLocks noChangeArrowheads="1"/>
            </p:cNvSpPr>
            <p:nvPr/>
          </p:nvSpPr>
          <p:spPr bwMode="auto">
            <a:xfrm>
              <a:off x="2051720" y="4781864"/>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p70S6K</a:t>
              </a:r>
              <a:endParaRPr lang="de-DE" sz="2000" b="1" dirty="0">
                <a:solidFill>
                  <a:srgbClr val="FFFFFF"/>
                </a:solidFill>
                <a:effectLst/>
                <a:latin typeface="Arial Narrow" pitchFamily="34" charset="0"/>
              </a:endParaRPr>
            </a:p>
          </p:txBody>
        </p:sp>
        <p:sp>
          <p:nvSpPr>
            <p:cNvPr id="48" name="Oval 131"/>
            <p:cNvSpPr>
              <a:spLocks noChangeArrowheads="1"/>
            </p:cNvSpPr>
            <p:nvPr/>
          </p:nvSpPr>
          <p:spPr bwMode="auto">
            <a:xfrm>
              <a:off x="2051840" y="5573952"/>
              <a:ext cx="1080000" cy="540000"/>
            </a:xfrm>
            <a:prstGeom prst="ellipse">
              <a:avLst/>
            </a:prstGeom>
            <a:solidFill>
              <a:srgbClr val="C00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p16</a:t>
              </a:r>
              <a:r>
                <a:rPr lang="de-CH" sz="2000" b="1" baseline="30000" dirty="0" smtClean="0">
                  <a:solidFill>
                    <a:srgbClr val="FFFFFF"/>
                  </a:solidFill>
                  <a:effectLst/>
                  <a:latin typeface="Arial Narrow" pitchFamily="34" charset="0"/>
                </a:rPr>
                <a:t>INK4A</a:t>
              </a:r>
              <a:endParaRPr lang="de-DE" sz="2000" b="1" baseline="30000" dirty="0">
                <a:solidFill>
                  <a:srgbClr val="FFFFFF"/>
                </a:solidFill>
                <a:effectLst/>
                <a:latin typeface="Arial Narrow" pitchFamily="34" charset="0"/>
              </a:endParaRPr>
            </a:p>
          </p:txBody>
        </p:sp>
        <p:sp>
          <p:nvSpPr>
            <p:cNvPr id="49" name="Oval 130"/>
            <p:cNvSpPr>
              <a:spLocks noChangeArrowheads="1"/>
            </p:cNvSpPr>
            <p:nvPr/>
          </p:nvSpPr>
          <p:spPr bwMode="auto">
            <a:xfrm>
              <a:off x="2159920" y="3413712"/>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AKT</a:t>
              </a:r>
              <a:endParaRPr lang="de-DE" sz="2000" b="1" dirty="0">
                <a:solidFill>
                  <a:srgbClr val="FFFFFF"/>
                </a:solidFill>
                <a:effectLst/>
                <a:latin typeface="Arial Narrow" pitchFamily="34" charset="0"/>
              </a:endParaRPr>
            </a:p>
          </p:txBody>
        </p:sp>
        <p:cxnSp>
          <p:nvCxnSpPr>
            <p:cNvPr id="50" name="AutoShape 132"/>
            <p:cNvCxnSpPr>
              <a:cxnSpLocks noChangeShapeType="1"/>
              <a:stCxn id="46" idx="4"/>
              <a:endCxn id="47" idx="0"/>
            </p:cNvCxnSpPr>
            <p:nvPr/>
          </p:nvCxnSpPr>
          <p:spPr bwMode="auto">
            <a:xfrm>
              <a:off x="2591720" y="4493832"/>
              <a:ext cx="0" cy="288032"/>
            </a:xfrm>
            <a:prstGeom prst="straightConnector1">
              <a:avLst/>
            </a:prstGeom>
            <a:noFill/>
            <a:ln w="38100">
              <a:solidFill>
                <a:srgbClr val="663300">
                  <a:alpha val="70195"/>
                </a:srgbClr>
              </a:solidFill>
              <a:round/>
              <a:headEnd/>
              <a:tailEnd type="triangle" w="med" len="med"/>
            </a:ln>
          </p:spPr>
        </p:cxnSp>
        <p:grpSp>
          <p:nvGrpSpPr>
            <p:cNvPr id="51" name="Group 50"/>
            <p:cNvGrpSpPr/>
            <p:nvPr/>
          </p:nvGrpSpPr>
          <p:grpSpPr>
            <a:xfrm>
              <a:off x="2483768" y="5249944"/>
              <a:ext cx="180000" cy="252000"/>
              <a:chOff x="5652120" y="5481256"/>
              <a:chExt cx="180000" cy="252000"/>
            </a:xfrm>
          </p:grpSpPr>
          <p:cxnSp>
            <p:nvCxnSpPr>
              <p:cNvPr id="55" name="Straight Connector 54"/>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6" name="Straight Connector 55"/>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nvGrpSpPr>
            <p:cNvPr id="52" name="Group 51"/>
            <p:cNvGrpSpPr/>
            <p:nvPr/>
          </p:nvGrpSpPr>
          <p:grpSpPr>
            <a:xfrm rot="16200000">
              <a:off x="3221840" y="5627969"/>
              <a:ext cx="180000" cy="360000"/>
              <a:chOff x="5652120" y="5481256"/>
              <a:chExt cx="180000" cy="252000"/>
            </a:xfrm>
          </p:grpSpPr>
          <p:cxnSp>
            <p:nvCxnSpPr>
              <p:cNvPr id="53" name="Straight Connector 52"/>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4" name="Straight Connector 53"/>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grpSp>
        <p:nvGrpSpPr>
          <p:cNvPr id="21" name="Group 20" descr=" 161"/>
          <p:cNvGrpSpPr/>
          <p:nvPr/>
        </p:nvGrpSpPr>
        <p:grpSpPr>
          <a:xfrm>
            <a:off x="3996056" y="5397616"/>
            <a:ext cx="2088112" cy="938894"/>
            <a:chOff x="3708024" y="5466000"/>
            <a:chExt cx="2088112" cy="938894"/>
          </a:xfrm>
        </p:grpSpPr>
        <p:sp>
          <p:nvSpPr>
            <p:cNvPr id="22" name="Oval 131"/>
            <p:cNvSpPr>
              <a:spLocks noChangeArrowheads="1"/>
            </p:cNvSpPr>
            <p:nvPr/>
          </p:nvSpPr>
          <p:spPr bwMode="auto">
            <a:xfrm>
              <a:off x="3708024" y="5466000"/>
              <a:ext cx="1080000" cy="540000"/>
            </a:xfrm>
            <a:prstGeom prst="ellipse">
              <a:avLst/>
            </a:prstGeom>
            <a:solidFill>
              <a:srgbClr val="008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CDK4/6</a:t>
              </a:r>
              <a:endParaRPr lang="de-DE" sz="2000" b="1" baseline="30000" dirty="0">
                <a:solidFill>
                  <a:srgbClr val="FFFFFF"/>
                </a:solidFill>
                <a:effectLst/>
                <a:latin typeface="Arial Narrow" pitchFamily="34" charset="0"/>
              </a:endParaRPr>
            </a:p>
          </p:txBody>
        </p:sp>
        <p:sp>
          <p:nvSpPr>
            <p:cNvPr id="23" name="Oval 131"/>
            <p:cNvSpPr>
              <a:spLocks noChangeArrowheads="1"/>
            </p:cNvSpPr>
            <p:nvPr/>
          </p:nvSpPr>
          <p:spPr bwMode="auto">
            <a:xfrm>
              <a:off x="3852040" y="5864894"/>
              <a:ext cx="1080000" cy="540000"/>
            </a:xfrm>
            <a:prstGeom prst="ellipse">
              <a:avLst/>
            </a:prstGeom>
            <a:solidFill>
              <a:srgbClr val="92D05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ysClr val="windowText" lastClr="000000"/>
                  </a:solidFill>
                  <a:effectLst/>
                  <a:latin typeface="Arial Narrow" pitchFamily="34" charset="0"/>
                </a:rPr>
                <a:t>Cyclin D1</a:t>
              </a:r>
              <a:endParaRPr lang="de-DE" sz="2000" b="1" baseline="30000" dirty="0">
                <a:solidFill>
                  <a:sysClr val="windowText" lastClr="000000"/>
                </a:solidFill>
                <a:effectLst/>
                <a:latin typeface="Arial Narrow" pitchFamily="34" charset="0"/>
              </a:endParaRPr>
            </a:p>
          </p:txBody>
        </p:sp>
        <p:cxnSp>
          <p:nvCxnSpPr>
            <p:cNvPr id="24" name="AutoShape 132"/>
            <p:cNvCxnSpPr>
              <a:cxnSpLocks noChangeShapeType="1"/>
            </p:cNvCxnSpPr>
            <p:nvPr/>
          </p:nvCxnSpPr>
          <p:spPr bwMode="auto">
            <a:xfrm rot="16200000">
              <a:off x="5454136" y="5450886"/>
              <a:ext cx="0" cy="684000"/>
            </a:xfrm>
            <a:prstGeom prst="straightConnector1">
              <a:avLst/>
            </a:prstGeom>
            <a:noFill/>
            <a:ln w="38100">
              <a:solidFill>
                <a:srgbClr val="663300">
                  <a:alpha val="70195"/>
                </a:srgbClr>
              </a:solidFill>
              <a:round/>
              <a:headEnd/>
              <a:tailEnd type="triangle" w="med" len="med"/>
            </a:ln>
          </p:spPr>
        </p:cxnSp>
      </p:grpSp>
      <p:grpSp>
        <p:nvGrpSpPr>
          <p:cNvPr id="25" name="Group 24" descr=" 162"/>
          <p:cNvGrpSpPr/>
          <p:nvPr/>
        </p:nvGrpSpPr>
        <p:grpSpPr>
          <a:xfrm>
            <a:off x="6012160" y="5214146"/>
            <a:ext cx="2376264" cy="1011502"/>
            <a:chOff x="5724128" y="5282530"/>
            <a:chExt cx="2376264" cy="1011502"/>
          </a:xfrm>
        </p:grpSpPr>
        <p:sp>
          <p:nvSpPr>
            <p:cNvPr id="26" name="Pie 25"/>
            <p:cNvSpPr/>
            <p:nvPr/>
          </p:nvSpPr>
          <p:spPr bwMode="auto">
            <a:xfrm rot="18062548">
              <a:off x="7304914" y="528253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cxnSp>
          <p:nvCxnSpPr>
            <p:cNvPr id="27" name="Curved Connector 26"/>
            <p:cNvCxnSpPr/>
            <p:nvPr/>
          </p:nvCxnSpPr>
          <p:spPr bwMode="auto">
            <a:xfrm rot="5400000" flipH="1" flipV="1">
              <a:off x="6115704" y="5201061"/>
              <a:ext cx="701395" cy="1484547"/>
            </a:xfrm>
            <a:prstGeom prst="curvedConnector2">
              <a:avLst/>
            </a:prstGeom>
            <a:solidFill>
              <a:schemeClr val="accent1"/>
            </a:solidFill>
            <a:ln w="76200" cap="flat" cmpd="sng" algn="ctr">
              <a:solidFill>
                <a:schemeClr val="tx1"/>
              </a:solidFill>
              <a:prstDash val="solid"/>
              <a:round/>
              <a:headEnd type="none" w="med" len="med"/>
              <a:tailEnd type="arrow"/>
            </a:ln>
            <a:effectLst/>
          </p:spPr>
        </p:cxnSp>
        <p:sp>
          <p:nvSpPr>
            <p:cNvPr id="28" name="Rectangle 27"/>
            <p:cNvSpPr/>
            <p:nvPr/>
          </p:nvSpPr>
          <p:spPr bwMode="auto">
            <a:xfrm>
              <a:off x="7452320" y="569993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157420" y="5645960"/>
              <a:ext cx="324000" cy="324000"/>
            </a:xfrm>
            <a:prstGeom prst="ellipse">
              <a:avLst/>
            </a:prstGeom>
            <a:solidFill>
              <a:srgbClr val="FFFF00"/>
            </a:solidFill>
            <a:ln w="12700" cap="flat" cmpd="sng" algn="ctr">
              <a:solidFill>
                <a:schemeClr val="bg2"/>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P</a:t>
              </a:r>
            </a:p>
          </p:txBody>
        </p:sp>
      </p:grpSp>
      <p:grpSp>
        <p:nvGrpSpPr>
          <p:cNvPr id="160" name="Group 159" descr=" 160"/>
          <p:cNvGrpSpPr/>
          <p:nvPr/>
        </p:nvGrpSpPr>
        <p:grpSpPr>
          <a:xfrm>
            <a:off x="5504714" y="5937616"/>
            <a:ext cx="795478" cy="807376"/>
            <a:chOff x="5792746" y="5877272"/>
            <a:chExt cx="795478" cy="807376"/>
          </a:xfrm>
        </p:grpSpPr>
        <p:sp>
          <p:nvSpPr>
            <p:cNvPr id="120" name="Pie 119"/>
            <p:cNvSpPr/>
            <p:nvPr/>
          </p:nvSpPr>
          <p:spPr bwMode="auto">
            <a:xfrm rot="18062548">
              <a:off x="5792746" y="588075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grpSp>
          <p:nvGrpSpPr>
            <p:cNvPr id="157" name="Group 156"/>
            <p:cNvGrpSpPr/>
            <p:nvPr/>
          </p:nvGrpSpPr>
          <p:grpSpPr>
            <a:xfrm>
              <a:off x="5940152" y="5877272"/>
              <a:ext cx="648072" cy="807376"/>
              <a:chOff x="5940152" y="5877272"/>
              <a:chExt cx="648072" cy="807376"/>
            </a:xfrm>
          </p:grpSpPr>
          <p:sp>
            <p:nvSpPr>
              <p:cNvPr id="136" name="Isosceles Triangle 135"/>
              <p:cNvSpPr/>
              <p:nvPr/>
            </p:nvSpPr>
            <p:spPr bwMode="auto">
              <a:xfrm flipV="1">
                <a:off x="5993899" y="5877272"/>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53" name="Rectangle 152"/>
              <p:cNvSpPr/>
              <p:nvPr/>
            </p:nvSpPr>
            <p:spPr bwMode="auto">
              <a:xfrm>
                <a:off x="5940152" y="630657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grpSp>
      </p:grpSp>
      <p:cxnSp>
        <p:nvCxnSpPr>
          <p:cNvPr id="159" name="Straight Connector 158" descr=" 159"/>
          <p:cNvCxnSpPr/>
          <p:nvPr/>
        </p:nvCxnSpPr>
        <p:spPr bwMode="auto">
          <a:xfrm>
            <a:off x="6588264" y="4497480"/>
            <a:ext cx="288000" cy="180000"/>
          </a:xfrm>
          <a:prstGeom prst="line">
            <a:avLst/>
          </a:prstGeom>
          <a:solidFill>
            <a:schemeClr val="accent1"/>
          </a:solidFill>
          <a:ln w="76200" cap="flat" cmpd="sng" algn="ctr">
            <a:solidFill>
              <a:schemeClr val="tx1"/>
            </a:solidFill>
            <a:prstDash val="solid"/>
            <a:round/>
            <a:headEnd type="none" w="med" len="med"/>
            <a:tailEnd type="none" w="lg" len="med"/>
          </a:ln>
          <a:effectLst/>
        </p:spPr>
      </p:cxnSp>
      <p:grpSp>
        <p:nvGrpSpPr>
          <p:cNvPr id="30" name="Group 29" descr=" 163"/>
          <p:cNvGrpSpPr/>
          <p:nvPr/>
        </p:nvGrpSpPr>
        <p:grpSpPr>
          <a:xfrm>
            <a:off x="6101867" y="4497336"/>
            <a:ext cx="1422461" cy="1371896"/>
            <a:chOff x="5813835" y="4565720"/>
            <a:chExt cx="1422461" cy="1371896"/>
          </a:xfrm>
        </p:grpSpPr>
        <p:cxnSp>
          <p:nvCxnSpPr>
            <p:cNvPr id="31" name="Straight Arrow Connector 30"/>
            <p:cNvCxnSpPr>
              <a:endCxn id="33" idx="0"/>
            </p:cNvCxnSpPr>
            <p:nvPr/>
          </p:nvCxnSpPr>
          <p:spPr bwMode="auto">
            <a:xfrm flipV="1">
              <a:off x="5813835" y="4925720"/>
              <a:ext cx="684349" cy="1011896"/>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2" name="Rectangle 31"/>
            <p:cNvSpPr/>
            <p:nvPr/>
          </p:nvSpPr>
          <p:spPr bwMode="auto">
            <a:xfrm>
              <a:off x="6588224" y="4592828"/>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tx1"/>
                  </a:solidFill>
                  <a:effectLst/>
                  <a:latin typeface="Arial" charset="0"/>
                </a:rPr>
                <a:t>E2F</a:t>
              </a:r>
            </a:p>
          </p:txBody>
        </p:sp>
        <p:sp>
          <p:nvSpPr>
            <p:cNvPr id="33" name="Isosceles Triangle 32"/>
            <p:cNvSpPr/>
            <p:nvPr/>
          </p:nvSpPr>
          <p:spPr bwMode="auto">
            <a:xfrm flipV="1">
              <a:off x="6300184" y="4565720"/>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73" name="Rounded Rectangle 72" descr=" 75"/>
          <p:cNvSpPr/>
          <p:nvPr/>
        </p:nvSpPr>
        <p:spPr bwMode="auto">
          <a:xfrm>
            <a:off x="179513" y="1268760"/>
            <a:ext cx="4518024" cy="2520000"/>
          </a:xfrm>
          <a:prstGeom prst="roundRect">
            <a:avLst>
              <a:gd name="adj" fmla="val 13660"/>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2000" b="1" i="0" u="none" strike="noStrike" cap="none" normalizeH="0" baseline="0" dirty="0" smtClean="0">
                <a:ln>
                  <a:noFill/>
                </a:ln>
                <a:solidFill>
                  <a:schemeClr val="bg1"/>
                </a:solidFill>
                <a:effectLst/>
                <a:latin typeface="Arial" charset="0"/>
              </a:rPr>
              <a:t>Targeting CDK4/6:</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Intact </a:t>
            </a:r>
            <a:r>
              <a:rPr lang="en-GB" b="1" dirty="0" err="1" smtClean="0">
                <a:solidFill>
                  <a:schemeClr val="bg1"/>
                </a:solidFill>
                <a:latin typeface="Arial" charset="0"/>
              </a:rPr>
              <a:t>Rb</a:t>
            </a:r>
            <a:r>
              <a:rPr lang="en-GB" b="1" dirty="0" smtClean="0">
                <a:solidFill>
                  <a:schemeClr val="bg1"/>
                </a:solidFill>
                <a:latin typeface="Arial" charset="0"/>
              </a:rPr>
              <a:t> required for therapeutic approach</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CyclinD-CDK4/6 axis frequently </a:t>
            </a:r>
            <a:r>
              <a:rPr lang="en-GB" b="1" dirty="0" err="1" smtClean="0">
                <a:solidFill>
                  <a:schemeClr val="bg1"/>
                </a:solidFill>
                <a:latin typeface="Arial" charset="0"/>
              </a:rPr>
              <a:t>dysregulated</a:t>
            </a:r>
            <a:r>
              <a:rPr lang="en-GB" b="1" dirty="0" smtClean="0">
                <a:solidFill>
                  <a:schemeClr val="bg1"/>
                </a:solidFill>
                <a:latin typeface="Arial" charset="0"/>
              </a:rPr>
              <a:t> in ER+ BC with intact </a:t>
            </a:r>
            <a:r>
              <a:rPr lang="en-GB" b="1" dirty="0" err="1" smtClean="0">
                <a:solidFill>
                  <a:schemeClr val="bg1"/>
                </a:solidFill>
                <a:latin typeface="Arial" charset="0"/>
              </a:rPr>
              <a:t>Rb</a:t>
            </a:r>
            <a:r>
              <a:rPr lang="en-GB" b="1" dirty="0" smtClean="0">
                <a:solidFill>
                  <a:schemeClr val="bg1"/>
                </a:solidFill>
                <a:latin typeface="Arial" charset="0"/>
              </a:rPr>
              <a:t> (</a:t>
            </a:r>
            <a:r>
              <a:rPr lang="en-GB" b="1" dirty="0" err="1" smtClean="0">
                <a:solidFill>
                  <a:schemeClr val="bg1"/>
                </a:solidFill>
                <a:latin typeface="Arial" charset="0"/>
              </a:rPr>
              <a:t>LumA</a:t>
            </a:r>
            <a:r>
              <a:rPr lang="en-GB" b="1" dirty="0" smtClean="0">
                <a:solidFill>
                  <a:schemeClr val="bg1"/>
                </a:solidFill>
                <a:latin typeface="Arial" charset="0"/>
              </a:rPr>
              <a:t> 23%, </a:t>
            </a:r>
            <a:r>
              <a:rPr lang="en-GB" b="1" dirty="0" err="1" smtClean="0">
                <a:solidFill>
                  <a:schemeClr val="bg1"/>
                </a:solidFill>
                <a:latin typeface="Arial" charset="0"/>
              </a:rPr>
              <a:t>LumB</a:t>
            </a:r>
            <a:r>
              <a:rPr lang="en-GB" b="1" dirty="0" smtClean="0">
                <a:solidFill>
                  <a:schemeClr val="bg1"/>
                </a:solidFill>
                <a:latin typeface="Arial" charset="0"/>
              </a:rPr>
              <a:t> 49%) </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Loss of </a:t>
            </a:r>
            <a:r>
              <a:rPr lang="en-GB" b="1" dirty="0" err="1" smtClean="0">
                <a:solidFill>
                  <a:schemeClr val="bg1"/>
                </a:solidFill>
                <a:latin typeface="Arial" charset="0"/>
              </a:rPr>
              <a:t>Rb</a:t>
            </a:r>
            <a:r>
              <a:rPr lang="en-GB" b="1" dirty="0" smtClean="0">
                <a:solidFill>
                  <a:schemeClr val="bg1"/>
                </a:solidFill>
                <a:latin typeface="Arial" charset="0"/>
              </a:rPr>
              <a:t> common in TNBC </a:t>
            </a:r>
          </a:p>
        </p:txBody>
      </p:sp>
    </p:spTree>
    <p:extLst>
      <p:ext uri="{BB962C8B-B14F-4D97-AF65-F5344CB8AC3E}">
        <p14:creationId xmlns:p14="http://schemas.microsoft.com/office/powerpoint/2010/main" val="2763808704"/>
      </p:ext>
    </p:extLst>
  </p:cSld>
  <p:clrMapOvr>
    <a:masterClrMapping/>
  </p:clrMapOvr>
  <p:transition>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88" name="Freeform 20" descr=" 877588"/>
          <p:cNvSpPr>
            <a:spLocks/>
          </p:cNvSpPr>
          <p:nvPr/>
        </p:nvSpPr>
        <p:spPr bwMode="auto">
          <a:xfrm>
            <a:off x="250825" y="2201639"/>
            <a:ext cx="8713788" cy="1608138"/>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877589" name="Freeform 21" descr=" 877589"/>
          <p:cNvSpPr>
            <a:spLocks/>
          </p:cNvSpPr>
          <p:nvPr/>
        </p:nvSpPr>
        <p:spPr bwMode="auto">
          <a:xfrm>
            <a:off x="250825" y="2346102"/>
            <a:ext cx="8713788" cy="1608137"/>
          </a:xfrm>
          <a:custGeom>
            <a:avLst/>
            <a:gdLst/>
            <a:ahLst/>
            <a:cxnLst>
              <a:cxn ang="0">
                <a:pos x="0" y="922"/>
              </a:cxn>
              <a:cxn ang="0">
                <a:pos x="409" y="605"/>
              </a:cxn>
              <a:cxn ang="0">
                <a:pos x="953" y="333"/>
              </a:cxn>
              <a:cxn ang="0">
                <a:pos x="1588" y="106"/>
              </a:cxn>
              <a:cxn ang="0">
                <a:pos x="2314" y="15"/>
              </a:cxn>
              <a:cxn ang="0">
                <a:pos x="3176" y="15"/>
              </a:cxn>
              <a:cxn ang="0">
                <a:pos x="3856" y="106"/>
              </a:cxn>
              <a:cxn ang="0">
                <a:pos x="4718" y="424"/>
              </a:cxn>
              <a:cxn ang="0">
                <a:pos x="5217" y="741"/>
              </a:cxn>
              <a:cxn ang="0">
                <a:pos x="5489" y="1013"/>
              </a:cxn>
            </a:cxnLst>
            <a:rect l="0" t="0" r="r" b="b"/>
            <a:pathLst>
              <a:path w="5489" h="1013">
                <a:moveTo>
                  <a:pt x="0" y="922"/>
                </a:moveTo>
                <a:cubicBezTo>
                  <a:pt x="125" y="812"/>
                  <a:pt x="250" y="703"/>
                  <a:pt x="409" y="605"/>
                </a:cubicBezTo>
                <a:cubicBezTo>
                  <a:pt x="568" y="507"/>
                  <a:pt x="757" y="416"/>
                  <a:pt x="953" y="333"/>
                </a:cubicBezTo>
                <a:cubicBezTo>
                  <a:pt x="1149" y="250"/>
                  <a:pt x="1361" y="159"/>
                  <a:pt x="1588" y="106"/>
                </a:cubicBezTo>
                <a:cubicBezTo>
                  <a:pt x="1815" y="53"/>
                  <a:pt x="2049" y="30"/>
                  <a:pt x="2314" y="15"/>
                </a:cubicBezTo>
                <a:cubicBezTo>
                  <a:pt x="2579" y="0"/>
                  <a:pt x="2919" y="0"/>
                  <a:pt x="3176" y="15"/>
                </a:cubicBezTo>
                <a:cubicBezTo>
                  <a:pt x="3433" y="30"/>
                  <a:pt x="3599" y="38"/>
                  <a:pt x="3856" y="106"/>
                </a:cubicBezTo>
                <a:cubicBezTo>
                  <a:pt x="4113" y="174"/>
                  <a:pt x="4491" y="318"/>
                  <a:pt x="4718" y="424"/>
                </a:cubicBezTo>
                <a:cubicBezTo>
                  <a:pt x="4945" y="530"/>
                  <a:pt x="5089" y="643"/>
                  <a:pt x="5217" y="741"/>
                </a:cubicBezTo>
                <a:cubicBezTo>
                  <a:pt x="5345" y="839"/>
                  <a:pt x="5417" y="926"/>
                  <a:pt x="5489" y="1013"/>
                </a:cubicBezTo>
              </a:path>
            </a:pathLst>
          </a:custGeom>
          <a:noFill/>
          <a:ln w="76200" cap="flat" cmpd="sng">
            <a:solidFill>
              <a:srgbClr val="996633">
                <a:alpha val="70000"/>
              </a:srgbClr>
            </a:solidFill>
            <a:prstDash val="solid"/>
            <a:round/>
            <a:headEnd type="none" w="med" len="med"/>
            <a:tailEnd type="none" w="lg" len="med"/>
          </a:ln>
          <a:effectLst/>
        </p:spPr>
        <p:txBody>
          <a:bodyPr/>
          <a:lstStyle/>
          <a:p>
            <a:pPr>
              <a:defRPr/>
            </a:pPr>
            <a:endParaRPr lang="en-GB">
              <a:latin typeface="Arial" pitchFamily="34" charset="0"/>
            </a:endParaRPr>
          </a:p>
        </p:txBody>
      </p:sp>
      <p:sp>
        <p:nvSpPr>
          <p:cNvPr id="185" name="Rectangle 27" descr=" 185"/>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3800" b="1" dirty="0" smtClean="0">
                <a:solidFill>
                  <a:schemeClr val="bg1"/>
                </a:solidFill>
                <a:effectLst/>
                <a:cs typeface="Arial" pitchFamily="34" charset="0"/>
              </a:rPr>
              <a:t>Targeting Cell Cycle Control (</a:t>
            </a:r>
            <a:r>
              <a:rPr lang="de-DE" sz="3800" b="1" dirty="0" smtClean="0">
                <a:solidFill>
                  <a:schemeClr val="bg1"/>
                </a:solidFill>
                <a:effectLst/>
              </a:rPr>
              <a:t>CDK4/6)</a:t>
            </a:r>
            <a:endParaRPr lang="de-DE" sz="3800" b="1" dirty="0">
              <a:solidFill>
                <a:schemeClr val="bg1"/>
              </a:solidFill>
              <a:effectLst/>
            </a:endParaRPr>
          </a:p>
        </p:txBody>
      </p:sp>
      <p:grpSp>
        <p:nvGrpSpPr>
          <p:cNvPr id="156" name="Group 155" descr=" 156"/>
          <p:cNvGrpSpPr/>
          <p:nvPr/>
        </p:nvGrpSpPr>
        <p:grpSpPr>
          <a:xfrm>
            <a:off x="4860032" y="3057296"/>
            <a:ext cx="2268252" cy="2178256"/>
            <a:chOff x="5148064" y="2996952"/>
            <a:chExt cx="2268252" cy="2178256"/>
          </a:xfrm>
        </p:grpSpPr>
        <p:sp>
          <p:nvSpPr>
            <p:cNvPr id="155" name="Oval 154"/>
            <p:cNvSpPr/>
            <p:nvPr/>
          </p:nvSpPr>
          <p:spPr bwMode="auto">
            <a:xfrm>
              <a:off x="5148064" y="2996952"/>
              <a:ext cx="2268252" cy="217825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95" name="Oval 131"/>
            <p:cNvSpPr>
              <a:spLocks noChangeArrowheads="1"/>
            </p:cNvSpPr>
            <p:nvPr/>
          </p:nvSpPr>
          <p:spPr bwMode="auto">
            <a:xfrm>
              <a:off x="6012280" y="3068960"/>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M</a:t>
              </a:r>
              <a:endParaRPr lang="de-DE" sz="2800" b="1" baseline="30000" dirty="0">
                <a:solidFill>
                  <a:srgbClr val="FFFFFF"/>
                </a:solidFill>
                <a:effectLst/>
                <a:latin typeface="Arial Narrow" pitchFamily="34" charset="0"/>
              </a:endParaRPr>
            </a:p>
          </p:txBody>
        </p:sp>
        <p:sp>
          <p:nvSpPr>
            <p:cNvPr id="96" name="Oval 131"/>
            <p:cNvSpPr>
              <a:spLocks noChangeArrowheads="1"/>
            </p:cNvSpPr>
            <p:nvPr/>
          </p:nvSpPr>
          <p:spPr bwMode="auto">
            <a:xfrm>
              <a:off x="6012160" y="454506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a:solidFill>
                    <a:srgbClr val="FFFFFF"/>
                  </a:solidFill>
                  <a:latin typeface="Arial Narrow" pitchFamily="34" charset="0"/>
                </a:rPr>
                <a:t>S</a:t>
              </a:r>
              <a:endParaRPr lang="de-DE" sz="2800" b="1" baseline="30000" dirty="0">
                <a:solidFill>
                  <a:srgbClr val="FFFFFF"/>
                </a:solidFill>
                <a:effectLst/>
                <a:latin typeface="Arial Narrow" pitchFamily="34" charset="0"/>
              </a:endParaRPr>
            </a:p>
          </p:txBody>
        </p:sp>
        <p:sp>
          <p:nvSpPr>
            <p:cNvPr id="106" name="Oval 131"/>
            <p:cNvSpPr>
              <a:spLocks noChangeArrowheads="1"/>
            </p:cNvSpPr>
            <p:nvPr/>
          </p:nvSpPr>
          <p:spPr bwMode="auto">
            <a:xfrm>
              <a:off x="5220072"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2</a:t>
              </a:r>
              <a:endParaRPr lang="de-DE" sz="2800" b="1" baseline="-25000" dirty="0">
                <a:solidFill>
                  <a:srgbClr val="FFFFFF"/>
                </a:solidFill>
                <a:effectLst/>
                <a:latin typeface="Arial Narrow" pitchFamily="34" charset="0"/>
              </a:endParaRPr>
            </a:p>
          </p:txBody>
        </p:sp>
        <p:sp>
          <p:nvSpPr>
            <p:cNvPr id="107" name="Oval 131"/>
            <p:cNvSpPr>
              <a:spLocks noChangeArrowheads="1"/>
            </p:cNvSpPr>
            <p:nvPr/>
          </p:nvSpPr>
          <p:spPr bwMode="auto">
            <a:xfrm>
              <a:off x="6804248" y="3824984"/>
              <a:ext cx="540000" cy="540000"/>
            </a:xfrm>
            <a:prstGeom prst="ellipse">
              <a:avLst/>
            </a:prstGeom>
            <a:solidFill>
              <a:srgbClr val="FF9900"/>
            </a:solidFill>
            <a:ln w="25400">
              <a:noFill/>
              <a:round/>
              <a:headEnd/>
              <a:tailEnd/>
            </a:ln>
          </p:spPr>
          <p:txBody>
            <a:bodyPr wrap="none" lIns="90000" tIns="46800" rIns="90000" bIns="46800" anchor="ctr"/>
            <a:lstStyle/>
            <a:p>
              <a:pPr algn="ctr" eaLnBrk="0" hangingPunct="0">
                <a:spcBef>
                  <a:spcPct val="20000"/>
                </a:spcBef>
              </a:pPr>
              <a:r>
                <a:rPr lang="de-CH" sz="2800" b="1" dirty="0" smtClean="0">
                  <a:solidFill>
                    <a:srgbClr val="FFFFFF"/>
                  </a:solidFill>
                  <a:effectLst/>
                  <a:latin typeface="Arial Narrow" pitchFamily="34" charset="0"/>
                </a:rPr>
                <a:t>G</a:t>
              </a:r>
              <a:r>
                <a:rPr lang="de-CH" sz="2800" b="1" baseline="-25000" dirty="0" smtClean="0">
                  <a:solidFill>
                    <a:srgbClr val="FFFFFF"/>
                  </a:solidFill>
                  <a:effectLst/>
                  <a:latin typeface="Arial Narrow" pitchFamily="34" charset="0"/>
                </a:rPr>
                <a:t>1</a:t>
              </a:r>
              <a:endParaRPr lang="de-DE" sz="2800" b="1" baseline="-25000" dirty="0">
                <a:solidFill>
                  <a:srgbClr val="FFFFFF"/>
                </a:solidFill>
                <a:effectLst/>
                <a:latin typeface="Arial Narrow" pitchFamily="34" charset="0"/>
              </a:endParaRPr>
            </a:p>
          </p:txBody>
        </p:sp>
        <p:cxnSp>
          <p:nvCxnSpPr>
            <p:cNvPr id="9" name="Curved Connector 8"/>
            <p:cNvCxnSpPr>
              <a:stCxn id="95" idx="6"/>
              <a:endCxn id="107" idx="0"/>
            </p:cNvCxnSpPr>
            <p:nvPr/>
          </p:nvCxnSpPr>
          <p:spPr bwMode="auto">
            <a:xfrm>
              <a:off x="6552280" y="3338960"/>
              <a:ext cx="521968" cy="486024"/>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09" name="Curved Connector 108"/>
            <p:cNvCxnSpPr>
              <a:stCxn id="107" idx="4"/>
              <a:endCxn id="96" idx="6"/>
            </p:cNvCxnSpPr>
            <p:nvPr/>
          </p:nvCxnSpPr>
          <p:spPr bwMode="auto">
            <a:xfrm rot="5400000">
              <a:off x="6588164" y="4328980"/>
              <a:ext cx="450080" cy="52208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0" name="Curved Connector 109"/>
            <p:cNvCxnSpPr>
              <a:stCxn id="96" idx="2"/>
              <a:endCxn id="106" idx="4"/>
            </p:cNvCxnSpPr>
            <p:nvPr/>
          </p:nvCxnSpPr>
          <p:spPr bwMode="auto">
            <a:xfrm rot="10800000">
              <a:off x="5490072" y="4364984"/>
              <a:ext cx="522088" cy="450080"/>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cxnSp>
          <p:nvCxnSpPr>
            <p:cNvPr id="111" name="Curved Connector 110"/>
            <p:cNvCxnSpPr>
              <a:stCxn id="106" idx="0"/>
              <a:endCxn id="95" idx="2"/>
            </p:cNvCxnSpPr>
            <p:nvPr/>
          </p:nvCxnSpPr>
          <p:spPr bwMode="auto">
            <a:xfrm rot="5400000" flipH="1" flipV="1">
              <a:off x="5508164" y="3320868"/>
              <a:ext cx="486024" cy="522208"/>
            </a:xfrm>
            <a:prstGeom prst="curvedConnector2">
              <a:avLst/>
            </a:prstGeom>
            <a:solidFill>
              <a:schemeClr val="accent1"/>
            </a:solidFill>
            <a:ln w="76200" cap="flat" cmpd="sng" algn="ctr">
              <a:solidFill>
                <a:schemeClr val="tx1"/>
              </a:solidFill>
              <a:prstDash val="solid"/>
              <a:round/>
              <a:headEnd type="none" w="med" len="med"/>
              <a:tailEnd type="triangle"/>
            </a:ln>
            <a:effectLst/>
          </p:spPr>
        </p:cxnSp>
      </p:grpSp>
      <p:grpSp>
        <p:nvGrpSpPr>
          <p:cNvPr id="34" name="Group 33" descr=" 164"/>
          <p:cNvGrpSpPr/>
          <p:nvPr/>
        </p:nvGrpSpPr>
        <p:grpSpPr>
          <a:xfrm>
            <a:off x="2339752" y="1412776"/>
            <a:ext cx="2303314" cy="4632792"/>
            <a:chOff x="2051720" y="1481160"/>
            <a:chExt cx="2303314" cy="4632792"/>
          </a:xfrm>
        </p:grpSpPr>
        <p:grpSp>
          <p:nvGrpSpPr>
            <p:cNvPr id="35" name="Group 4"/>
            <p:cNvGrpSpPr>
              <a:grpSpLocks/>
            </p:cNvGrpSpPr>
            <p:nvPr/>
          </p:nvGrpSpPr>
          <p:grpSpPr bwMode="auto">
            <a:xfrm>
              <a:off x="2896121" y="1486972"/>
              <a:ext cx="720725" cy="1445058"/>
              <a:chOff x="1338" y="377"/>
              <a:chExt cx="454" cy="1012"/>
            </a:xfrm>
          </p:grpSpPr>
          <p:sp>
            <p:nvSpPr>
              <p:cNvPr id="65" name="Oval 5"/>
              <p:cNvSpPr>
                <a:spLocks noChangeArrowheads="1"/>
              </p:cNvSpPr>
              <p:nvPr/>
            </p:nvSpPr>
            <p:spPr bwMode="auto">
              <a:xfrm>
                <a:off x="1338" y="482"/>
                <a:ext cx="182" cy="182"/>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nvGrpSpPr>
              <p:cNvPr id="66" name="Group 6"/>
              <p:cNvGrpSpPr>
                <a:grpSpLocks/>
              </p:cNvGrpSpPr>
              <p:nvPr/>
            </p:nvGrpSpPr>
            <p:grpSpPr bwMode="auto">
              <a:xfrm>
                <a:off x="1463" y="377"/>
                <a:ext cx="329" cy="1012"/>
                <a:chOff x="2551" y="286"/>
                <a:chExt cx="329" cy="1012"/>
              </a:xfrm>
            </p:grpSpPr>
            <p:sp>
              <p:nvSpPr>
                <p:cNvPr id="67" name="Oval 7"/>
                <p:cNvSpPr>
                  <a:spLocks noChangeArrowheads="1"/>
                </p:cNvSpPr>
                <p:nvPr/>
              </p:nvSpPr>
              <p:spPr bwMode="auto">
                <a:xfrm rot="-150601">
                  <a:off x="2551" y="28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8" name="Oval 8"/>
                <p:cNvSpPr>
                  <a:spLocks noChangeArrowheads="1"/>
                </p:cNvSpPr>
                <p:nvPr/>
              </p:nvSpPr>
              <p:spPr bwMode="auto">
                <a:xfrm rot="-150601">
                  <a:off x="2551" y="546"/>
                  <a:ext cx="171" cy="194"/>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9" name="Oval 9"/>
                <p:cNvSpPr>
                  <a:spLocks noChangeArrowheads="1"/>
                </p:cNvSpPr>
                <p:nvPr/>
              </p:nvSpPr>
              <p:spPr bwMode="auto">
                <a:xfrm>
                  <a:off x="2727" y="341"/>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0" name="Oval 10"/>
                <p:cNvSpPr>
                  <a:spLocks noChangeArrowheads="1"/>
                </p:cNvSpPr>
                <p:nvPr/>
              </p:nvSpPr>
              <p:spPr bwMode="auto">
                <a:xfrm>
                  <a:off x="2727" y="604"/>
                  <a:ext cx="102" cy="263"/>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1" name="Oval 11"/>
                <p:cNvSpPr>
                  <a:spLocks noChangeArrowheads="1"/>
                </p:cNvSpPr>
                <p:nvPr/>
              </p:nvSpPr>
              <p:spPr bwMode="auto">
                <a:xfrm rot="-150601">
                  <a:off x="2687" y="1012"/>
                  <a:ext cx="193" cy="286"/>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72" name="Oval 12"/>
                <p:cNvSpPr>
                  <a:spLocks noChangeArrowheads="1"/>
                </p:cNvSpPr>
                <p:nvPr/>
              </p:nvSpPr>
              <p:spPr bwMode="auto">
                <a:xfrm>
                  <a:off x="2749" y="831"/>
                  <a:ext cx="57" cy="195"/>
                </a:xfrm>
                <a:prstGeom prst="ellipse">
                  <a:avLst/>
                </a:prstGeom>
                <a:solidFill>
                  <a:schemeClr val="accent2">
                    <a:alpha val="79999"/>
                  </a:schemeClr>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grpSp>
        <p:grpSp>
          <p:nvGrpSpPr>
            <p:cNvPr id="36" name="Group 13"/>
            <p:cNvGrpSpPr>
              <a:grpSpLocks/>
            </p:cNvGrpSpPr>
            <p:nvPr/>
          </p:nvGrpSpPr>
          <p:grpSpPr bwMode="auto">
            <a:xfrm flipH="1">
              <a:off x="3473648" y="1481160"/>
              <a:ext cx="522288" cy="1450870"/>
              <a:chOff x="3186" y="255"/>
              <a:chExt cx="329" cy="1012"/>
            </a:xfrm>
          </p:grpSpPr>
          <p:sp>
            <p:nvSpPr>
              <p:cNvPr id="59" name="Oval 14"/>
              <p:cNvSpPr>
                <a:spLocks noChangeArrowheads="1"/>
              </p:cNvSpPr>
              <p:nvPr/>
            </p:nvSpPr>
            <p:spPr bwMode="auto">
              <a:xfrm rot="-150601">
                <a:off x="3186" y="25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0" name="Oval 15"/>
              <p:cNvSpPr>
                <a:spLocks noChangeArrowheads="1"/>
              </p:cNvSpPr>
              <p:nvPr/>
            </p:nvSpPr>
            <p:spPr bwMode="auto">
              <a:xfrm rot="-150601">
                <a:off x="3186" y="515"/>
                <a:ext cx="171" cy="194"/>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1" name="Oval 16"/>
              <p:cNvSpPr>
                <a:spLocks noChangeArrowheads="1"/>
              </p:cNvSpPr>
              <p:nvPr/>
            </p:nvSpPr>
            <p:spPr bwMode="auto">
              <a:xfrm>
                <a:off x="3362" y="310"/>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2" name="Oval 17"/>
              <p:cNvSpPr>
                <a:spLocks noChangeArrowheads="1"/>
              </p:cNvSpPr>
              <p:nvPr/>
            </p:nvSpPr>
            <p:spPr bwMode="auto">
              <a:xfrm>
                <a:off x="3362" y="573"/>
                <a:ext cx="102" cy="263"/>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3" name="Oval 18"/>
              <p:cNvSpPr>
                <a:spLocks noChangeArrowheads="1"/>
              </p:cNvSpPr>
              <p:nvPr/>
            </p:nvSpPr>
            <p:spPr bwMode="auto">
              <a:xfrm rot="-150601">
                <a:off x="3322" y="981"/>
                <a:ext cx="193" cy="286"/>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sp>
            <p:nvSpPr>
              <p:cNvPr id="64" name="Oval 19"/>
              <p:cNvSpPr>
                <a:spLocks noChangeArrowheads="1"/>
              </p:cNvSpPr>
              <p:nvPr/>
            </p:nvSpPr>
            <p:spPr bwMode="auto">
              <a:xfrm>
                <a:off x="3384" y="800"/>
                <a:ext cx="57" cy="195"/>
              </a:xfrm>
              <a:prstGeom prst="ellipse">
                <a:avLst/>
              </a:prstGeom>
              <a:solidFill>
                <a:srgbClr val="333300">
                  <a:alpha val="79999"/>
                </a:srgbClr>
              </a:solidFill>
              <a:ln w="25400">
                <a:solidFill>
                  <a:srgbClr val="33330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latin typeface="Arial Narrow" pitchFamily="34" charset="0"/>
                </a:endParaRPr>
              </a:p>
            </p:txBody>
          </p:sp>
        </p:grpSp>
        <p:sp>
          <p:nvSpPr>
            <p:cNvPr id="37" name="Oval 22"/>
            <p:cNvSpPr>
              <a:spLocks noChangeArrowheads="1"/>
            </p:cNvSpPr>
            <p:nvPr/>
          </p:nvSpPr>
          <p:spPr bwMode="auto">
            <a:xfrm>
              <a:off x="35692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8" name="Oval 23"/>
            <p:cNvSpPr>
              <a:spLocks noChangeArrowheads="1"/>
            </p:cNvSpPr>
            <p:nvPr/>
          </p:nvSpPr>
          <p:spPr bwMode="auto">
            <a:xfrm>
              <a:off x="3353321" y="2773280"/>
              <a:ext cx="263525" cy="261937"/>
            </a:xfrm>
            <a:prstGeom prst="ellipse">
              <a:avLst/>
            </a:prstGeom>
            <a:solidFill>
              <a:srgbClr val="FFCC00">
                <a:alpha val="79999"/>
              </a:srgbClr>
            </a:solidFill>
            <a:ln w="25400">
              <a:solidFill>
                <a:srgbClr val="FF9900"/>
              </a:solidFill>
              <a:round/>
              <a:headEnd/>
              <a:tailEnd/>
            </a:ln>
          </p:spPr>
          <p:txBody>
            <a:bodyPr wrap="none" lIns="93600" tIns="46800" rIns="93600" bIns="46800" anchor="ctr"/>
            <a:lstStyle/>
            <a:p>
              <a:pPr algn="ctr" eaLnBrk="0" hangingPunct="0">
                <a:spcBef>
                  <a:spcPct val="20000"/>
                </a:spcBef>
              </a:pPr>
              <a:r>
                <a:rPr lang="de-DE" sz="1600" b="1">
                  <a:effectLst/>
                  <a:latin typeface="Arial Narrow" pitchFamily="34" charset="0"/>
                </a:rPr>
                <a:t>P</a:t>
              </a:r>
            </a:p>
          </p:txBody>
        </p:sp>
        <p:sp>
          <p:nvSpPr>
            <p:cNvPr id="39" name="Oval 129"/>
            <p:cNvSpPr>
              <a:spLocks noChangeArrowheads="1"/>
            </p:cNvSpPr>
            <p:nvPr/>
          </p:nvSpPr>
          <p:spPr bwMode="auto">
            <a:xfrm>
              <a:off x="2758009" y="2620880"/>
              <a:ext cx="590550" cy="242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latin typeface="Arial Narrow" pitchFamily="34" charset="0"/>
                </a:rPr>
                <a:t>RAS</a:t>
              </a:r>
              <a:endParaRPr lang="de-DE" sz="1600" b="1">
                <a:solidFill>
                  <a:srgbClr val="FFFFFF"/>
                </a:solidFill>
                <a:effectLst/>
                <a:latin typeface="Arial Narrow" pitchFamily="34" charset="0"/>
              </a:endParaRPr>
            </a:p>
          </p:txBody>
        </p:sp>
        <p:sp>
          <p:nvSpPr>
            <p:cNvPr id="40" name="Oval 130"/>
            <p:cNvSpPr>
              <a:spLocks noChangeArrowheads="1"/>
            </p:cNvSpPr>
            <p:nvPr/>
          </p:nvSpPr>
          <p:spPr bwMode="auto">
            <a:xfrm>
              <a:off x="2159920" y="2765640"/>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PI3-K</a:t>
              </a:r>
              <a:endParaRPr lang="de-DE" sz="2000" b="1" dirty="0">
                <a:solidFill>
                  <a:srgbClr val="FFFFFF"/>
                </a:solidFill>
                <a:effectLst/>
                <a:latin typeface="Arial Narrow" pitchFamily="34" charset="0"/>
              </a:endParaRPr>
            </a:p>
          </p:txBody>
        </p:sp>
        <p:cxnSp>
          <p:nvCxnSpPr>
            <p:cNvPr id="41" name="AutoShape 132"/>
            <p:cNvCxnSpPr>
              <a:cxnSpLocks noChangeShapeType="1"/>
              <a:stCxn id="40" idx="4"/>
              <a:endCxn id="49" idx="0"/>
            </p:cNvCxnSpPr>
            <p:nvPr/>
          </p:nvCxnSpPr>
          <p:spPr bwMode="auto">
            <a:xfrm>
              <a:off x="2591720" y="3135528"/>
              <a:ext cx="0" cy="278184"/>
            </a:xfrm>
            <a:prstGeom prst="straightConnector1">
              <a:avLst/>
            </a:prstGeom>
            <a:noFill/>
            <a:ln w="38100">
              <a:solidFill>
                <a:srgbClr val="663300">
                  <a:alpha val="70195"/>
                </a:srgbClr>
              </a:solidFill>
              <a:round/>
              <a:headEnd/>
              <a:tailEnd type="triangle" w="med" len="med"/>
            </a:ln>
          </p:spPr>
        </p:cxnSp>
        <p:grpSp>
          <p:nvGrpSpPr>
            <p:cNvPr id="42" name="Group 140"/>
            <p:cNvGrpSpPr>
              <a:grpSpLocks/>
            </p:cNvGrpSpPr>
            <p:nvPr/>
          </p:nvGrpSpPr>
          <p:grpSpPr bwMode="auto">
            <a:xfrm>
              <a:off x="3059634" y="2981242"/>
              <a:ext cx="396875" cy="336550"/>
              <a:chOff x="2608" y="2432"/>
              <a:chExt cx="250" cy="212"/>
            </a:xfrm>
          </p:grpSpPr>
          <p:cxnSp>
            <p:nvCxnSpPr>
              <p:cNvPr id="57" name="AutoShape 134"/>
              <p:cNvCxnSpPr>
                <a:cxnSpLocks noChangeShapeType="1"/>
              </p:cNvCxnSpPr>
              <p:nvPr/>
            </p:nvCxnSpPr>
            <p:spPr bwMode="auto">
              <a:xfrm rot="-2438256">
                <a:off x="2653" y="2432"/>
                <a:ext cx="205" cy="212"/>
              </a:xfrm>
              <a:prstGeom prst="straightConnector1">
                <a:avLst/>
              </a:prstGeom>
              <a:noFill/>
              <a:ln w="38100">
                <a:solidFill>
                  <a:srgbClr val="663300">
                    <a:alpha val="70195"/>
                  </a:srgbClr>
                </a:solidFill>
                <a:round/>
                <a:headEnd/>
                <a:tailEnd/>
              </a:ln>
            </p:spPr>
          </p:cxnSp>
          <p:sp>
            <p:nvSpPr>
              <p:cNvPr id="58" name="Line 135"/>
              <p:cNvSpPr>
                <a:spLocks noChangeShapeType="1"/>
              </p:cNvSpPr>
              <p:nvPr/>
            </p:nvSpPr>
            <p:spPr bwMode="auto">
              <a:xfrm rot="16500000">
                <a:off x="2555" y="2515"/>
                <a:ext cx="107" cy="0"/>
              </a:xfrm>
              <a:prstGeom prst="line">
                <a:avLst/>
              </a:prstGeom>
              <a:noFill/>
              <a:ln w="38100">
                <a:solidFill>
                  <a:srgbClr val="996633"/>
                </a:solidFill>
                <a:round/>
                <a:headEnd/>
                <a:tailEnd type="none" w="lg" len="med"/>
              </a:ln>
              <a:effectLst/>
            </p:spPr>
            <p:txBody>
              <a:bodyPr/>
              <a:lstStyle/>
              <a:p>
                <a:pPr>
                  <a:defRPr/>
                </a:pPr>
                <a:endParaRPr lang="en-GB">
                  <a:latin typeface="Arial" pitchFamily="34" charset="0"/>
                </a:endParaRPr>
              </a:p>
            </p:txBody>
          </p:sp>
        </p:grpSp>
        <p:cxnSp>
          <p:nvCxnSpPr>
            <p:cNvPr id="43" name="AutoShape 137"/>
            <p:cNvCxnSpPr>
              <a:cxnSpLocks noChangeShapeType="1"/>
              <a:stCxn id="49" idx="6"/>
              <a:endCxn id="44" idx="4"/>
            </p:cNvCxnSpPr>
            <p:nvPr/>
          </p:nvCxnSpPr>
          <p:spPr bwMode="auto">
            <a:xfrm flipV="1">
              <a:off x="3023520" y="3351130"/>
              <a:ext cx="899714" cy="247526"/>
            </a:xfrm>
            <a:prstGeom prst="straightConnector1">
              <a:avLst/>
            </a:prstGeom>
            <a:noFill/>
            <a:ln w="38100">
              <a:solidFill>
                <a:srgbClr val="663300">
                  <a:alpha val="70195"/>
                </a:srgbClr>
              </a:solidFill>
              <a:round/>
              <a:headEnd/>
              <a:tailEnd type="triangle" w="med" len="med"/>
            </a:ln>
          </p:spPr>
        </p:cxnSp>
        <p:sp>
          <p:nvSpPr>
            <p:cNvPr id="44" name="Oval 138"/>
            <p:cNvSpPr>
              <a:spLocks noChangeArrowheads="1"/>
            </p:cNvSpPr>
            <p:nvPr/>
          </p:nvSpPr>
          <p:spPr bwMode="auto">
            <a:xfrm>
              <a:off x="3491434" y="2981242"/>
              <a:ext cx="863600" cy="369888"/>
            </a:xfrm>
            <a:prstGeom prst="ellipse">
              <a:avLst/>
            </a:prstGeom>
            <a:solidFill>
              <a:srgbClr val="FF6600"/>
            </a:solidFill>
            <a:ln w="25400">
              <a:solidFill>
                <a:srgbClr val="99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PTEN</a:t>
              </a:r>
              <a:endParaRPr lang="de-DE" sz="2000" b="1" dirty="0">
                <a:solidFill>
                  <a:srgbClr val="FFFFFF"/>
                </a:solidFill>
                <a:effectLst/>
                <a:latin typeface="Arial Narrow" pitchFamily="34" charset="0"/>
              </a:endParaRPr>
            </a:p>
          </p:txBody>
        </p:sp>
        <p:cxnSp>
          <p:nvCxnSpPr>
            <p:cNvPr id="45" name="AutoShape 132"/>
            <p:cNvCxnSpPr>
              <a:cxnSpLocks noChangeShapeType="1"/>
              <a:stCxn id="49" idx="4"/>
              <a:endCxn id="46" idx="0"/>
            </p:cNvCxnSpPr>
            <p:nvPr/>
          </p:nvCxnSpPr>
          <p:spPr bwMode="auto">
            <a:xfrm>
              <a:off x="2591720" y="3783600"/>
              <a:ext cx="0" cy="242232"/>
            </a:xfrm>
            <a:prstGeom prst="straightConnector1">
              <a:avLst/>
            </a:prstGeom>
            <a:noFill/>
            <a:ln w="38100">
              <a:solidFill>
                <a:srgbClr val="663300">
                  <a:alpha val="70195"/>
                </a:srgbClr>
              </a:solidFill>
              <a:round/>
              <a:headEnd/>
              <a:tailEnd type="triangle" w="med" len="med"/>
            </a:ln>
          </p:spPr>
        </p:cxnSp>
        <p:sp>
          <p:nvSpPr>
            <p:cNvPr id="46" name="Oval 131"/>
            <p:cNvSpPr>
              <a:spLocks noChangeArrowheads="1"/>
            </p:cNvSpPr>
            <p:nvPr/>
          </p:nvSpPr>
          <p:spPr bwMode="auto">
            <a:xfrm>
              <a:off x="2051720" y="4025832"/>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latin typeface="Arial Narrow" pitchFamily="34" charset="0"/>
                </a:rPr>
                <a:t>mTOR</a:t>
              </a:r>
              <a:endParaRPr lang="de-DE" sz="2000" b="1" dirty="0">
                <a:solidFill>
                  <a:srgbClr val="FFFFFF"/>
                </a:solidFill>
                <a:effectLst/>
                <a:latin typeface="Arial Narrow" pitchFamily="34" charset="0"/>
              </a:endParaRPr>
            </a:p>
          </p:txBody>
        </p:sp>
        <p:sp>
          <p:nvSpPr>
            <p:cNvPr id="47" name="Oval 131"/>
            <p:cNvSpPr>
              <a:spLocks noChangeArrowheads="1"/>
            </p:cNvSpPr>
            <p:nvPr/>
          </p:nvSpPr>
          <p:spPr bwMode="auto">
            <a:xfrm>
              <a:off x="2051720" y="4781864"/>
              <a:ext cx="1080000" cy="468000"/>
            </a:xfrm>
            <a:prstGeom prst="ellipse">
              <a:avLst/>
            </a:prstGeom>
            <a:solidFill>
              <a:schemeClr val="accent1">
                <a:lumMod val="25000"/>
              </a:schemeClr>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p70S6K</a:t>
              </a:r>
              <a:endParaRPr lang="de-DE" sz="2000" b="1" dirty="0">
                <a:solidFill>
                  <a:srgbClr val="FFFFFF"/>
                </a:solidFill>
                <a:effectLst/>
                <a:latin typeface="Arial Narrow" pitchFamily="34" charset="0"/>
              </a:endParaRPr>
            </a:p>
          </p:txBody>
        </p:sp>
        <p:sp>
          <p:nvSpPr>
            <p:cNvPr id="48" name="Oval 131"/>
            <p:cNvSpPr>
              <a:spLocks noChangeArrowheads="1"/>
            </p:cNvSpPr>
            <p:nvPr/>
          </p:nvSpPr>
          <p:spPr bwMode="auto">
            <a:xfrm>
              <a:off x="2051840" y="5573952"/>
              <a:ext cx="1080000" cy="540000"/>
            </a:xfrm>
            <a:prstGeom prst="ellipse">
              <a:avLst/>
            </a:prstGeom>
            <a:solidFill>
              <a:srgbClr val="C00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p16</a:t>
              </a:r>
              <a:r>
                <a:rPr lang="de-CH" sz="2000" b="1" baseline="30000" dirty="0" smtClean="0">
                  <a:solidFill>
                    <a:srgbClr val="FFFFFF"/>
                  </a:solidFill>
                  <a:effectLst/>
                  <a:latin typeface="Arial Narrow" pitchFamily="34" charset="0"/>
                </a:rPr>
                <a:t>INK4A</a:t>
              </a:r>
              <a:endParaRPr lang="de-DE" sz="2000" b="1" baseline="30000" dirty="0">
                <a:solidFill>
                  <a:srgbClr val="FFFFFF"/>
                </a:solidFill>
                <a:effectLst/>
                <a:latin typeface="Arial Narrow" pitchFamily="34" charset="0"/>
              </a:endParaRPr>
            </a:p>
          </p:txBody>
        </p:sp>
        <p:sp>
          <p:nvSpPr>
            <p:cNvPr id="49" name="Oval 130"/>
            <p:cNvSpPr>
              <a:spLocks noChangeArrowheads="1"/>
            </p:cNvSpPr>
            <p:nvPr/>
          </p:nvSpPr>
          <p:spPr bwMode="auto">
            <a:xfrm>
              <a:off x="2159920" y="3413712"/>
              <a:ext cx="863600" cy="369888"/>
            </a:xfrm>
            <a:prstGeom prst="ellipse">
              <a:avLst/>
            </a:prstGeom>
            <a:solidFill>
              <a:srgbClr val="333300">
                <a:alpha val="70195"/>
              </a:srgbClr>
            </a:solidFill>
            <a:ln w="25400">
              <a:solidFill>
                <a:srgbClr val="00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AKT</a:t>
              </a:r>
              <a:endParaRPr lang="de-DE" sz="2000" b="1" dirty="0">
                <a:solidFill>
                  <a:srgbClr val="FFFFFF"/>
                </a:solidFill>
                <a:effectLst/>
                <a:latin typeface="Arial Narrow" pitchFamily="34" charset="0"/>
              </a:endParaRPr>
            </a:p>
          </p:txBody>
        </p:sp>
        <p:cxnSp>
          <p:nvCxnSpPr>
            <p:cNvPr id="50" name="AutoShape 132"/>
            <p:cNvCxnSpPr>
              <a:cxnSpLocks noChangeShapeType="1"/>
              <a:stCxn id="46" idx="4"/>
              <a:endCxn id="47" idx="0"/>
            </p:cNvCxnSpPr>
            <p:nvPr/>
          </p:nvCxnSpPr>
          <p:spPr bwMode="auto">
            <a:xfrm>
              <a:off x="2591720" y="4493832"/>
              <a:ext cx="0" cy="288032"/>
            </a:xfrm>
            <a:prstGeom prst="straightConnector1">
              <a:avLst/>
            </a:prstGeom>
            <a:noFill/>
            <a:ln w="38100">
              <a:solidFill>
                <a:srgbClr val="663300">
                  <a:alpha val="70195"/>
                </a:srgbClr>
              </a:solidFill>
              <a:round/>
              <a:headEnd/>
              <a:tailEnd type="triangle" w="med" len="med"/>
            </a:ln>
          </p:spPr>
        </p:cxnSp>
        <p:grpSp>
          <p:nvGrpSpPr>
            <p:cNvPr id="51" name="Group 50"/>
            <p:cNvGrpSpPr/>
            <p:nvPr/>
          </p:nvGrpSpPr>
          <p:grpSpPr>
            <a:xfrm>
              <a:off x="2483768" y="5249944"/>
              <a:ext cx="180000" cy="252000"/>
              <a:chOff x="5652120" y="5481256"/>
              <a:chExt cx="180000" cy="252000"/>
            </a:xfrm>
          </p:grpSpPr>
          <p:cxnSp>
            <p:nvCxnSpPr>
              <p:cNvPr id="55" name="Straight Connector 54"/>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6" name="Straight Connector 55"/>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nvGrpSpPr>
            <p:cNvPr id="52" name="Group 51"/>
            <p:cNvGrpSpPr/>
            <p:nvPr/>
          </p:nvGrpSpPr>
          <p:grpSpPr>
            <a:xfrm rot="16200000">
              <a:off x="3221840" y="5627969"/>
              <a:ext cx="180000" cy="360000"/>
              <a:chOff x="5652120" y="5481256"/>
              <a:chExt cx="180000" cy="252000"/>
            </a:xfrm>
          </p:grpSpPr>
          <p:cxnSp>
            <p:nvCxnSpPr>
              <p:cNvPr id="53" name="Straight Connector 52"/>
              <p:cNvCxnSpPr/>
              <p:nvPr/>
            </p:nvCxnSpPr>
            <p:spPr bwMode="auto">
              <a:xfrm>
                <a:off x="5742120" y="5481256"/>
                <a:ext cx="0" cy="252000"/>
              </a:xfrm>
              <a:prstGeom prst="line">
                <a:avLst/>
              </a:prstGeom>
              <a:solidFill>
                <a:schemeClr val="accent1"/>
              </a:solidFill>
              <a:ln w="38100" cap="flat" cmpd="sng" algn="ctr">
                <a:solidFill>
                  <a:schemeClr val="tx1"/>
                </a:solidFill>
                <a:prstDash val="solid"/>
                <a:round/>
                <a:headEnd type="none" w="med" len="med"/>
                <a:tailEnd type="none" w="lg" len="med"/>
              </a:ln>
              <a:effectLst/>
            </p:spPr>
          </p:cxnSp>
          <p:cxnSp>
            <p:nvCxnSpPr>
              <p:cNvPr id="54" name="Straight Connector 53"/>
              <p:cNvCxnSpPr/>
              <p:nvPr/>
            </p:nvCxnSpPr>
            <p:spPr bwMode="auto">
              <a:xfrm rot="16200000">
                <a:off x="5742120" y="5643256"/>
                <a:ext cx="0" cy="180000"/>
              </a:xfrm>
              <a:prstGeom prst="line">
                <a:avLst/>
              </a:prstGeom>
              <a:solidFill>
                <a:schemeClr val="accent1"/>
              </a:solidFill>
              <a:ln w="38100" cap="flat" cmpd="sng" algn="ctr">
                <a:solidFill>
                  <a:schemeClr val="tx1"/>
                </a:solidFill>
                <a:prstDash val="solid"/>
                <a:round/>
                <a:headEnd type="none" w="med" len="med"/>
                <a:tailEnd type="none" w="lg" len="med"/>
              </a:ln>
              <a:effectLst/>
            </p:spPr>
          </p:cxnSp>
        </p:grpSp>
      </p:grpSp>
      <p:grpSp>
        <p:nvGrpSpPr>
          <p:cNvPr id="21" name="Group 20" descr=" 161"/>
          <p:cNvGrpSpPr/>
          <p:nvPr/>
        </p:nvGrpSpPr>
        <p:grpSpPr>
          <a:xfrm>
            <a:off x="3996056" y="5397616"/>
            <a:ext cx="2088112" cy="938894"/>
            <a:chOff x="3708024" y="5466000"/>
            <a:chExt cx="2088112" cy="938894"/>
          </a:xfrm>
        </p:grpSpPr>
        <p:sp>
          <p:nvSpPr>
            <p:cNvPr id="22" name="Oval 131"/>
            <p:cNvSpPr>
              <a:spLocks noChangeArrowheads="1"/>
            </p:cNvSpPr>
            <p:nvPr/>
          </p:nvSpPr>
          <p:spPr bwMode="auto">
            <a:xfrm>
              <a:off x="3708024" y="5466000"/>
              <a:ext cx="1080000" cy="540000"/>
            </a:xfrm>
            <a:prstGeom prst="ellipse">
              <a:avLst/>
            </a:prstGeom>
            <a:solidFill>
              <a:srgbClr val="00800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latin typeface="Arial Narrow" pitchFamily="34" charset="0"/>
                </a:rPr>
                <a:t>CDK4/6</a:t>
              </a:r>
              <a:endParaRPr lang="de-DE" sz="2000" b="1" baseline="30000" dirty="0">
                <a:solidFill>
                  <a:srgbClr val="FFFFFF"/>
                </a:solidFill>
                <a:effectLst/>
                <a:latin typeface="Arial Narrow" pitchFamily="34" charset="0"/>
              </a:endParaRPr>
            </a:p>
          </p:txBody>
        </p:sp>
        <p:sp>
          <p:nvSpPr>
            <p:cNvPr id="23" name="Oval 131"/>
            <p:cNvSpPr>
              <a:spLocks noChangeArrowheads="1"/>
            </p:cNvSpPr>
            <p:nvPr/>
          </p:nvSpPr>
          <p:spPr bwMode="auto">
            <a:xfrm>
              <a:off x="3852040" y="5864894"/>
              <a:ext cx="1080000" cy="540000"/>
            </a:xfrm>
            <a:prstGeom prst="ellipse">
              <a:avLst/>
            </a:prstGeom>
            <a:solidFill>
              <a:srgbClr val="92D050"/>
            </a:solidFill>
            <a:ln w="25400">
              <a:noFill/>
              <a:round/>
              <a:headEnd/>
              <a:tailEnd/>
            </a:ln>
          </p:spPr>
          <p:txBody>
            <a:bodyPr wrap="none" lIns="90000" tIns="46800" rIns="90000" bIns="46800" anchor="ctr"/>
            <a:lstStyle/>
            <a:p>
              <a:pPr algn="ctr" eaLnBrk="0" hangingPunct="0">
                <a:spcBef>
                  <a:spcPct val="20000"/>
                </a:spcBef>
              </a:pPr>
              <a:r>
                <a:rPr lang="de-CH" sz="2000" b="1" dirty="0" smtClean="0">
                  <a:solidFill>
                    <a:sysClr val="windowText" lastClr="000000"/>
                  </a:solidFill>
                  <a:effectLst/>
                  <a:latin typeface="Arial Narrow" pitchFamily="34" charset="0"/>
                </a:rPr>
                <a:t>Cyclin D1</a:t>
              </a:r>
              <a:endParaRPr lang="de-DE" sz="2000" b="1" baseline="30000" dirty="0">
                <a:solidFill>
                  <a:sysClr val="windowText" lastClr="000000"/>
                </a:solidFill>
                <a:effectLst/>
                <a:latin typeface="Arial Narrow" pitchFamily="34" charset="0"/>
              </a:endParaRPr>
            </a:p>
          </p:txBody>
        </p:sp>
        <p:cxnSp>
          <p:nvCxnSpPr>
            <p:cNvPr id="24" name="AutoShape 132"/>
            <p:cNvCxnSpPr>
              <a:cxnSpLocks noChangeShapeType="1"/>
            </p:cNvCxnSpPr>
            <p:nvPr/>
          </p:nvCxnSpPr>
          <p:spPr bwMode="auto">
            <a:xfrm rot="16200000">
              <a:off x="5454136" y="5450886"/>
              <a:ext cx="0" cy="684000"/>
            </a:xfrm>
            <a:prstGeom prst="straightConnector1">
              <a:avLst/>
            </a:prstGeom>
            <a:noFill/>
            <a:ln w="38100">
              <a:solidFill>
                <a:srgbClr val="663300">
                  <a:alpha val="70195"/>
                </a:srgbClr>
              </a:solidFill>
              <a:round/>
              <a:headEnd/>
              <a:tailEnd type="triangle" w="med" len="med"/>
            </a:ln>
          </p:spPr>
        </p:cxnSp>
      </p:grpSp>
      <p:grpSp>
        <p:nvGrpSpPr>
          <p:cNvPr id="25" name="Group 24" descr=" 162"/>
          <p:cNvGrpSpPr/>
          <p:nvPr/>
        </p:nvGrpSpPr>
        <p:grpSpPr>
          <a:xfrm>
            <a:off x="6012160" y="5214146"/>
            <a:ext cx="2376264" cy="1011502"/>
            <a:chOff x="5724128" y="5282530"/>
            <a:chExt cx="2376264" cy="1011502"/>
          </a:xfrm>
        </p:grpSpPr>
        <p:sp>
          <p:nvSpPr>
            <p:cNvPr id="26" name="Pie 25"/>
            <p:cNvSpPr/>
            <p:nvPr/>
          </p:nvSpPr>
          <p:spPr bwMode="auto">
            <a:xfrm rot="18062548">
              <a:off x="7304914" y="528253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cxnSp>
          <p:nvCxnSpPr>
            <p:cNvPr id="27" name="Curved Connector 26"/>
            <p:cNvCxnSpPr/>
            <p:nvPr/>
          </p:nvCxnSpPr>
          <p:spPr bwMode="auto">
            <a:xfrm rot="5400000" flipH="1" flipV="1">
              <a:off x="6115704" y="5201061"/>
              <a:ext cx="701395" cy="1484547"/>
            </a:xfrm>
            <a:prstGeom prst="curvedConnector2">
              <a:avLst/>
            </a:prstGeom>
            <a:solidFill>
              <a:schemeClr val="accent1"/>
            </a:solidFill>
            <a:ln w="76200" cap="flat" cmpd="sng" algn="ctr">
              <a:solidFill>
                <a:schemeClr val="tx1"/>
              </a:solidFill>
              <a:prstDash val="solid"/>
              <a:round/>
              <a:headEnd type="none" w="med" len="med"/>
              <a:tailEnd type="arrow"/>
            </a:ln>
            <a:effectLst/>
          </p:spPr>
        </p:cxnSp>
        <p:sp>
          <p:nvSpPr>
            <p:cNvPr id="28" name="Rectangle 27"/>
            <p:cNvSpPr/>
            <p:nvPr/>
          </p:nvSpPr>
          <p:spPr bwMode="auto">
            <a:xfrm>
              <a:off x="7452320" y="569993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sp>
          <p:nvSpPr>
            <p:cNvPr id="29" name="Oval 28"/>
            <p:cNvSpPr/>
            <p:nvPr/>
          </p:nvSpPr>
          <p:spPr bwMode="auto">
            <a:xfrm>
              <a:off x="7157420" y="5645960"/>
              <a:ext cx="324000" cy="324000"/>
            </a:xfrm>
            <a:prstGeom prst="ellipse">
              <a:avLst/>
            </a:prstGeom>
            <a:solidFill>
              <a:srgbClr val="FFFF00"/>
            </a:solidFill>
            <a:ln w="12700" cap="flat" cmpd="sng" algn="ctr">
              <a:solidFill>
                <a:schemeClr val="bg2"/>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P</a:t>
              </a:r>
            </a:p>
          </p:txBody>
        </p:sp>
      </p:grpSp>
      <p:grpSp>
        <p:nvGrpSpPr>
          <p:cNvPr id="160" name="Group 159" descr=" 160"/>
          <p:cNvGrpSpPr/>
          <p:nvPr/>
        </p:nvGrpSpPr>
        <p:grpSpPr>
          <a:xfrm>
            <a:off x="5504714" y="5937616"/>
            <a:ext cx="795478" cy="807376"/>
            <a:chOff x="5792746" y="5877272"/>
            <a:chExt cx="795478" cy="807376"/>
          </a:xfrm>
        </p:grpSpPr>
        <p:sp>
          <p:nvSpPr>
            <p:cNvPr id="120" name="Pie 119"/>
            <p:cNvSpPr/>
            <p:nvPr/>
          </p:nvSpPr>
          <p:spPr bwMode="auto">
            <a:xfrm rot="18062548">
              <a:off x="5792746" y="5880750"/>
              <a:ext cx="792000" cy="792000"/>
            </a:xfrm>
            <a:prstGeom prst="pie">
              <a:avLst>
                <a:gd name="adj1" fmla="val 0"/>
                <a:gd name="adj2" fmla="val 18810433"/>
              </a:avLst>
            </a:prstGeom>
            <a:solidFill>
              <a:srgbClr val="FF9900"/>
            </a:solidFill>
            <a:ln w="76200" cap="flat" cmpd="sng" algn="ctr">
              <a:noFill/>
              <a:prstDash val="solid"/>
              <a:round/>
              <a:headEnd type="none" w="med" len="med"/>
              <a:tailEnd type="none" w="lg" len="med"/>
            </a:ln>
            <a:effectLst/>
          </p:spPr>
          <p:txBody>
            <a:bodyPr vert="horz" wrap="square" lIns="0" tIns="45720" rIns="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en-GB" sz="1800" b="1"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smtClean="0">
                <a:ln>
                  <a:noFill/>
                </a:ln>
                <a:solidFill>
                  <a:schemeClr val="tx1"/>
                </a:solidFill>
                <a:effectLst/>
                <a:latin typeface="Arial" charset="0"/>
              </a:endParaRPr>
            </a:p>
          </p:txBody>
        </p:sp>
        <p:grpSp>
          <p:nvGrpSpPr>
            <p:cNvPr id="157" name="Group 156"/>
            <p:cNvGrpSpPr/>
            <p:nvPr/>
          </p:nvGrpSpPr>
          <p:grpSpPr>
            <a:xfrm>
              <a:off x="5940152" y="5877272"/>
              <a:ext cx="648072" cy="807376"/>
              <a:chOff x="5940152" y="5877272"/>
              <a:chExt cx="648072" cy="807376"/>
            </a:xfrm>
          </p:grpSpPr>
          <p:sp>
            <p:nvSpPr>
              <p:cNvPr id="136" name="Isosceles Triangle 135"/>
              <p:cNvSpPr/>
              <p:nvPr/>
            </p:nvSpPr>
            <p:spPr bwMode="auto">
              <a:xfrm flipV="1">
                <a:off x="5993899" y="5877272"/>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53" name="Rectangle 152"/>
              <p:cNvSpPr/>
              <p:nvPr/>
            </p:nvSpPr>
            <p:spPr bwMode="auto">
              <a:xfrm>
                <a:off x="5940152" y="6306576"/>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tx1"/>
                    </a:solidFill>
                    <a:effectLst/>
                    <a:latin typeface="Arial" charset="0"/>
                  </a:rPr>
                  <a:t>Rb</a:t>
                </a:r>
                <a:endParaRPr kumimoji="0" lang="en-GB" i="0" u="none" strike="noStrike" cap="none" normalizeH="0" baseline="0" dirty="0" smtClean="0">
                  <a:ln>
                    <a:noFill/>
                  </a:ln>
                  <a:solidFill>
                    <a:schemeClr val="tx1"/>
                  </a:solidFill>
                  <a:effectLst/>
                  <a:latin typeface="Arial" charset="0"/>
                </a:endParaRPr>
              </a:p>
            </p:txBody>
          </p:sp>
        </p:grpSp>
      </p:grpSp>
      <p:cxnSp>
        <p:nvCxnSpPr>
          <p:cNvPr id="159" name="Straight Connector 158" descr=" 159"/>
          <p:cNvCxnSpPr/>
          <p:nvPr/>
        </p:nvCxnSpPr>
        <p:spPr bwMode="auto">
          <a:xfrm>
            <a:off x="6588264" y="4497480"/>
            <a:ext cx="288000" cy="180000"/>
          </a:xfrm>
          <a:prstGeom prst="line">
            <a:avLst/>
          </a:prstGeom>
          <a:solidFill>
            <a:schemeClr val="accent1"/>
          </a:solidFill>
          <a:ln w="76200" cap="flat" cmpd="sng" algn="ctr">
            <a:solidFill>
              <a:schemeClr val="tx1"/>
            </a:solidFill>
            <a:prstDash val="solid"/>
            <a:round/>
            <a:headEnd type="none" w="med" len="med"/>
            <a:tailEnd type="none" w="lg" len="med"/>
          </a:ln>
          <a:effectLst/>
        </p:spPr>
      </p:cxnSp>
      <p:grpSp>
        <p:nvGrpSpPr>
          <p:cNvPr id="30" name="Group 29" descr=" 163"/>
          <p:cNvGrpSpPr/>
          <p:nvPr/>
        </p:nvGrpSpPr>
        <p:grpSpPr>
          <a:xfrm>
            <a:off x="6101867" y="4497336"/>
            <a:ext cx="1422461" cy="1371896"/>
            <a:chOff x="5813835" y="4565720"/>
            <a:chExt cx="1422461" cy="1371896"/>
          </a:xfrm>
        </p:grpSpPr>
        <p:cxnSp>
          <p:nvCxnSpPr>
            <p:cNvPr id="31" name="Straight Arrow Connector 30"/>
            <p:cNvCxnSpPr>
              <a:endCxn id="33" idx="0"/>
            </p:cNvCxnSpPr>
            <p:nvPr/>
          </p:nvCxnSpPr>
          <p:spPr bwMode="auto">
            <a:xfrm flipV="1">
              <a:off x="5813835" y="4925720"/>
              <a:ext cx="684349" cy="1011896"/>
            </a:xfrm>
            <a:prstGeom prst="straightConnector1">
              <a:avLst/>
            </a:prstGeom>
            <a:solidFill>
              <a:schemeClr val="accent1"/>
            </a:solidFill>
            <a:ln w="76200" cap="flat" cmpd="sng" algn="ctr">
              <a:solidFill>
                <a:schemeClr val="tx1"/>
              </a:solidFill>
              <a:prstDash val="solid"/>
              <a:round/>
              <a:headEnd type="none" w="med" len="med"/>
              <a:tailEnd type="arrow"/>
            </a:ln>
            <a:effectLst/>
          </p:spPr>
        </p:cxnSp>
        <p:sp>
          <p:nvSpPr>
            <p:cNvPr id="32" name="Rectangle 31"/>
            <p:cNvSpPr/>
            <p:nvPr/>
          </p:nvSpPr>
          <p:spPr bwMode="auto">
            <a:xfrm>
              <a:off x="6588224" y="4592828"/>
              <a:ext cx="648072" cy="378072"/>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800" b="1" i="0" u="none" strike="noStrike" cap="none" normalizeH="0" baseline="0" dirty="0" smtClean="0">
                  <a:ln>
                    <a:noFill/>
                  </a:ln>
                  <a:solidFill>
                    <a:schemeClr val="tx1"/>
                  </a:solidFill>
                  <a:effectLst/>
                  <a:latin typeface="Arial" charset="0"/>
                </a:rPr>
                <a:t>E2F</a:t>
              </a:r>
            </a:p>
          </p:txBody>
        </p:sp>
        <p:sp>
          <p:nvSpPr>
            <p:cNvPr id="33" name="Isosceles Triangle 32"/>
            <p:cNvSpPr/>
            <p:nvPr/>
          </p:nvSpPr>
          <p:spPr bwMode="auto">
            <a:xfrm flipV="1">
              <a:off x="6300184" y="4565720"/>
              <a:ext cx="396000" cy="360000"/>
            </a:xfrm>
            <a:prstGeom prst="triangle">
              <a:avLst/>
            </a:prstGeom>
            <a:solidFill>
              <a:srgbClr val="FF0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73" name="Rounded Rectangle 72" descr=" 75"/>
          <p:cNvSpPr/>
          <p:nvPr/>
        </p:nvSpPr>
        <p:spPr bwMode="auto">
          <a:xfrm>
            <a:off x="179513" y="1268760"/>
            <a:ext cx="4518024" cy="2520000"/>
          </a:xfrm>
          <a:prstGeom prst="roundRect">
            <a:avLst>
              <a:gd name="adj" fmla="val 13660"/>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ts val="600"/>
              </a:spcAft>
              <a:buClrTx/>
              <a:buSzTx/>
              <a:buFontTx/>
              <a:buNone/>
              <a:tabLst/>
            </a:pPr>
            <a:r>
              <a:rPr kumimoji="0" lang="en-GB" sz="2000" b="1" i="0" u="none" strike="noStrike" cap="none" normalizeH="0" baseline="0" dirty="0" smtClean="0">
                <a:ln>
                  <a:noFill/>
                </a:ln>
                <a:solidFill>
                  <a:schemeClr val="bg1"/>
                </a:solidFill>
                <a:effectLst/>
                <a:latin typeface="Arial" charset="0"/>
              </a:rPr>
              <a:t>Targeting CDK4/6:</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Intact </a:t>
            </a:r>
            <a:r>
              <a:rPr lang="en-GB" b="1" dirty="0" err="1" smtClean="0">
                <a:solidFill>
                  <a:schemeClr val="bg1"/>
                </a:solidFill>
                <a:latin typeface="Arial" charset="0"/>
              </a:rPr>
              <a:t>Rb</a:t>
            </a:r>
            <a:r>
              <a:rPr lang="en-GB" b="1" dirty="0" smtClean="0">
                <a:solidFill>
                  <a:schemeClr val="bg1"/>
                </a:solidFill>
                <a:latin typeface="Arial" charset="0"/>
              </a:rPr>
              <a:t> required for therapeutic approach</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CyclinD-CDK4/6 axis frequently </a:t>
            </a:r>
            <a:r>
              <a:rPr lang="en-GB" b="1" dirty="0" err="1" smtClean="0">
                <a:solidFill>
                  <a:schemeClr val="bg1"/>
                </a:solidFill>
                <a:latin typeface="Arial" charset="0"/>
              </a:rPr>
              <a:t>dysregulated</a:t>
            </a:r>
            <a:r>
              <a:rPr lang="en-GB" b="1" dirty="0" smtClean="0">
                <a:solidFill>
                  <a:schemeClr val="bg1"/>
                </a:solidFill>
                <a:latin typeface="Arial" charset="0"/>
              </a:rPr>
              <a:t> in ER+ BC with intact </a:t>
            </a:r>
            <a:r>
              <a:rPr lang="en-GB" b="1" dirty="0" err="1" smtClean="0">
                <a:solidFill>
                  <a:schemeClr val="bg1"/>
                </a:solidFill>
                <a:latin typeface="Arial" charset="0"/>
              </a:rPr>
              <a:t>Rb</a:t>
            </a:r>
            <a:r>
              <a:rPr lang="en-GB" b="1" dirty="0" smtClean="0">
                <a:solidFill>
                  <a:schemeClr val="bg1"/>
                </a:solidFill>
                <a:latin typeface="Arial" charset="0"/>
              </a:rPr>
              <a:t> (</a:t>
            </a:r>
            <a:r>
              <a:rPr lang="en-GB" b="1" dirty="0" err="1" smtClean="0">
                <a:solidFill>
                  <a:schemeClr val="bg1"/>
                </a:solidFill>
                <a:latin typeface="Arial" charset="0"/>
              </a:rPr>
              <a:t>LumA</a:t>
            </a:r>
            <a:r>
              <a:rPr lang="en-GB" b="1" dirty="0" smtClean="0">
                <a:solidFill>
                  <a:schemeClr val="bg1"/>
                </a:solidFill>
                <a:latin typeface="Arial" charset="0"/>
              </a:rPr>
              <a:t> 23%, </a:t>
            </a:r>
            <a:r>
              <a:rPr lang="en-GB" b="1" dirty="0" err="1" smtClean="0">
                <a:solidFill>
                  <a:schemeClr val="bg1"/>
                </a:solidFill>
                <a:latin typeface="Arial" charset="0"/>
              </a:rPr>
              <a:t>LumB</a:t>
            </a:r>
            <a:r>
              <a:rPr lang="en-GB" b="1" dirty="0" smtClean="0">
                <a:solidFill>
                  <a:schemeClr val="bg1"/>
                </a:solidFill>
                <a:latin typeface="Arial" charset="0"/>
              </a:rPr>
              <a:t> 49%) </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Loss of </a:t>
            </a:r>
            <a:r>
              <a:rPr lang="en-GB" b="1" dirty="0" err="1" smtClean="0">
                <a:solidFill>
                  <a:schemeClr val="bg1"/>
                </a:solidFill>
                <a:latin typeface="Arial" charset="0"/>
              </a:rPr>
              <a:t>Rb</a:t>
            </a:r>
            <a:r>
              <a:rPr lang="en-GB" b="1" dirty="0" smtClean="0">
                <a:solidFill>
                  <a:schemeClr val="bg1"/>
                </a:solidFill>
                <a:latin typeface="Arial" charset="0"/>
              </a:rPr>
              <a:t> common in TNBC </a:t>
            </a:r>
          </a:p>
        </p:txBody>
      </p:sp>
      <p:sp>
        <p:nvSpPr>
          <p:cNvPr id="74" name="Rounded Rectangle 73" descr=" 76"/>
          <p:cNvSpPr/>
          <p:nvPr/>
        </p:nvSpPr>
        <p:spPr bwMode="auto">
          <a:xfrm>
            <a:off x="197992" y="3789040"/>
            <a:ext cx="4518024" cy="1424752"/>
          </a:xfrm>
          <a:prstGeom prst="roundRect">
            <a:avLst>
              <a:gd name="adj" fmla="val 13660"/>
            </a:avLst>
          </a:prstGeom>
          <a:solidFill>
            <a:srgbClr val="FF9900"/>
          </a:solidFill>
          <a:ln w="76200" cap="flat" cmpd="sng" algn="ctr">
            <a:noFill/>
            <a:prstDash val="solid"/>
            <a:round/>
            <a:headEnd type="none" w="med" len="med"/>
            <a:tailEnd type="none" w="lg" len="med"/>
          </a:ln>
          <a:effectLst/>
        </p:spPr>
        <p:txBody>
          <a:bodyPr vert="horz" wrap="square" lIns="36000" tIns="45720" rIns="36000" bIns="45720" numCol="1" rtlCol="0" anchor="t" anchorCtr="0" compatLnSpc="1">
            <a:prstTxWarp prst="textNoShape">
              <a:avLst/>
            </a:prstTxWarp>
          </a:bodyPr>
          <a:lstStyle/>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Early studies suggest substantial benefit in ER+ disease </a:t>
            </a:r>
          </a:p>
          <a:p>
            <a:pPr marL="176213" marR="0" indent="-176213" algn="l" defTabSz="914400" rtl="0" eaLnBrk="1" fontAlgn="base" latinLnBrk="0" hangingPunct="1">
              <a:lnSpc>
                <a:spcPct val="90000"/>
              </a:lnSpc>
              <a:spcBef>
                <a:spcPts val="600"/>
              </a:spcBef>
              <a:spcAft>
                <a:spcPct val="0"/>
              </a:spcAft>
              <a:buClrTx/>
              <a:buSzTx/>
              <a:buFontTx/>
              <a:buChar char="-"/>
              <a:tabLst/>
            </a:pPr>
            <a:r>
              <a:rPr lang="en-GB" b="1" dirty="0" smtClean="0">
                <a:solidFill>
                  <a:schemeClr val="bg1"/>
                </a:solidFill>
                <a:latin typeface="Arial" charset="0"/>
              </a:rPr>
              <a:t>Cyclin D-CDK4/6 aberrations are not predictive of response</a:t>
            </a:r>
          </a:p>
        </p:txBody>
      </p:sp>
    </p:spTree>
    <p:extLst>
      <p:ext uri="{BB962C8B-B14F-4D97-AF65-F5344CB8AC3E}">
        <p14:creationId xmlns:p14="http://schemas.microsoft.com/office/powerpoint/2010/main" val="1966088906"/>
      </p:ext>
    </p:extLst>
  </p:cSld>
  <p:clrMapOvr>
    <a:masterClrMapping/>
  </p:clrMapOvr>
  <p:transition>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3" descr=" 11266"/>
          <p:cNvSpPr>
            <a:spLocks noChangeArrowheads="1"/>
          </p:cNvSpPr>
          <p:nvPr/>
        </p:nvSpPr>
        <p:spPr bwMode="auto">
          <a:xfrm>
            <a:off x="684213"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2" name="Group 45" descr=" 2"/>
          <p:cNvGrpSpPr>
            <a:grpSpLocks/>
          </p:cNvGrpSpPr>
          <p:nvPr/>
        </p:nvGrpSpPr>
        <p:grpSpPr bwMode="auto">
          <a:xfrm>
            <a:off x="3276600" y="2209800"/>
            <a:ext cx="1584325" cy="3522663"/>
            <a:chOff x="4711664" y="2209233"/>
            <a:chExt cx="1584916" cy="3524023"/>
          </a:xfrm>
        </p:grpSpPr>
        <p:sp>
          <p:nvSpPr>
            <p:cNvPr id="24" name="Rounded Rectangle 23"/>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r>
                <a:rPr lang="en-GB" sz="1200" b="1" dirty="0">
                  <a:solidFill>
                    <a:schemeClr val="bg1"/>
                  </a:solidFill>
                  <a:latin typeface="Arial" charset="0"/>
                </a:rPr>
                <a:t>3</a:t>
              </a:r>
            </a:p>
          </p:txBody>
        </p:sp>
        <p:sp>
          <p:nvSpPr>
            <p:cNvPr id="25" name="Rounded Rectangle 24"/>
            <p:cNvSpPr/>
            <p:nvPr/>
          </p:nvSpPr>
          <p:spPr bwMode="auto">
            <a:xfrm rot="2700000" flipH="1">
              <a:off x="5035700" y="2082689"/>
              <a:ext cx="216024" cy="864096"/>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r>
                <a:rPr lang="en-GB" sz="1200" b="1" dirty="0">
                  <a:solidFill>
                    <a:schemeClr val="bg1"/>
                  </a:solidFill>
                  <a:latin typeface="Arial" charset="0"/>
                </a:rPr>
                <a:t>1</a:t>
              </a:r>
              <a:endParaRPr lang="en-GB" b="1" dirty="0">
                <a:solidFill>
                  <a:schemeClr val="bg1"/>
                </a:solidFill>
                <a:latin typeface="Arial" charset="0"/>
              </a:endParaRPr>
            </a:p>
          </p:txBody>
        </p:sp>
        <p:grpSp>
          <p:nvGrpSpPr>
            <p:cNvPr id="11311" name="Group 33"/>
            <p:cNvGrpSpPr>
              <a:grpSpLocks/>
            </p:cNvGrpSpPr>
            <p:nvPr/>
          </p:nvGrpSpPr>
          <p:grpSpPr bwMode="auto">
            <a:xfrm rot="-540000">
              <a:off x="5207492" y="3343396"/>
              <a:ext cx="496088" cy="864096"/>
              <a:chOff x="4185648" y="4556408"/>
              <a:chExt cx="496088" cy="864096"/>
            </a:xfrm>
          </p:grpSpPr>
          <p:sp>
            <p:nvSpPr>
              <p:cNvPr id="11324" name="Rounded Rectangle 26"/>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4</a:t>
                </a:r>
                <a:endParaRPr lang="en-GB" altLang="en-US" sz="2000" b="1">
                  <a:solidFill>
                    <a:schemeClr val="bg1"/>
                  </a:solidFill>
                </a:endParaRPr>
              </a:p>
            </p:txBody>
          </p:sp>
          <p:sp>
            <p:nvSpPr>
              <p:cNvPr id="11325" name="Oval 27"/>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6" name="Oval 28"/>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7" name="Oval 29"/>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312" name="Group 38"/>
            <p:cNvGrpSpPr>
              <a:grpSpLocks/>
            </p:cNvGrpSpPr>
            <p:nvPr/>
          </p:nvGrpSpPr>
          <p:grpSpPr bwMode="auto">
            <a:xfrm rot="2756025">
              <a:off x="5616488" y="2302214"/>
              <a:ext cx="496088" cy="864096"/>
              <a:chOff x="4185648" y="4556408"/>
              <a:chExt cx="496088" cy="864096"/>
            </a:xfrm>
          </p:grpSpPr>
          <p:sp>
            <p:nvSpPr>
              <p:cNvPr id="11320" name="Rounded Rectangle 31"/>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2</a:t>
                </a:r>
                <a:endParaRPr lang="en-GB" altLang="en-US" sz="2000" b="1">
                  <a:solidFill>
                    <a:schemeClr val="bg1"/>
                  </a:solidFill>
                </a:endParaRPr>
              </a:p>
            </p:txBody>
          </p:sp>
          <p:sp>
            <p:nvSpPr>
              <p:cNvPr id="11321" name="Oval 32"/>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2" name="Oval 33"/>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3" name="Oval 34"/>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313" name="Shape 35"/>
            <p:cNvCxnSpPr>
              <a:cxnSpLocks noChangeShapeType="1"/>
              <a:stCxn id="11324" idx="0"/>
              <a:endCxn id="24"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4" name="Shape 35"/>
            <p:cNvCxnSpPr>
              <a:cxnSpLocks noChangeShapeType="1"/>
              <a:stCxn id="24" idx="2"/>
              <a:endCxn id="11320"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5" name="Shape 35"/>
            <p:cNvCxnSpPr>
              <a:cxnSpLocks noChangeShapeType="1"/>
              <a:stCxn id="25"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316" name="Rounded Rectangle 38"/>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317" name="Group 49"/>
            <p:cNvGrpSpPr>
              <a:grpSpLocks/>
            </p:cNvGrpSpPr>
            <p:nvPr/>
          </p:nvGrpSpPr>
          <p:grpSpPr bwMode="auto">
            <a:xfrm>
              <a:off x="5292080" y="4761272"/>
              <a:ext cx="720000" cy="971984"/>
              <a:chOff x="179512" y="4761200"/>
              <a:chExt cx="720000" cy="971984"/>
            </a:xfrm>
          </p:grpSpPr>
          <p:sp>
            <p:nvSpPr>
              <p:cNvPr id="11318" name="Oval 40"/>
              <p:cNvSpPr>
                <a:spLocks noChangeArrowheads="1"/>
              </p:cNvSpPr>
              <p:nvPr/>
            </p:nvSpPr>
            <p:spPr bwMode="auto">
              <a:xfrm>
                <a:off x="179512" y="5085184"/>
                <a:ext cx="720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19" name="Oval 41"/>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11268" name="Rectangle 23" descr=" 11268"/>
          <p:cNvSpPr>
            <a:spLocks noChangeArrowheads="1"/>
          </p:cNvSpPr>
          <p:nvPr/>
        </p:nvSpPr>
        <p:spPr bwMode="auto">
          <a:xfrm>
            <a:off x="4213225"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6" name="Group 48" descr=" 6"/>
          <p:cNvGrpSpPr>
            <a:grpSpLocks/>
          </p:cNvGrpSpPr>
          <p:nvPr/>
        </p:nvGrpSpPr>
        <p:grpSpPr bwMode="auto">
          <a:xfrm flipH="1">
            <a:off x="4284663" y="2133600"/>
            <a:ext cx="1584325" cy="3522663"/>
            <a:chOff x="4711664" y="2209233"/>
            <a:chExt cx="1584916" cy="3524023"/>
          </a:xfrm>
        </p:grpSpPr>
        <p:sp>
          <p:nvSpPr>
            <p:cNvPr id="50" name="Rounded Rectangle 49"/>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51" name="Rounded Rectangle 50"/>
            <p:cNvSpPr/>
            <p:nvPr/>
          </p:nvSpPr>
          <p:spPr bwMode="auto">
            <a:xfrm rot="2700000" flipH="1">
              <a:off x="5035635" y="2082184"/>
              <a:ext cx="215981" cy="863933"/>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11292" name="Group 33"/>
            <p:cNvGrpSpPr>
              <a:grpSpLocks/>
            </p:cNvGrpSpPr>
            <p:nvPr/>
          </p:nvGrpSpPr>
          <p:grpSpPr bwMode="auto">
            <a:xfrm rot="-540000">
              <a:off x="5207492" y="3343396"/>
              <a:ext cx="496088" cy="864096"/>
              <a:chOff x="4185648" y="4556408"/>
              <a:chExt cx="496088" cy="864096"/>
            </a:xfrm>
          </p:grpSpPr>
          <p:sp>
            <p:nvSpPr>
              <p:cNvPr id="11305" name="Rounded Rectangle 64"/>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6" name="Oval 65"/>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7" name="Oval 66"/>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8" name="Oval 67"/>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293" name="Group 38"/>
            <p:cNvGrpSpPr>
              <a:grpSpLocks/>
            </p:cNvGrpSpPr>
            <p:nvPr/>
          </p:nvGrpSpPr>
          <p:grpSpPr bwMode="auto">
            <a:xfrm rot="2756025">
              <a:off x="5616488" y="2302214"/>
              <a:ext cx="496088" cy="864096"/>
              <a:chOff x="4185648" y="4556408"/>
              <a:chExt cx="496088" cy="864096"/>
            </a:xfrm>
          </p:grpSpPr>
          <p:sp>
            <p:nvSpPr>
              <p:cNvPr id="11301" name="Rounded Rectangle 60"/>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2" name="Oval 61"/>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3" name="Oval 62"/>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4" name="Oval 63"/>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294" name="Shape 53"/>
            <p:cNvCxnSpPr>
              <a:cxnSpLocks noChangeShapeType="1"/>
              <a:stCxn id="11305" idx="0"/>
              <a:endCxn id="50"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5" name="Shape 35"/>
            <p:cNvCxnSpPr>
              <a:cxnSpLocks noChangeShapeType="1"/>
              <a:stCxn id="50" idx="2"/>
              <a:endCxn id="11301"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6" name="Shape 35"/>
            <p:cNvCxnSpPr>
              <a:cxnSpLocks noChangeShapeType="1"/>
              <a:stCxn id="51"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297" name="Rounded Rectangle 56"/>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298" name="Group 49"/>
            <p:cNvGrpSpPr>
              <a:grpSpLocks/>
            </p:cNvGrpSpPr>
            <p:nvPr/>
          </p:nvGrpSpPr>
          <p:grpSpPr bwMode="auto">
            <a:xfrm>
              <a:off x="5323816" y="4761272"/>
              <a:ext cx="756000" cy="971984"/>
              <a:chOff x="211248" y="4761200"/>
              <a:chExt cx="756000" cy="971984"/>
            </a:xfrm>
          </p:grpSpPr>
          <p:sp>
            <p:nvSpPr>
              <p:cNvPr id="11299" name="Oval 58"/>
              <p:cNvSpPr>
                <a:spLocks noChangeArrowheads="1"/>
              </p:cNvSpPr>
              <p:nvPr/>
            </p:nvSpPr>
            <p:spPr bwMode="auto">
              <a:xfrm>
                <a:off x="211248" y="5085184"/>
                <a:ext cx="756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00" name="Oval 59"/>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71" name="Oval 70" descr=" 71"/>
          <p:cNvSpPr>
            <a:spLocks noChangeArrowheads="1"/>
          </p:cNvSpPr>
          <p:nvPr/>
        </p:nvSpPr>
        <p:spPr bwMode="auto">
          <a:xfrm>
            <a:off x="3924300" y="5121275"/>
            <a:ext cx="576263" cy="539750"/>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72" name="Oval 71" descr=" 72"/>
          <p:cNvSpPr>
            <a:spLocks noChangeArrowheads="1"/>
          </p:cNvSpPr>
          <p:nvPr/>
        </p:nvSpPr>
        <p:spPr bwMode="auto">
          <a:xfrm>
            <a:off x="4572000" y="5084763"/>
            <a:ext cx="576263" cy="504825"/>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20489" name="Rectangle 12" descr=" 20489"/>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defRPr/>
            </a:pPr>
            <a:r>
              <a:rPr lang="en-GB" sz="4000" b="1" dirty="0" smtClean="0">
                <a:solidFill>
                  <a:schemeClr val="bg1"/>
                </a:solidFill>
              </a:rPr>
              <a:t>Targeting HER2+ Disease</a:t>
            </a:r>
            <a:endParaRPr lang="en-US" sz="8000" b="1" dirty="0">
              <a:solidFill>
                <a:schemeClr val="bg1"/>
              </a:solidFill>
              <a:cs typeface="Arial" pitchFamily="34" charset="0"/>
            </a:endParaRPr>
          </a:p>
        </p:txBody>
      </p:sp>
    </p:spTree>
    <p:extLst>
      <p:ext uri="{BB962C8B-B14F-4D97-AF65-F5344CB8AC3E}">
        <p14:creationId xmlns:p14="http://schemas.microsoft.com/office/powerpoint/2010/main" val="1570136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3" descr=" 11266"/>
          <p:cNvSpPr>
            <a:spLocks noChangeArrowheads="1"/>
          </p:cNvSpPr>
          <p:nvPr/>
        </p:nvSpPr>
        <p:spPr bwMode="auto">
          <a:xfrm>
            <a:off x="684213"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2" name="Group 45" descr=" 2"/>
          <p:cNvGrpSpPr>
            <a:grpSpLocks/>
          </p:cNvGrpSpPr>
          <p:nvPr/>
        </p:nvGrpSpPr>
        <p:grpSpPr bwMode="auto">
          <a:xfrm>
            <a:off x="3276600" y="2209800"/>
            <a:ext cx="1584325" cy="3522663"/>
            <a:chOff x="4711664" y="2209233"/>
            <a:chExt cx="1584916" cy="3524023"/>
          </a:xfrm>
        </p:grpSpPr>
        <p:sp>
          <p:nvSpPr>
            <p:cNvPr id="24" name="Rounded Rectangle 23"/>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r>
                <a:rPr lang="en-GB" sz="1200" b="1" dirty="0">
                  <a:solidFill>
                    <a:schemeClr val="bg1"/>
                  </a:solidFill>
                  <a:latin typeface="Arial" charset="0"/>
                </a:rPr>
                <a:t>3</a:t>
              </a:r>
            </a:p>
          </p:txBody>
        </p:sp>
        <p:sp>
          <p:nvSpPr>
            <p:cNvPr id="25" name="Rounded Rectangle 24"/>
            <p:cNvSpPr/>
            <p:nvPr/>
          </p:nvSpPr>
          <p:spPr bwMode="auto">
            <a:xfrm rot="2700000" flipH="1">
              <a:off x="5035700" y="2082689"/>
              <a:ext cx="216024" cy="864096"/>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r>
                <a:rPr lang="en-GB" sz="1200" b="1" dirty="0">
                  <a:solidFill>
                    <a:schemeClr val="bg1"/>
                  </a:solidFill>
                  <a:latin typeface="Arial" charset="0"/>
                </a:rPr>
                <a:t>1</a:t>
              </a:r>
              <a:endParaRPr lang="en-GB" b="1" dirty="0">
                <a:solidFill>
                  <a:schemeClr val="bg1"/>
                </a:solidFill>
                <a:latin typeface="Arial" charset="0"/>
              </a:endParaRPr>
            </a:p>
          </p:txBody>
        </p:sp>
        <p:grpSp>
          <p:nvGrpSpPr>
            <p:cNvPr id="11311" name="Group 33"/>
            <p:cNvGrpSpPr>
              <a:grpSpLocks/>
            </p:cNvGrpSpPr>
            <p:nvPr/>
          </p:nvGrpSpPr>
          <p:grpSpPr bwMode="auto">
            <a:xfrm rot="-540000">
              <a:off x="5207492" y="3343396"/>
              <a:ext cx="496088" cy="864096"/>
              <a:chOff x="4185648" y="4556408"/>
              <a:chExt cx="496088" cy="864096"/>
            </a:xfrm>
          </p:grpSpPr>
          <p:sp>
            <p:nvSpPr>
              <p:cNvPr id="11324" name="Rounded Rectangle 26"/>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4</a:t>
                </a:r>
                <a:endParaRPr lang="en-GB" altLang="en-US" sz="2000" b="1">
                  <a:solidFill>
                    <a:schemeClr val="bg1"/>
                  </a:solidFill>
                </a:endParaRPr>
              </a:p>
            </p:txBody>
          </p:sp>
          <p:sp>
            <p:nvSpPr>
              <p:cNvPr id="11325" name="Oval 27"/>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6" name="Oval 28"/>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7" name="Oval 29"/>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312" name="Group 38"/>
            <p:cNvGrpSpPr>
              <a:grpSpLocks/>
            </p:cNvGrpSpPr>
            <p:nvPr/>
          </p:nvGrpSpPr>
          <p:grpSpPr bwMode="auto">
            <a:xfrm rot="2756025">
              <a:off x="5616488" y="2302214"/>
              <a:ext cx="496088" cy="864096"/>
              <a:chOff x="4185648" y="4556408"/>
              <a:chExt cx="496088" cy="864096"/>
            </a:xfrm>
          </p:grpSpPr>
          <p:sp>
            <p:nvSpPr>
              <p:cNvPr id="11320" name="Rounded Rectangle 31"/>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2</a:t>
                </a:r>
                <a:endParaRPr lang="en-GB" altLang="en-US" sz="2000" b="1">
                  <a:solidFill>
                    <a:schemeClr val="bg1"/>
                  </a:solidFill>
                </a:endParaRPr>
              </a:p>
            </p:txBody>
          </p:sp>
          <p:sp>
            <p:nvSpPr>
              <p:cNvPr id="11321" name="Oval 32"/>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2" name="Oval 33"/>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3" name="Oval 34"/>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313" name="Shape 35"/>
            <p:cNvCxnSpPr>
              <a:cxnSpLocks noChangeShapeType="1"/>
              <a:stCxn id="11324" idx="0"/>
              <a:endCxn id="24"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4" name="Shape 35"/>
            <p:cNvCxnSpPr>
              <a:cxnSpLocks noChangeShapeType="1"/>
              <a:stCxn id="24" idx="2"/>
              <a:endCxn id="11320"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5" name="Shape 35"/>
            <p:cNvCxnSpPr>
              <a:cxnSpLocks noChangeShapeType="1"/>
              <a:stCxn id="25"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316" name="Rounded Rectangle 38"/>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317" name="Group 49"/>
            <p:cNvGrpSpPr>
              <a:grpSpLocks/>
            </p:cNvGrpSpPr>
            <p:nvPr/>
          </p:nvGrpSpPr>
          <p:grpSpPr bwMode="auto">
            <a:xfrm>
              <a:off x="5292080" y="4761272"/>
              <a:ext cx="720000" cy="971984"/>
              <a:chOff x="179512" y="4761200"/>
              <a:chExt cx="720000" cy="971984"/>
            </a:xfrm>
          </p:grpSpPr>
          <p:sp>
            <p:nvSpPr>
              <p:cNvPr id="11318" name="Oval 40"/>
              <p:cNvSpPr>
                <a:spLocks noChangeArrowheads="1"/>
              </p:cNvSpPr>
              <p:nvPr/>
            </p:nvSpPr>
            <p:spPr bwMode="auto">
              <a:xfrm>
                <a:off x="179512" y="5085184"/>
                <a:ext cx="720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19" name="Oval 41"/>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11268" name="Rectangle 23" descr=" 11268"/>
          <p:cNvSpPr>
            <a:spLocks noChangeArrowheads="1"/>
          </p:cNvSpPr>
          <p:nvPr/>
        </p:nvSpPr>
        <p:spPr bwMode="auto">
          <a:xfrm>
            <a:off x="4213225"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6" name="Group 48" descr=" 6"/>
          <p:cNvGrpSpPr>
            <a:grpSpLocks/>
          </p:cNvGrpSpPr>
          <p:nvPr/>
        </p:nvGrpSpPr>
        <p:grpSpPr bwMode="auto">
          <a:xfrm flipH="1">
            <a:off x="4284663" y="2133600"/>
            <a:ext cx="1584325" cy="3522663"/>
            <a:chOff x="4711664" y="2209233"/>
            <a:chExt cx="1584916" cy="3524023"/>
          </a:xfrm>
        </p:grpSpPr>
        <p:sp>
          <p:nvSpPr>
            <p:cNvPr id="50" name="Rounded Rectangle 49"/>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51" name="Rounded Rectangle 50"/>
            <p:cNvSpPr/>
            <p:nvPr/>
          </p:nvSpPr>
          <p:spPr bwMode="auto">
            <a:xfrm rot="2700000" flipH="1">
              <a:off x="5035635" y="2082184"/>
              <a:ext cx="215981" cy="863933"/>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11292" name="Group 33"/>
            <p:cNvGrpSpPr>
              <a:grpSpLocks/>
            </p:cNvGrpSpPr>
            <p:nvPr/>
          </p:nvGrpSpPr>
          <p:grpSpPr bwMode="auto">
            <a:xfrm rot="-540000">
              <a:off x="5207492" y="3343396"/>
              <a:ext cx="496088" cy="864096"/>
              <a:chOff x="4185648" y="4556408"/>
              <a:chExt cx="496088" cy="864096"/>
            </a:xfrm>
          </p:grpSpPr>
          <p:sp>
            <p:nvSpPr>
              <p:cNvPr id="11305" name="Rounded Rectangle 64"/>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6" name="Oval 65"/>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7" name="Oval 66"/>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8" name="Oval 67"/>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293" name="Group 38"/>
            <p:cNvGrpSpPr>
              <a:grpSpLocks/>
            </p:cNvGrpSpPr>
            <p:nvPr/>
          </p:nvGrpSpPr>
          <p:grpSpPr bwMode="auto">
            <a:xfrm rot="2756025">
              <a:off x="5616488" y="2302214"/>
              <a:ext cx="496088" cy="864096"/>
              <a:chOff x="4185648" y="4556408"/>
              <a:chExt cx="496088" cy="864096"/>
            </a:xfrm>
          </p:grpSpPr>
          <p:sp>
            <p:nvSpPr>
              <p:cNvPr id="11301" name="Rounded Rectangle 60"/>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2" name="Oval 61"/>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3" name="Oval 62"/>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4" name="Oval 63"/>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294" name="Shape 53"/>
            <p:cNvCxnSpPr>
              <a:cxnSpLocks noChangeShapeType="1"/>
              <a:stCxn id="11305" idx="0"/>
              <a:endCxn id="50"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5" name="Shape 35"/>
            <p:cNvCxnSpPr>
              <a:cxnSpLocks noChangeShapeType="1"/>
              <a:stCxn id="50" idx="2"/>
              <a:endCxn id="11301"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6" name="Shape 35"/>
            <p:cNvCxnSpPr>
              <a:cxnSpLocks noChangeShapeType="1"/>
              <a:stCxn id="51"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297" name="Rounded Rectangle 56"/>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298" name="Group 49"/>
            <p:cNvGrpSpPr>
              <a:grpSpLocks/>
            </p:cNvGrpSpPr>
            <p:nvPr/>
          </p:nvGrpSpPr>
          <p:grpSpPr bwMode="auto">
            <a:xfrm>
              <a:off x="5323816" y="4761272"/>
              <a:ext cx="756000" cy="971984"/>
              <a:chOff x="211248" y="4761200"/>
              <a:chExt cx="756000" cy="971984"/>
            </a:xfrm>
          </p:grpSpPr>
          <p:sp>
            <p:nvSpPr>
              <p:cNvPr id="11299" name="Oval 58"/>
              <p:cNvSpPr>
                <a:spLocks noChangeArrowheads="1"/>
              </p:cNvSpPr>
              <p:nvPr/>
            </p:nvSpPr>
            <p:spPr bwMode="auto">
              <a:xfrm>
                <a:off x="211248" y="5085184"/>
                <a:ext cx="756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00" name="Oval 59"/>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71" name="Oval 70" descr=" 71"/>
          <p:cNvSpPr>
            <a:spLocks noChangeArrowheads="1"/>
          </p:cNvSpPr>
          <p:nvPr/>
        </p:nvSpPr>
        <p:spPr bwMode="auto">
          <a:xfrm>
            <a:off x="3924300" y="5121275"/>
            <a:ext cx="576263" cy="539750"/>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72" name="Oval 71" descr=" 72"/>
          <p:cNvSpPr>
            <a:spLocks noChangeArrowheads="1"/>
          </p:cNvSpPr>
          <p:nvPr/>
        </p:nvSpPr>
        <p:spPr bwMode="auto">
          <a:xfrm>
            <a:off x="4572000" y="5084763"/>
            <a:ext cx="576263" cy="504825"/>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47" name="Group 78" descr=" 10"/>
          <p:cNvGrpSpPr/>
          <p:nvPr/>
        </p:nvGrpSpPr>
        <p:grpSpPr>
          <a:xfrm rot="909641">
            <a:off x="2090144" y="2937454"/>
            <a:ext cx="1916898" cy="1271509"/>
            <a:chOff x="1379657" y="1923839"/>
            <a:chExt cx="1796873" cy="1408518"/>
          </a:xfrm>
          <a:solidFill>
            <a:schemeClr val="accent1">
              <a:lumMod val="50000"/>
            </a:schemeClr>
          </a:solidFill>
        </p:grpSpPr>
        <p:sp>
          <p:nvSpPr>
            <p:cNvPr id="48" name="Freeform 9"/>
            <p:cNvSpPr>
              <a:spLocks/>
            </p:cNvSpPr>
            <p:nvPr/>
          </p:nvSpPr>
          <p:spPr bwMode="auto">
            <a:xfrm rot="15465831">
              <a:off x="2145781" y="2230812"/>
              <a:ext cx="446567" cy="1614931"/>
            </a:xfrm>
            <a:custGeom>
              <a:avLst/>
              <a:gdLst>
                <a:gd name="T0" fmla="*/ 38 w 113"/>
                <a:gd name="T1" fmla="*/ 1039 h 443"/>
                <a:gd name="T2" fmla="*/ 78 w 113"/>
                <a:gd name="T3" fmla="*/ 1022 h 443"/>
                <a:gd name="T4" fmla="*/ 267 w 113"/>
                <a:gd name="T5" fmla="*/ 609 h 443"/>
                <a:gd name="T6" fmla="*/ 64 w 113"/>
                <a:gd name="T7" fmla="*/ 24 h 443"/>
                <a:gd name="T8" fmla="*/ 26 w 113"/>
                <a:gd name="T9" fmla="*/ 5 h 443"/>
                <a:gd name="T10" fmla="*/ 7 w 113"/>
                <a:gd name="T11" fmla="*/ 45 h 443"/>
                <a:gd name="T12" fmla="*/ 201 w 113"/>
                <a:gd name="T13" fmla="*/ 607 h 443"/>
                <a:gd name="T14" fmla="*/ 24 w 113"/>
                <a:gd name="T15" fmla="*/ 996 h 443"/>
                <a:gd name="T16" fmla="*/ 38 w 113"/>
                <a:gd name="T17" fmla="*/ 1039 h 4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443">
                  <a:moveTo>
                    <a:pt x="16" y="440"/>
                  </a:moveTo>
                  <a:cubicBezTo>
                    <a:pt x="23" y="443"/>
                    <a:pt x="30" y="440"/>
                    <a:pt x="33" y="433"/>
                  </a:cubicBezTo>
                  <a:cubicBezTo>
                    <a:pt x="113" y="258"/>
                    <a:pt x="113" y="258"/>
                    <a:pt x="113" y="258"/>
                  </a:cubicBezTo>
                  <a:cubicBezTo>
                    <a:pt x="27" y="10"/>
                    <a:pt x="27" y="10"/>
                    <a:pt x="27" y="10"/>
                  </a:cubicBezTo>
                  <a:cubicBezTo>
                    <a:pt x="25" y="3"/>
                    <a:pt x="18" y="0"/>
                    <a:pt x="11" y="2"/>
                  </a:cubicBezTo>
                  <a:cubicBezTo>
                    <a:pt x="4" y="4"/>
                    <a:pt x="0" y="12"/>
                    <a:pt x="3" y="19"/>
                  </a:cubicBezTo>
                  <a:cubicBezTo>
                    <a:pt x="3" y="19"/>
                    <a:pt x="82" y="247"/>
                    <a:pt x="85" y="257"/>
                  </a:cubicBezTo>
                  <a:cubicBezTo>
                    <a:pt x="81" y="266"/>
                    <a:pt x="10" y="422"/>
                    <a:pt x="10" y="422"/>
                  </a:cubicBezTo>
                  <a:cubicBezTo>
                    <a:pt x="7" y="429"/>
                    <a:pt x="9" y="437"/>
                    <a:pt x="16" y="440"/>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49" name="Freeform 10"/>
            <p:cNvSpPr>
              <a:spLocks/>
            </p:cNvSpPr>
            <p:nvPr/>
          </p:nvSpPr>
          <p:spPr bwMode="auto">
            <a:xfrm rot="15465831">
              <a:off x="1465484" y="1971142"/>
              <a:ext cx="1120600" cy="1292253"/>
            </a:xfrm>
            <a:custGeom>
              <a:avLst/>
              <a:gdLst>
                <a:gd name="T0" fmla="*/ 5 w 284"/>
                <a:gd name="T1" fmla="*/ 43 h 354"/>
                <a:gd name="T2" fmla="*/ 215 w 284"/>
                <a:gd name="T3" fmla="*/ 627 h 354"/>
                <a:gd name="T4" fmla="*/ 620 w 284"/>
                <a:gd name="T5" fmla="*/ 830 h 354"/>
                <a:gd name="T6" fmla="*/ 663 w 284"/>
                <a:gd name="T7" fmla="*/ 816 h 354"/>
                <a:gd name="T8" fmla="*/ 649 w 284"/>
                <a:gd name="T9" fmla="*/ 776 h 354"/>
                <a:gd name="T10" fmla="*/ 264 w 284"/>
                <a:gd name="T11" fmla="*/ 582 h 354"/>
                <a:gd name="T12" fmla="*/ 64 w 284"/>
                <a:gd name="T13" fmla="*/ 21 h 354"/>
                <a:gd name="T14" fmla="*/ 31 w 284"/>
                <a:gd name="T15" fmla="*/ 2 h 354"/>
                <a:gd name="T16" fmla="*/ 24 w 284"/>
                <a:gd name="T17" fmla="*/ 2 h 354"/>
                <a:gd name="T18" fmla="*/ 5 w 284"/>
                <a:gd name="T19" fmla="*/ 43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 h="354">
                  <a:moveTo>
                    <a:pt x="2" y="18"/>
                  </a:moveTo>
                  <a:cubicBezTo>
                    <a:pt x="91" y="265"/>
                    <a:pt x="91" y="265"/>
                    <a:pt x="91" y="265"/>
                  </a:cubicBezTo>
                  <a:cubicBezTo>
                    <a:pt x="263" y="351"/>
                    <a:pt x="263" y="351"/>
                    <a:pt x="263" y="351"/>
                  </a:cubicBezTo>
                  <a:cubicBezTo>
                    <a:pt x="270" y="354"/>
                    <a:pt x="278" y="352"/>
                    <a:pt x="281" y="345"/>
                  </a:cubicBezTo>
                  <a:cubicBezTo>
                    <a:pt x="284" y="339"/>
                    <a:pt x="281" y="331"/>
                    <a:pt x="275" y="328"/>
                  </a:cubicBezTo>
                  <a:cubicBezTo>
                    <a:pt x="275" y="328"/>
                    <a:pt x="121" y="251"/>
                    <a:pt x="112" y="246"/>
                  </a:cubicBezTo>
                  <a:cubicBezTo>
                    <a:pt x="109" y="237"/>
                    <a:pt x="27" y="9"/>
                    <a:pt x="27" y="9"/>
                  </a:cubicBezTo>
                  <a:cubicBezTo>
                    <a:pt x="25" y="4"/>
                    <a:pt x="19" y="0"/>
                    <a:pt x="13" y="1"/>
                  </a:cubicBezTo>
                  <a:cubicBezTo>
                    <a:pt x="12" y="1"/>
                    <a:pt x="11" y="1"/>
                    <a:pt x="10" y="1"/>
                  </a:cubicBezTo>
                  <a:cubicBezTo>
                    <a:pt x="3" y="4"/>
                    <a:pt x="0" y="11"/>
                    <a:pt x="2" y="1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52" name="Freeform 11"/>
            <p:cNvSpPr>
              <a:spLocks/>
            </p:cNvSpPr>
            <p:nvPr/>
          </p:nvSpPr>
          <p:spPr bwMode="auto">
            <a:xfrm rot="15465831">
              <a:off x="2572246" y="2770957"/>
              <a:ext cx="426497" cy="696304"/>
            </a:xfrm>
            <a:custGeom>
              <a:avLst/>
              <a:gdLst>
                <a:gd name="T0" fmla="*/ 24 w 108"/>
                <a:gd name="T1" fmla="*/ 444 h 191"/>
                <a:gd name="T2" fmla="*/ 64 w 108"/>
                <a:gd name="T3" fmla="*/ 430 h 191"/>
                <a:gd name="T4" fmla="*/ 248 w 108"/>
                <a:gd name="T5" fmla="*/ 47 h 191"/>
                <a:gd name="T6" fmla="*/ 234 w 108"/>
                <a:gd name="T7" fmla="*/ 7 h 191"/>
                <a:gd name="T8" fmla="*/ 191 w 108"/>
                <a:gd name="T9" fmla="*/ 21 h 191"/>
                <a:gd name="T10" fmla="*/ 9 w 108"/>
                <a:gd name="T11" fmla="*/ 404 h 191"/>
                <a:gd name="T12" fmla="*/ 24 w 108"/>
                <a:gd name="T13" fmla="*/ 444 h 1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91">
                  <a:moveTo>
                    <a:pt x="10" y="188"/>
                  </a:moveTo>
                  <a:cubicBezTo>
                    <a:pt x="16" y="191"/>
                    <a:pt x="24" y="188"/>
                    <a:pt x="27" y="182"/>
                  </a:cubicBezTo>
                  <a:cubicBezTo>
                    <a:pt x="105" y="20"/>
                    <a:pt x="105" y="20"/>
                    <a:pt x="105" y="20"/>
                  </a:cubicBezTo>
                  <a:cubicBezTo>
                    <a:pt x="108" y="14"/>
                    <a:pt x="105" y="6"/>
                    <a:pt x="99" y="3"/>
                  </a:cubicBezTo>
                  <a:cubicBezTo>
                    <a:pt x="92" y="0"/>
                    <a:pt x="84" y="3"/>
                    <a:pt x="81" y="9"/>
                  </a:cubicBezTo>
                  <a:cubicBezTo>
                    <a:pt x="4" y="171"/>
                    <a:pt x="4" y="171"/>
                    <a:pt x="4" y="171"/>
                  </a:cubicBezTo>
                  <a:cubicBezTo>
                    <a:pt x="0" y="177"/>
                    <a:pt x="3" y="185"/>
                    <a:pt x="10" y="18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53" name="Freeform 12"/>
            <p:cNvSpPr>
              <a:spLocks/>
            </p:cNvSpPr>
            <p:nvPr/>
          </p:nvSpPr>
          <p:spPr bwMode="auto">
            <a:xfrm rot="15465831">
              <a:off x="1903431" y="2089674"/>
              <a:ext cx="719191" cy="387522"/>
            </a:xfrm>
            <a:custGeom>
              <a:avLst/>
              <a:gdLst>
                <a:gd name="T0" fmla="*/ 21 w 182"/>
                <a:gd name="T1" fmla="*/ 64 h 106"/>
                <a:gd name="T2" fmla="*/ 380 w 182"/>
                <a:gd name="T3" fmla="*/ 244 h 106"/>
                <a:gd name="T4" fmla="*/ 423 w 182"/>
                <a:gd name="T5" fmla="*/ 230 h 106"/>
                <a:gd name="T6" fmla="*/ 409 w 182"/>
                <a:gd name="T7" fmla="*/ 187 h 106"/>
                <a:gd name="T8" fmla="*/ 50 w 182"/>
                <a:gd name="T9" fmla="*/ 7 h 106"/>
                <a:gd name="T10" fmla="*/ 7 w 182"/>
                <a:gd name="T11" fmla="*/ 21 h 106"/>
                <a:gd name="T12" fmla="*/ 21 w 182"/>
                <a:gd name="T13" fmla="*/ 64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06">
                  <a:moveTo>
                    <a:pt x="9" y="27"/>
                  </a:moveTo>
                  <a:cubicBezTo>
                    <a:pt x="161" y="103"/>
                    <a:pt x="161" y="103"/>
                    <a:pt x="161" y="103"/>
                  </a:cubicBezTo>
                  <a:cubicBezTo>
                    <a:pt x="168" y="106"/>
                    <a:pt x="176" y="103"/>
                    <a:pt x="179" y="97"/>
                  </a:cubicBezTo>
                  <a:cubicBezTo>
                    <a:pt x="182" y="90"/>
                    <a:pt x="180" y="82"/>
                    <a:pt x="173" y="79"/>
                  </a:cubicBezTo>
                  <a:cubicBezTo>
                    <a:pt x="21" y="3"/>
                    <a:pt x="21" y="3"/>
                    <a:pt x="21" y="3"/>
                  </a:cubicBezTo>
                  <a:cubicBezTo>
                    <a:pt x="14" y="0"/>
                    <a:pt x="6" y="2"/>
                    <a:pt x="3" y="9"/>
                  </a:cubicBezTo>
                  <a:cubicBezTo>
                    <a:pt x="0" y="15"/>
                    <a:pt x="3" y="23"/>
                    <a:pt x="9" y="27"/>
                  </a:cubicBezTo>
                  <a:close/>
                </a:path>
              </a:pathLst>
            </a:custGeom>
            <a:grpFill/>
            <a:ln w="14288" cap="flat">
              <a:noFill/>
              <a:prstDash val="solid"/>
              <a:miter lim="800000"/>
              <a:headEnd/>
              <a:tailEnd/>
            </a:ln>
          </p:spPr>
          <p:txBody>
            <a:bodyPr/>
            <a:lstStyle/>
            <a:p>
              <a:pPr>
                <a:defRPr/>
              </a:pPr>
              <a:endParaRPr lang="en-GB">
                <a:latin typeface="Arial" charset="0"/>
              </a:endParaRPr>
            </a:p>
          </p:txBody>
        </p:sp>
      </p:grpSp>
      <p:sp>
        <p:nvSpPr>
          <p:cNvPr id="20489" name="Rectangle 12" descr=" 20489"/>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defRPr/>
            </a:pPr>
            <a:r>
              <a:rPr lang="en-GB" sz="4000" b="1" dirty="0" smtClean="0">
                <a:solidFill>
                  <a:schemeClr val="bg1"/>
                </a:solidFill>
              </a:rPr>
              <a:t>Targeting HER2+ Disease</a:t>
            </a:r>
            <a:endParaRPr lang="en-US" sz="8000" b="1" dirty="0">
              <a:solidFill>
                <a:schemeClr val="bg1"/>
              </a:solidFill>
              <a:cs typeface="Arial" pitchFamily="34" charset="0"/>
            </a:endParaRPr>
          </a:p>
        </p:txBody>
      </p:sp>
    </p:spTree>
    <p:extLst>
      <p:ext uri="{BB962C8B-B14F-4D97-AF65-F5344CB8AC3E}">
        <p14:creationId xmlns:p14="http://schemas.microsoft.com/office/powerpoint/2010/main" val="42301810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3" descr=" 11266"/>
          <p:cNvSpPr>
            <a:spLocks noChangeArrowheads="1"/>
          </p:cNvSpPr>
          <p:nvPr/>
        </p:nvSpPr>
        <p:spPr bwMode="auto">
          <a:xfrm>
            <a:off x="684213"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2" name="Group 45" descr=" 2"/>
          <p:cNvGrpSpPr>
            <a:grpSpLocks/>
          </p:cNvGrpSpPr>
          <p:nvPr/>
        </p:nvGrpSpPr>
        <p:grpSpPr bwMode="auto">
          <a:xfrm>
            <a:off x="3276600" y="2209800"/>
            <a:ext cx="1584325" cy="3522663"/>
            <a:chOff x="4711664" y="2209233"/>
            <a:chExt cx="1584916" cy="3524023"/>
          </a:xfrm>
        </p:grpSpPr>
        <p:sp>
          <p:nvSpPr>
            <p:cNvPr id="24" name="Rounded Rectangle 23"/>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r>
                <a:rPr lang="en-GB" sz="1200" b="1" dirty="0">
                  <a:solidFill>
                    <a:schemeClr val="bg1"/>
                  </a:solidFill>
                  <a:latin typeface="Arial" charset="0"/>
                </a:rPr>
                <a:t>3</a:t>
              </a:r>
            </a:p>
          </p:txBody>
        </p:sp>
        <p:sp>
          <p:nvSpPr>
            <p:cNvPr id="25" name="Rounded Rectangle 24"/>
            <p:cNvSpPr/>
            <p:nvPr/>
          </p:nvSpPr>
          <p:spPr bwMode="auto">
            <a:xfrm rot="2700000" flipH="1">
              <a:off x="5035700" y="2082689"/>
              <a:ext cx="216024" cy="864096"/>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r>
                <a:rPr lang="en-GB" sz="1200" b="1" dirty="0">
                  <a:solidFill>
                    <a:schemeClr val="bg1"/>
                  </a:solidFill>
                  <a:latin typeface="Arial" charset="0"/>
                </a:rPr>
                <a:t>1</a:t>
              </a:r>
              <a:endParaRPr lang="en-GB" b="1" dirty="0">
                <a:solidFill>
                  <a:schemeClr val="bg1"/>
                </a:solidFill>
                <a:latin typeface="Arial" charset="0"/>
              </a:endParaRPr>
            </a:p>
          </p:txBody>
        </p:sp>
        <p:grpSp>
          <p:nvGrpSpPr>
            <p:cNvPr id="11311" name="Group 33"/>
            <p:cNvGrpSpPr>
              <a:grpSpLocks/>
            </p:cNvGrpSpPr>
            <p:nvPr/>
          </p:nvGrpSpPr>
          <p:grpSpPr bwMode="auto">
            <a:xfrm rot="-540000">
              <a:off x="5207492" y="3343396"/>
              <a:ext cx="496088" cy="864096"/>
              <a:chOff x="4185648" y="4556408"/>
              <a:chExt cx="496088" cy="864096"/>
            </a:xfrm>
          </p:grpSpPr>
          <p:sp>
            <p:nvSpPr>
              <p:cNvPr id="11324" name="Rounded Rectangle 26"/>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4</a:t>
                </a:r>
                <a:endParaRPr lang="en-GB" altLang="en-US" sz="2000" b="1">
                  <a:solidFill>
                    <a:schemeClr val="bg1"/>
                  </a:solidFill>
                </a:endParaRPr>
              </a:p>
            </p:txBody>
          </p:sp>
          <p:sp>
            <p:nvSpPr>
              <p:cNvPr id="11325" name="Oval 27"/>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6" name="Oval 28"/>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7" name="Oval 29"/>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312" name="Group 38"/>
            <p:cNvGrpSpPr>
              <a:grpSpLocks/>
            </p:cNvGrpSpPr>
            <p:nvPr/>
          </p:nvGrpSpPr>
          <p:grpSpPr bwMode="auto">
            <a:xfrm rot="2756025">
              <a:off x="5616488" y="2302214"/>
              <a:ext cx="496088" cy="864096"/>
              <a:chOff x="4185648" y="4556408"/>
              <a:chExt cx="496088" cy="864096"/>
            </a:xfrm>
          </p:grpSpPr>
          <p:sp>
            <p:nvSpPr>
              <p:cNvPr id="11320" name="Rounded Rectangle 31"/>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2</a:t>
                </a:r>
                <a:endParaRPr lang="en-GB" altLang="en-US" sz="2000" b="1">
                  <a:solidFill>
                    <a:schemeClr val="bg1"/>
                  </a:solidFill>
                </a:endParaRPr>
              </a:p>
            </p:txBody>
          </p:sp>
          <p:sp>
            <p:nvSpPr>
              <p:cNvPr id="11321" name="Oval 32"/>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2" name="Oval 33"/>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3" name="Oval 34"/>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313" name="Shape 35"/>
            <p:cNvCxnSpPr>
              <a:cxnSpLocks noChangeShapeType="1"/>
              <a:stCxn id="11324" idx="0"/>
              <a:endCxn id="24"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4" name="Shape 35"/>
            <p:cNvCxnSpPr>
              <a:cxnSpLocks noChangeShapeType="1"/>
              <a:stCxn id="24" idx="2"/>
              <a:endCxn id="11320"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5" name="Shape 35"/>
            <p:cNvCxnSpPr>
              <a:cxnSpLocks noChangeShapeType="1"/>
              <a:stCxn id="25"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316" name="Rounded Rectangle 38"/>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317" name="Group 49"/>
            <p:cNvGrpSpPr>
              <a:grpSpLocks/>
            </p:cNvGrpSpPr>
            <p:nvPr/>
          </p:nvGrpSpPr>
          <p:grpSpPr bwMode="auto">
            <a:xfrm>
              <a:off x="5292080" y="4761272"/>
              <a:ext cx="720000" cy="971984"/>
              <a:chOff x="179512" y="4761200"/>
              <a:chExt cx="720000" cy="971984"/>
            </a:xfrm>
          </p:grpSpPr>
          <p:sp>
            <p:nvSpPr>
              <p:cNvPr id="11318" name="Oval 40"/>
              <p:cNvSpPr>
                <a:spLocks noChangeArrowheads="1"/>
              </p:cNvSpPr>
              <p:nvPr/>
            </p:nvSpPr>
            <p:spPr bwMode="auto">
              <a:xfrm>
                <a:off x="179512" y="5085184"/>
                <a:ext cx="720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19" name="Oval 41"/>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11268" name="Rectangle 23" descr=" 11268"/>
          <p:cNvSpPr>
            <a:spLocks noChangeArrowheads="1"/>
          </p:cNvSpPr>
          <p:nvPr/>
        </p:nvSpPr>
        <p:spPr bwMode="auto">
          <a:xfrm>
            <a:off x="4213225"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6" name="Group 48" descr=" 6"/>
          <p:cNvGrpSpPr>
            <a:grpSpLocks/>
          </p:cNvGrpSpPr>
          <p:nvPr/>
        </p:nvGrpSpPr>
        <p:grpSpPr bwMode="auto">
          <a:xfrm flipH="1">
            <a:off x="4284663" y="2133600"/>
            <a:ext cx="1584325" cy="3522663"/>
            <a:chOff x="4711664" y="2209233"/>
            <a:chExt cx="1584916" cy="3524023"/>
          </a:xfrm>
        </p:grpSpPr>
        <p:sp>
          <p:nvSpPr>
            <p:cNvPr id="50" name="Rounded Rectangle 49"/>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51" name="Rounded Rectangle 50"/>
            <p:cNvSpPr/>
            <p:nvPr/>
          </p:nvSpPr>
          <p:spPr bwMode="auto">
            <a:xfrm rot="2700000" flipH="1">
              <a:off x="5035635" y="2082184"/>
              <a:ext cx="215981" cy="863933"/>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11292" name="Group 33"/>
            <p:cNvGrpSpPr>
              <a:grpSpLocks/>
            </p:cNvGrpSpPr>
            <p:nvPr/>
          </p:nvGrpSpPr>
          <p:grpSpPr bwMode="auto">
            <a:xfrm rot="-540000">
              <a:off x="5207492" y="3343396"/>
              <a:ext cx="496088" cy="864096"/>
              <a:chOff x="4185648" y="4556408"/>
              <a:chExt cx="496088" cy="864096"/>
            </a:xfrm>
          </p:grpSpPr>
          <p:sp>
            <p:nvSpPr>
              <p:cNvPr id="11305" name="Rounded Rectangle 64"/>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6" name="Oval 65"/>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7" name="Oval 66"/>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8" name="Oval 67"/>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293" name="Group 38"/>
            <p:cNvGrpSpPr>
              <a:grpSpLocks/>
            </p:cNvGrpSpPr>
            <p:nvPr/>
          </p:nvGrpSpPr>
          <p:grpSpPr bwMode="auto">
            <a:xfrm rot="2756025">
              <a:off x="5616488" y="2302214"/>
              <a:ext cx="496088" cy="864096"/>
              <a:chOff x="4185648" y="4556408"/>
              <a:chExt cx="496088" cy="864096"/>
            </a:xfrm>
          </p:grpSpPr>
          <p:sp>
            <p:nvSpPr>
              <p:cNvPr id="11301" name="Rounded Rectangle 60"/>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2" name="Oval 61"/>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3" name="Oval 62"/>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4" name="Oval 63"/>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294" name="Shape 53"/>
            <p:cNvCxnSpPr>
              <a:cxnSpLocks noChangeShapeType="1"/>
              <a:stCxn id="11305" idx="0"/>
              <a:endCxn id="50"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5" name="Shape 35"/>
            <p:cNvCxnSpPr>
              <a:cxnSpLocks noChangeShapeType="1"/>
              <a:stCxn id="50" idx="2"/>
              <a:endCxn id="11301"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6" name="Shape 35"/>
            <p:cNvCxnSpPr>
              <a:cxnSpLocks noChangeShapeType="1"/>
              <a:stCxn id="51"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297" name="Rounded Rectangle 56"/>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298" name="Group 49"/>
            <p:cNvGrpSpPr>
              <a:grpSpLocks/>
            </p:cNvGrpSpPr>
            <p:nvPr/>
          </p:nvGrpSpPr>
          <p:grpSpPr bwMode="auto">
            <a:xfrm>
              <a:off x="5323816" y="4761272"/>
              <a:ext cx="756000" cy="971984"/>
              <a:chOff x="211248" y="4761200"/>
              <a:chExt cx="756000" cy="971984"/>
            </a:xfrm>
          </p:grpSpPr>
          <p:sp>
            <p:nvSpPr>
              <p:cNvPr id="11299" name="Oval 58"/>
              <p:cNvSpPr>
                <a:spLocks noChangeArrowheads="1"/>
              </p:cNvSpPr>
              <p:nvPr/>
            </p:nvSpPr>
            <p:spPr bwMode="auto">
              <a:xfrm>
                <a:off x="211248" y="5085184"/>
                <a:ext cx="756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00" name="Oval 59"/>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71" name="Oval 70" descr=" 71"/>
          <p:cNvSpPr>
            <a:spLocks noChangeArrowheads="1"/>
          </p:cNvSpPr>
          <p:nvPr/>
        </p:nvSpPr>
        <p:spPr bwMode="auto">
          <a:xfrm>
            <a:off x="3924300" y="5121275"/>
            <a:ext cx="576263" cy="539750"/>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72" name="Oval 71" descr=" 72"/>
          <p:cNvSpPr>
            <a:spLocks noChangeArrowheads="1"/>
          </p:cNvSpPr>
          <p:nvPr/>
        </p:nvSpPr>
        <p:spPr bwMode="auto">
          <a:xfrm>
            <a:off x="4572000" y="5084763"/>
            <a:ext cx="576263" cy="504825"/>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20489" name="Rectangle 12" descr=" 20489"/>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defRPr/>
            </a:pPr>
            <a:r>
              <a:rPr lang="en-GB" sz="4000" b="1" dirty="0" smtClean="0">
                <a:solidFill>
                  <a:schemeClr val="bg1"/>
                </a:solidFill>
              </a:rPr>
              <a:t>Targeting HER2+ Disease</a:t>
            </a:r>
            <a:endParaRPr lang="en-US" sz="8000" b="1" dirty="0">
              <a:solidFill>
                <a:schemeClr val="bg1"/>
              </a:solidFill>
              <a:cs typeface="Arial" pitchFamily="34" charset="0"/>
            </a:endParaRPr>
          </a:p>
        </p:txBody>
      </p:sp>
      <p:grpSp>
        <p:nvGrpSpPr>
          <p:cNvPr id="54" name="Group 45" descr=" 11"/>
          <p:cNvGrpSpPr>
            <a:grpSpLocks/>
          </p:cNvGrpSpPr>
          <p:nvPr/>
        </p:nvGrpSpPr>
        <p:grpSpPr>
          <a:xfrm>
            <a:off x="986732" y="2183613"/>
            <a:ext cx="1556105" cy="3362110"/>
            <a:chOff x="4711664" y="2209233"/>
            <a:chExt cx="1584305" cy="3524023"/>
          </a:xfrm>
          <a:solidFill>
            <a:srgbClr val="336600"/>
          </a:solidFill>
        </p:grpSpPr>
        <p:sp>
          <p:nvSpPr>
            <p:cNvPr id="55" name="Rounded Rectangle 54"/>
            <p:cNvSpPr/>
            <p:nvPr/>
          </p:nvSpPr>
          <p:spPr bwMode="auto">
            <a:xfrm rot="17340000" flipH="1">
              <a:off x="5262411" y="2896313"/>
              <a:ext cx="216024" cy="684000"/>
            </a:xfrm>
            <a:prstGeom prst="roundRect">
              <a:avLst/>
            </a:prstGeom>
            <a:grpFill/>
            <a:ln w="76200" cap="flat" cmpd="sng" algn="ctr">
              <a:noFill/>
              <a:prstDash val="solid"/>
              <a:round/>
              <a:headEnd type="none" w="med" len="med"/>
              <a:tailEnd type="none" w="lg" len="med"/>
            </a:ln>
            <a:effectLst/>
          </p:spPr>
          <p:txBody>
            <a:bodyPr vert="vert" anchor="ctr">
              <a:noAutofit/>
            </a:bodyPr>
            <a:lstStyle/>
            <a:p>
              <a:pPr algn="ctr">
                <a:defRPr/>
              </a:pPr>
              <a:endParaRPr lang="en-GB" sz="2160" b="1" dirty="0">
                <a:solidFill>
                  <a:schemeClr val="bg1"/>
                </a:solidFill>
                <a:latin typeface="Arial" charset="0"/>
              </a:endParaRPr>
            </a:p>
          </p:txBody>
        </p:sp>
        <p:sp>
          <p:nvSpPr>
            <p:cNvPr id="56" name="Rounded Rectangle 55"/>
            <p:cNvSpPr/>
            <p:nvPr/>
          </p:nvSpPr>
          <p:spPr bwMode="auto">
            <a:xfrm rot="2700000" flipH="1">
              <a:off x="5035700" y="2082689"/>
              <a:ext cx="216024" cy="864096"/>
            </a:xfrm>
            <a:prstGeom prst="roundRect">
              <a:avLst/>
            </a:prstGeom>
            <a:grpFill/>
            <a:ln w="76200" cap="flat" cmpd="sng" algn="ctr">
              <a:noFill/>
              <a:prstDash val="solid"/>
              <a:round/>
              <a:headEnd type="none" w="med" len="med"/>
              <a:tailEnd type="none" w="lg" len="med"/>
            </a:ln>
            <a:effectLst/>
          </p:spPr>
          <p:txBody>
            <a:bodyPr vert="vert270" anchor="ctr">
              <a:noAutofit/>
            </a:bodyPr>
            <a:lstStyle/>
            <a:p>
              <a:pPr algn="ctr">
                <a:defRPr/>
              </a:pPr>
              <a:endParaRPr lang="en-GB" sz="3600" b="1" dirty="0">
                <a:solidFill>
                  <a:schemeClr val="bg1"/>
                </a:solidFill>
                <a:latin typeface="Arial" charset="0"/>
              </a:endParaRPr>
            </a:p>
          </p:txBody>
        </p:sp>
        <p:grpSp>
          <p:nvGrpSpPr>
            <p:cNvPr id="57" name="Group 33"/>
            <p:cNvGrpSpPr/>
            <p:nvPr/>
          </p:nvGrpSpPr>
          <p:grpSpPr>
            <a:xfrm rot="21060000">
              <a:off x="5207489" y="3343355"/>
              <a:ext cx="496614" cy="864096"/>
              <a:chOff x="4185648" y="4556408"/>
              <a:chExt cx="496614" cy="864096"/>
            </a:xfrm>
            <a:grpFill/>
          </p:grpSpPr>
          <p:sp>
            <p:nvSpPr>
              <p:cNvPr id="70" name="Rounded Rectangle 69"/>
              <p:cNvSpPr/>
              <p:nvPr/>
            </p:nvSpPr>
            <p:spPr bwMode="auto">
              <a:xfrm rot="1956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73" name="Oval 72"/>
              <p:cNvSpPr/>
              <p:nvPr/>
            </p:nvSpPr>
            <p:spPr bwMode="auto">
              <a:xfrm>
                <a:off x="4233628" y="4653250"/>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74" name="Oval 73"/>
              <p:cNvSpPr/>
              <p:nvPr/>
            </p:nvSpPr>
            <p:spPr bwMode="auto">
              <a:xfrm>
                <a:off x="4377645" y="4797267"/>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75" name="Oval 74"/>
              <p:cNvSpPr/>
              <p:nvPr/>
            </p:nvSpPr>
            <p:spPr bwMode="auto">
              <a:xfrm>
                <a:off x="4538246" y="4941253"/>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grpSp>
          <p:nvGrpSpPr>
            <p:cNvPr id="58" name="Group 38"/>
            <p:cNvGrpSpPr/>
            <p:nvPr/>
          </p:nvGrpSpPr>
          <p:grpSpPr>
            <a:xfrm rot="2756025">
              <a:off x="5616755" y="2301583"/>
              <a:ext cx="494332" cy="864096"/>
              <a:chOff x="4185648" y="4556408"/>
              <a:chExt cx="494332" cy="864096"/>
            </a:xfrm>
            <a:grpFill/>
          </p:grpSpPr>
          <p:sp>
            <p:nvSpPr>
              <p:cNvPr id="66" name="Rounded Rectangle 65"/>
              <p:cNvSpPr/>
              <p:nvPr/>
            </p:nvSpPr>
            <p:spPr bwMode="auto">
              <a:xfrm rot="1890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67" name="Oval 66"/>
              <p:cNvSpPr/>
              <p:nvPr/>
            </p:nvSpPr>
            <p:spPr bwMode="auto">
              <a:xfrm>
                <a:off x="4230667" y="4650995"/>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68" name="Oval 67"/>
              <p:cNvSpPr/>
              <p:nvPr/>
            </p:nvSpPr>
            <p:spPr bwMode="auto">
              <a:xfrm>
                <a:off x="4374684" y="4795011"/>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69" name="Oval 68"/>
              <p:cNvSpPr/>
              <p:nvPr/>
            </p:nvSpPr>
            <p:spPr bwMode="auto">
              <a:xfrm>
                <a:off x="4535964" y="4939482"/>
                <a:ext cx="144016" cy="144017"/>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cxnSp>
          <p:nvCxnSpPr>
            <p:cNvPr id="59" name="Shape 78"/>
            <p:cNvCxnSpPr>
              <a:stCxn id="70" idx="0"/>
              <a:endCxn id="55" idx="0"/>
            </p:cNvCxnSpPr>
            <p:nvPr/>
          </p:nvCxnSpPr>
          <p:spPr bwMode="auto">
            <a:xfrm rot="16200000" flipV="1">
              <a:off x="4878202" y="3295824"/>
              <a:ext cx="348771" cy="11061"/>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60" name="Shape 35"/>
            <p:cNvCxnSpPr>
              <a:stCxn id="55" idx="2"/>
              <a:endCxn id="66" idx="2"/>
            </p:cNvCxnSpPr>
            <p:nvPr/>
          </p:nvCxnSpPr>
          <p:spPr bwMode="auto">
            <a:xfrm flipV="1">
              <a:off x="5693790" y="3091494"/>
              <a:ext cx="91339" cy="258163"/>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61" name="Shape 35"/>
            <p:cNvCxnSpPr>
              <a:stCxn id="56" idx="0"/>
            </p:cNvCxnSpPr>
            <p:nvPr/>
          </p:nvCxnSpPr>
          <p:spPr bwMode="auto">
            <a:xfrm rot="16200000" flipH="1">
              <a:off x="5615073" y="2043375"/>
              <a:ext cx="18279" cy="349995"/>
            </a:xfrm>
            <a:prstGeom prst="curvedConnector3">
              <a:avLst>
                <a:gd name="adj1" fmla="val -761771"/>
              </a:avLst>
            </a:prstGeom>
            <a:grpFill/>
            <a:ln w="38100" cap="flat" cmpd="sng" algn="ctr">
              <a:solidFill>
                <a:srgbClr val="C00000"/>
              </a:solidFill>
              <a:prstDash val="solid"/>
              <a:round/>
              <a:headEnd type="none" w="med" len="med"/>
              <a:tailEnd type="none" w="med" len="med"/>
            </a:ln>
            <a:effectLst/>
            <a:extLst/>
          </p:spPr>
        </p:cxnSp>
        <p:sp>
          <p:nvSpPr>
            <p:cNvPr id="62" name="Rounded Rectangle 61"/>
            <p:cNvSpPr/>
            <p:nvPr/>
          </p:nvSpPr>
          <p:spPr bwMode="auto">
            <a:xfrm flipH="1">
              <a:off x="5500845" y="4149280"/>
              <a:ext cx="108000" cy="684000"/>
            </a:xfrm>
            <a:prstGeom prst="roundRect">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nvGrpSpPr>
            <p:cNvPr id="63" name="Group 49"/>
            <p:cNvGrpSpPr/>
            <p:nvPr/>
          </p:nvGrpSpPr>
          <p:grpSpPr>
            <a:xfrm>
              <a:off x="5292080" y="4761272"/>
              <a:ext cx="720000" cy="971984"/>
              <a:chOff x="179512" y="4761200"/>
              <a:chExt cx="720000" cy="971984"/>
            </a:xfrm>
            <a:grpFill/>
          </p:grpSpPr>
          <p:sp>
            <p:nvSpPr>
              <p:cNvPr id="64" name="Oval 63"/>
              <p:cNvSpPr/>
              <p:nvPr/>
            </p:nvSpPr>
            <p:spPr bwMode="auto">
              <a:xfrm>
                <a:off x="179512" y="5085184"/>
                <a:ext cx="720000" cy="64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sp>
            <p:nvSpPr>
              <p:cNvPr id="65" name="Oval 64"/>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grpSp>
      <p:grpSp>
        <p:nvGrpSpPr>
          <p:cNvPr id="76" name="Group 45" descr=" 15"/>
          <p:cNvGrpSpPr>
            <a:grpSpLocks/>
          </p:cNvGrpSpPr>
          <p:nvPr/>
        </p:nvGrpSpPr>
        <p:grpSpPr>
          <a:xfrm flipH="1">
            <a:off x="6603491" y="2180390"/>
            <a:ext cx="1556105" cy="3362110"/>
            <a:chOff x="4711664" y="2209233"/>
            <a:chExt cx="1584305" cy="3524023"/>
          </a:xfrm>
          <a:solidFill>
            <a:srgbClr val="336600"/>
          </a:solidFill>
        </p:grpSpPr>
        <p:sp>
          <p:nvSpPr>
            <p:cNvPr id="77" name="Rounded Rectangle 76"/>
            <p:cNvSpPr/>
            <p:nvPr/>
          </p:nvSpPr>
          <p:spPr bwMode="auto">
            <a:xfrm rot="17340000" flipH="1">
              <a:off x="5262411" y="2896313"/>
              <a:ext cx="216024" cy="684000"/>
            </a:xfrm>
            <a:prstGeom prst="roundRect">
              <a:avLst/>
            </a:prstGeom>
            <a:grpFill/>
            <a:ln w="76200" cap="flat" cmpd="sng" algn="ctr">
              <a:noFill/>
              <a:prstDash val="solid"/>
              <a:round/>
              <a:headEnd type="none" w="med" len="med"/>
              <a:tailEnd type="none" w="lg" len="med"/>
            </a:ln>
            <a:effectLst/>
          </p:spPr>
          <p:txBody>
            <a:bodyPr vert="vert" anchor="ctr">
              <a:noAutofit/>
            </a:bodyPr>
            <a:lstStyle/>
            <a:p>
              <a:pPr algn="ctr">
                <a:defRPr/>
              </a:pPr>
              <a:endParaRPr lang="en-GB" sz="2160" b="1" dirty="0">
                <a:solidFill>
                  <a:schemeClr val="bg1"/>
                </a:solidFill>
                <a:latin typeface="Arial" charset="0"/>
              </a:endParaRPr>
            </a:p>
          </p:txBody>
        </p:sp>
        <p:sp>
          <p:nvSpPr>
            <p:cNvPr id="78" name="Rounded Rectangle 77"/>
            <p:cNvSpPr/>
            <p:nvPr/>
          </p:nvSpPr>
          <p:spPr bwMode="auto">
            <a:xfrm rot="2700000" flipH="1">
              <a:off x="5035700" y="2082689"/>
              <a:ext cx="216024" cy="864096"/>
            </a:xfrm>
            <a:prstGeom prst="roundRect">
              <a:avLst/>
            </a:prstGeom>
            <a:grpFill/>
            <a:ln w="76200" cap="flat" cmpd="sng" algn="ctr">
              <a:noFill/>
              <a:prstDash val="solid"/>
              <a:round/>
              <a:headEnd type="none" w="med" len="med"/>
              <a:tailEnd type="none" w="lg" len="med"/>
            </a:ln>
            <a:effectLst/>
          </p:spPr>
          <p:txBody>
            <a:bodyPr vert="vert270" anchor="ctr">
              <a:noAutofit/>
            </a:bodyPr>
            <a:lstStyle/>
            <a:p>
              <a:pPr algn="ctr">
                <a:defRPr/>
              </a:pPr>
              <a:endParaRPr lang="en-GB" sz="3600" b="1" dirty="0">
                <a:solidFill>
                  <a:schemeClr val="bg1"/>
                </a:solidFill>
                <a:latin typeface="Arial" charset="0"/>
              </a:endParaRPr>
            </a:p>
          </p:txBody>
        </p:sp>
        <p:grpSp>
          <p:nvGrpSpPr>
            <p:cNvPr id="79" name="Group 33"/>
            <p:cNvGrpSpPr/>
            <p:nvPr/>
          </p:nvGrpSpPr>
          <p:grpSpPr>
            <a:xfrm rot="21060000">
              <a:off x="5207489" y="3343355"/>
              <a:ext cx="496614" cy="864096"/>
              <a:chOff x="4185648" y="4556408"/>
              <a:chExt cx="496614" cy="864096"/>
            </a:xfrm>
            <a:grpFill/>
          </p:grpSpPr>
          <p:sp>
            <p:nvSpPr>
              <p:cNvPr id="92" name="Rounded Rectangle 91"/>
              <p:cNvSpPr/>
              <p:nvPr/>
            </p:nvSpPr>
            <p:spPr bwMode="auto">
              <a:xfrm rot="1956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93" name="Oval 92"/>
              <p:cNvSpPr/>
              <p:nvPr/>
            </p:nvSpPr>
            <p:spPr bwMode="auto">
              <a:xfrm>
                <a:off x="4233628" y="4653250"/>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4" name="Oval 93"/>
              <p:cNvSpPr/>
              <p:nvPr/>
            </p:nvSpPr>
            <p:spPr bwMode="auto">
              <a:xfrm>
                <a:off x="4377645" y="4797267"/>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5" name="Oval 94"/>
              <p:cNvSpPr/>
              <p:nvPr/>
            </p:nvSpPr>
            <p:spPr bwMode="auto">
              <a:xfrm>
                <a:off x="4538246" y="4941253"/>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grpSp>
          <p:nvGrpSpPr>
            <p:cNvPr id="80" name="Group 38"/>
            <p:cNvGrpSpPr/>
            <p:nvPr/>
          </p:nvGrpSpPr>
          <p:grpSpPr>
            <a:xfrm rot="2756025">
              <a:off x="5616755" y="2301583"/>
              <a:ext cx="494332" cy="864096"/>
              <a:chOff x="4185648" y="4556408"/>
              <a:chExt cx="494332" cy="864096"/>
            </a:xfrm>
            <a:grpFill/>
          </p:grpSpPr>
          <p:sp>
            <p:nvSpPr>
              <p:cNvPr id="88" name="Rounded Rectangle 87"/>
              <p:cNvSpPr/>
              <p:nvPr/>
            </p:nvSpPr>
            <p:spPr bwMode="auto">
              <a:xfrm rot="1890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89" name="Oval 88"/>
              <p:cNvSpPr/>
              <p:nvPr/>
            </p:nvSpPr>
            <p:spPr bwMode="auto">
              <a:xfrm>
                <a:off x="4230667" y="4650995"/>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0" name="Oval 89"/>
              <p:cNvSpPr/>
              <p:nvPr/>
            </p:nvSpPr>
            <p:spPr bwMode="auto">
              <a:xfrm>
                <a:off x="4374684" y="4795011"/>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1" name="Oval 90"/>
              <p:cNvSpPr/>
              <p:nvPr/>
            </p:nvSpPr>
            <p:spPr bwMode="auto">
              <a:xfrm>
                <a:off x="4535964" y="4939482"/>
                <a:ext cx="144016" cy="144017"/>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cxnSp>
          <p:nvCxnSpPr>
            <p:cNvPr id="81" name="Shape 103"/>
            <p:cNvCxnSpPr>
              <a:stCxn id="92" idx="0"/>
              <a:endCxn id="77" idx="0"/>
            </p:cNvCxnSpPr>
            <p:nvPr/>
          </p:nvCxnSpPr>
          <p:spPr bwMode="auto">
            <a:xfrm rot="16200000" flipV="1">
              <a:off x="4878202" y="3295824"/>
              <a:ext cx="348771" cy="11061"/>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82" name="Shape 35"/>
            <p:cNvCxnSpPr>
              <a:stCxn id="77" idx="2"/>
              <a:endCxn id="88" idx="2"/>
            </p:cNvCxnSpPr>
            <p:nvPr/>
          </p:nvCxnSpPr>
          <p:spPr bwMode="auto">
            <a:xfrm flipV="1">
              <a:off x="5693790" y="3091494"/>
              <a:ext cx="91339" cy="258163"/>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83" name="Shape 35"/>
            <p:cNvCxnSpPr>
              <a:stCxn id="78" idx="0"/>
            </p:cNvCxnSpPr>
            <p:nvPr/>
          </p:nvCxnSpPr>
          <p:spPr bwMode="auto">
            <a:xfrm rot="16200000" flipH="1">
              <a:off x="5615073" y="2043375"/>
              <a:ext cx="18279" cy="349995"/>
            </a:xfrm>
            <a:prstGeom prst="curvedConnector3">
              <a:avLst>
                <a:gd name="adj1" fmla="val -761771"/>
              </a:avLst>
            </a:prstGeom>
            <a:grpFill/>
            <a:ln w="38100" cap="flat" cmpd="sng" algn="ctr">
              <a:solidFill>
                <a:srgbClr val="C00000"/>
              </a:solidFill>
              <a:prstDash val="solid"/>
              <a:round/>
              <a:headEnd type="none" w="med" len="med"/>
              <a:tailEnd type="none" w="med" len="med"/>
            </a:ln>
            <a:effectLst/>
            <a:extLst/>
          </p:spPr>
        </p:cxnSp>
        <p:sp>
          <p:nvSpPr>
            <p:cNvPr id="84" name="Rounded Rectangle 83"/>
            <p:cNvSpPr/>
            <p:nvPr/>
          </p:nvSpPr>
          <p:spPr bwMode="auto">
            <a:xfrm flipH="1">
              <a:off x="5500845" y="4149280"/>
              <a:ext cx="108000" cy="684000"/>
            </a:xfrm>
            <a:prstGeom prst="roundRect">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nvGrpSpPr>
            <p:cNvPr id="85" name="Group 49"/>
            <p:cNvGrpSpPr/>
            <p:nvPr/>
          </p:nvGrpSpPr>
          <p:grpSpPr>
            <a:xfrm>
              <a:off x="5292080" y="4761272"/>
              <a:ext cx="720000" cy="971984"/>
              <a:chOff x="179512" y="4761200"/>
              <a:chExt cx="720000" cy="971984"/>
            </a:xfrm>
            <a:grpFill/>
          </p:grpSpPr>
          <p:sp>
            <p:nvSpPr>
              <p:cNvPr id="86" name="Oval 85"/>
              <p:cNvSpPr/>
              <p:nvPr/>
            </p:nvSpPr>
            <p:spPr bwMode="auto">
              <a:xfrm>
                <a:off x="179512" y="5085184"/>
                <a:ext cx="720000" cy="64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sp>
            <p:nvSpPr>
              <p:cNvPr id="87" name="Oval 86"/>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grpSp>
    </p:spTree>
    <p:extLst>
      <p:ext uri="{BB962C8B-B14F-4D97-AF65-F5344CB8AC3E}">
        <p14:creationId xmlns:p14="http://schemas.microsoft.com/office/powerpoint/2010/main" val="15627057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3" descr=" 11266"/>
          <p:cNvSpPr>
            <a:spLocks noChangeArrowheads="1"/>
          </p:cNvSpPr>
          <p:nvPr/>
        </p:nvSpPr>
        <p:spPr bwMode="auto">
          <a:xfrm>
            <a:off x="684213"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2" name="Group 45" descr=" 2"/>
          <p:cNvGrpSpPr>
            <a:grpSpLocks/>
          </p:cNvGrpSpPr>
          <p:nvPr/>
        </p:nvGrpSpPr>
        <p:grpSpPr bwMode="auto">
          <a:xfrm>
            <a:off x="5562600" y="2209800"/>
            <a:ext cx="1584325" cy="3522663"/>
            <a:chOff x="4711664" y="2209233"/>
            <a:chExt cx="1584916" cy="3524023"/>
          </a:xfrm>
        </p:grpSpPr>
        <p:sp>
          <p:nvSpPr>
            <p:cNvPr id="24" name="Rounded Rectangle 23"/>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r>
                <a:rPr lang="en-GB" sz="1200" b="1" dirty="0">
                  <a:solidFill>
                    <a:schemeClr val="bg1"/>
                  </a:solidFill>
                  <a:latin typeface="Arial" charset="0"/>
                </a:rPr>
                <a:t>3</a:t>
              </a:r>
            </a:p>
          </p:txBody>
        </p:sp>
        <p:sp>
          <p:nvSpPr>
            <p:cNvPr id="25" name="Rounded Rectangle 24"/>
            <p:cNvSpPr/>
            <p:nvPr/>
          </p:nvSpPr>
          <p:spPr bwMode="auto">
            <a:xfrm rot="2700000" flipH="1">
              <a:off x="5035700" y="2082689"/>
              <a:ext cx="216024" cy="864096"/>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r>
                <a:rPr lang="en-GB" sz="1200" b="1" dirty="0">
                  <a:solidFill>
                    <a:schemeClr val="bg1"/>
                  </a:solidFill>
                  <a:latin typeface="Arial" charset="0"/>
                </a:rPr>
                <a:t>1</a:t>
              </a:r>
              <a:endParaRPr lang="en-GB" b="1" dirty="0">
                <a:solidFill>
                  <a:schemeClr val="bg1"/>
                </a:solidFill>
                <a:latin typeface="Arial" charset="0"/>
              </a:endParaRPr>
            </a:p>
          </p:txBody>
        </p:sp>
        <p:grpSp>
          <p:nvGrpSpPr>
            <p:cNvPr id="11311" name="Group 33"/>
            <p:cNvGrpSpPr>
              <a:grpSpLocks/>
            </p:cNvGrpSpPr>
            <p:nvPr/>
          </p:nvGrpSpPr>
          <p:grpSpPr bwMode="auto">
            <a:xfrm rot="-540000">
              <a:off x="5207492" y="3343396"/>
              <a:ext cx="496088" cy="864096"/>
              <a:chOff x="4185648" y="4556408"/>
              <a:chExt cx="496088" cy="864096"/>
            </a:xfrm>
          </p:grpSpPr>
          <p:sp>
            <p:nvSpPr>
              <p:cNvPr id="11324" name="Rounded Rectangle 26"/>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4</a:t>
                </a:r>
                <a:endParaRPr lang="en-GB" altLang="en-US" sz="2000" b="1">
                  <a:solidFill>
                    <a:schemeClr val="bg1"/>
                  </a:solidFill>
                </a:endParaRPr>
              </a:p>
            </p:txBody>
          </p:sp>
          <p:sp>
            <p:nvSpPr>
              <p:cNvPr id="11325" name="Oval 27"/>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6" name="Oval 28"/>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7" name="Oval 29"/>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312" name="Group 38"/>
            <p:cNvGrpSpPr>
              <a:grpSpLocks/>
            </p:cNvGrpSpPr>
            <p:nvPr/>
          </p:nvGrpSpPr>
          <p:grpSpPr bwMode="auto">
            <a:xfrm rot="2756025">
              <a:off x="5616488" y="2302214"/>
              <a:ext cx="496088" cy="864096"/>
              <a:chOff x="4185648" y="4556408"/>
              <a:chExt cx="496088" cy="864096"/>
            </a:xfrm>
          </p:grpSpPr>
          <p:sp>
            <p:nvSpPr>
              <p:cNvPr id="11320" name="Rounded Rectangle 31"/>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200" b="1">
                    <a:solidFill>
                      <a:schemeClr val="bg1"/>
                    </a:solidFill>
                  </a:rPr>
                  <a:t>2</a:t>
                </a:r>
                <a:endParaRPr lang="en-GB" altLang="en-US" sz="2000" b="1">
                  <a:solidFill>
                    <a:schemeClr val="bg1"/>
                  </a:solidFill>
                </a:endParaRPr>
              </a:p>
            </p:txBody>
          </p:sp>
          <p:sp>
            <p:nvSpPr>
              <p:cNvPr id="11321" name="Oval 32"/>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2" name="Oval 33"/>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23" name="Oval 34"/>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313" name="Shape 35"/>
            <p:cNvCxnSpPr>
              <a:cxnSpLocks noChangeShapeType="1"/>
              <a:stCxn id="11324" idx="0"/>
              <a:endCxn id="24"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4" name="Shape 35"/>
            <p:cNvCxnSpPr>
              <a:cxnSpLocks noChangeShapeType="1"/>
              <a:stCxn id="24" idx="2"/>
              <a:endCxn id="11320"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315" name="Shape 35"/>
            <p:cNvCxnSpPr>
              <a:cxnSpLocks noChangeShapeType="1"/>
              <a:stCxn id="25"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316" name="Rounded Rectangle 38"/>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317" name="Group 49"/>
            <p:cNvGrpSpPr>
              <a:grpSpLocks/>
            </p:cNvGrpSpPr>
            <p:nvPr/>
          </p:nvGrpSpPr>
          <p:grpSpPr bwMode="auto">
            <a:xfrm>
              <a:off x="5292080" y="4761272"/>
              <a:ext cx="720000" cy="971984"/>
              <a:chOff x="179512" y="4761200"/>
              <a:chExt cx="720000" cy="971984"/>
            </a:xfrm>
          </p:grpSpPr>
          <p:sp>
            <p:nvSpPr>
              <p:cNvPr id="11318" name="Oval 40"/>
              <p:cNvSpPr>
                <a:spLocks noChangeArrowheads="1"/>
              </p:cNvSpPr>
              <p:nvPr/>
            </p:nvSpPr>
            <p:spPr bwMode="auto">
              <a:xfrm>
                <a:off x="179512" y="5085184"/>
                <a:ext cx="720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19" name="Oval 41"/>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11268" name="Rectangle 23" descr=" 11268"/>
          <p:cNvSpPr>
            <a:spLocks noChangeArrowheads="1"/>
          </p:cNvSpPr>
          <p:nvPr/>
        </p:nvSpPr>
        <p:spPr bwMode="auto">
          <a:xfrm>
            <a:off x="4213225" y="4149725"/>
            <a:ext cx="3527425" cy="503238"/>
          </a:xfrm>
          <a:prstGeom prst="rect">
            <a:avLst/>
          </a:prstGeom>
          <a:solidFill>
            <a:srgbClr val="C0C0C0">
              <a:alpha val="39999"/>
            </a:srgbClr>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endParaRPr lang="en-US" altLang="en-US" sz="2400"/>
          </a:p>
        </p:txBody>
      </p:sp>
      <p:grpSp>
        <p:nvGrpSpPr>
          <p:cNvPr id="6" name="Group 48" descr=" 6"/>
          <p:cNvGrpSpPr>
            <a:grpSpLocks/>
          </p:cNvGrpSpPr>
          <p:nvPr/>
        </p:nvGrpSpPr>
        <p:grpSpPr bwMode="auto">
          <a:xfrm flipH="1">
            <a:off x="1998663" y="2133600"/>
            <a:ext cx="1584325" cy="3522663"/>
            <a:chOff x="4711664" y="2209233"/>
            <a:chExt cx="1584916" cy="3524023"/>
          </a:xfrm>
        </p:grpSpPr>
        <p:sp>
          <p:nvSpPr>
            <p:cNvPr id="50" name="Rounded Rectangle 49"/>
            <p:cNvSpPr/>
            <p:nvPr/>
          </p:nvSpPr>
          <p:spPr bwMode="auto">
            <a:xfrm rot="17340000" flipH="1">
              <a:off x="5261937" y="2896097"/>
              <a:ext cx="215983" cy="684467"/>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51" name="Rounded Rectangle 50"/>
            <p:cNvSpPr/>
            <p:nvPr/>
          </p:nvSpPr>
          <p:spPr bwMode="auto">
            <a:xfrm rot="2700000" flipH="1">
              <a:off x="5035635" y="2082184"/>
              <a:ext cx="215981" cy="863933"/>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11292" name="Group 33"/>
            <p:cNvGrpSpPr>
              <a:grpSpLocks/>
            </p:cNvGrpSpPr>
            <p:nvPr/>
          </p:nvGrpSpPr>
          <p:grpSpPr bwMode="auto">
            <a:xfrm rot="-540000">
              <a:off x="5207492" y="3343396"/>
              <a:ext cx="496088" cy="864096"/>
              <a:chOff x="4185648" y="4556408"/>
              <a:chExt cx="496088" cy="864096"/>
            </a:xfrm>
          </p:grpSpPr>
          <p:sp>
            <p:nvSpPr>
              <p:cNvPr id="11305" name="Rounded Rectangle 64"/>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6" name="Oval 65"/>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7" name="Oval 66"/>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8" name="Oval 67"/>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grpSp>
          <p:nvGrpSpPr>
            <p:cNvPr id="11293" name="Group 38"/>
            <p:cNvGrpSpPr>
              <a:grpSpLocks/>
            </p:cNvGrpSpPr>
            <p:nvPr/>
          </p:nvGrpSpPr>
          <p:grpSpPr bwMode="auto">
            <a:xfrm rot="2756025">
              <a:off x="5616488" y="2302214"/>
              <a:ext cx="496088" cy="864096"/>
              <a:chOff x="4185648" y="4556408"/>
              <a:chExt cx="496088" cy="864096"/>
            </a:xfrm>
          </p:grpSpPr>
          <p:sp>
            <p:nvSpPr>
              <p:cNvPr id="11301" name="Rounded Rectangle 60"/>
              <p:cNvSpPr>
                <a:spLocks noChangeArrowheads="1"/>
              </p:cNvSpPr>
              <p:nvPr/>
            </p:nvSpPr>
            <p:spPr bwMode="auto">
              <a:xfrm rot="1890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200" b="1">
                  <a:solidFill>
                    <a:schemeClr val="bg1"/>
                  </a:solidFill>
                </a:endParaRPr>
              </a:p>
            </p:txBody>
          </p:sp>
          <p:sp>
            <p:nvSpPr>
              <p:cNvPr id="11302" name="Oval 61"/>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3" name="Oval 62"/>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sp>
            <p:nvSpPr>
              <p:cNvPr id="11304" name="Oval 63"/>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endParaRPr lang="en-US" altLang="en-US" sz="1800">
                  <a:latin typeface="Imago" pitchFamily="2" charset="0"/>
                </a:endParaRPr>
              </a:p>
            </p:txBody>
          </p:sp>
        </p:grpSp>
        <p:cxnSp>
          <p:nvCxnSpPr>
            <p:cNvPr id="11294" name="Shape 53"/>
            <p:cNvCxnSpPr>
              <a:cxnSpLocks noChangeShapeType="1"/>
              <a:stCxn id="11305" idx="0"/>
              <a:endCxn id="50" idx="0"/>
            </p:cNvCxnSpPr>
            <p:nvPr/>
          </p:nvCxnSpPr>
          <p:spPr bwMode="auto">
            <a:xfrm rot="16200000" flipV="1">
              <a:off x="4878202" y="3295824"/>
              <a:ext cx="348771" cy="11061"/>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5" name="Shape 35"/>
            <p:cNvCxnSpPr>
              <a:cxnSpLocks noChangeShapeType="1"/>
              <a:stCxn id="50" idx="2"/>
              <a:endCxn id="11301" idx="2"/>
            </p:cNvCxnSpPr>
            <p:nvPr/>
          </p:nvCxnSpPr>
          <p:spPr bwMode="auto">
            <a:xfrm flipV="1">
              <a:off x="5693790" y="3091494"/>
              <a:ext cx="91339" cy="258163"/>
            </a:xfrm>
            <a:prstGeom prst="curvedConnector2">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cxnSp>
          <p:nvCxnSpPr>
            <p:cNvPr id="11296" name="Shape 35"/>
            <p:cNvCxnSpPr>
              <a:cxnSpLocks noChangeShapeType="1"/>
              <a:stCxn id="51" idx="0"/>
            </p:cNvCxnSpPr>
            <p:nvPr/>
          </p:nvCxnSpPr>
          <p:spPr bwMode="auto">
            <a:xfrm rot="16200000" flipH="1">
              <a:off x="5615073" y="2043375"/>
              <a:ext cx="18279" cy="349995"/>
            </a:xfrm>
            <a:prstGeom prst="curvedConnector3">
              <a:avLst>
                <a:gd name="adj1" fmla="val -761773"/>
              </a:avLst>
            </a:prstGeom>
            <a:noFill/>
            <a:ln w="38100" algn="ctr">
              <a:solidFill>
                <a:srgbClr val="C00000"/>
              </a:solidFill>
              <a:round/>
              <a:headEnd/>
              <a:tailEnd/>
            </a:ln>
            <a:extLst>
              <a:ext uri="{909E8E84-426E-40DD-AFC4-6F175D3DCCD1}">
                <a14:hiddenFill xmlns:a14="http://schemas.microsoft.com/office/drawing/2010/main">
                  <a:noFill/>
                </a14:hiddenFill>
              </a:ext>
            </a:extLst>
          </p:spPr>
        </p:cxnSp>
        <p:sp>
          <p:nvSpPr>
            <p:cNvPr id="11297" name="Rounded Rectangle 56"/>
            <p:cNvSpPr>
              <a:spLocks noChangeArrowheads="1"/>
            </p:cNvSpPr>
            <p:nvPr/>
          </p:nvSpPr>
          <p:spPr bwMode="auto">
            <a:xfrm flipH="1">
              <a:off x="5500845" y="4149280"/>
              <a:ext cx="108000" cy="684000"/>
            </a:xfrm>
            <a:prstGeom prst="roundRect">
              <a:avLst>
                <a:gd name="adj" fmla="val 16667"/>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1298" name="Group 49"/>
            <p:cNvGrpSpPr>
              <a:grpSpLocks/>
            </p:cNvGrpSpPr>
            <p:nvPr/>
          </p:nvGrpSpPr>
          <p:grpSpPr bwMode="auto">
            <a:xfrm>
              <a:off x="5323816" y="4761272"/>
              <a:ext cx="756000" cy="971984"/>
              <a:chOff x="211248" y="4761200"/>
              <a:chExt cx="756000" cy="971984"/>
            </a:xfrm>
          </p:grpSpPr>
          <p:sp>
            <p:nvSpPr>
              <p:cNvPr id="11299" name="Oval 58"/>
              <p:cNvSpPr>
                <a:spLocks noChangeArrowheads="1"/>
              </p:cNvSpPr>
              <p:nvPr/>
            </p:nvSpPr>
            <p:spPr bwMode="auto">
              <a:xfrm>
                <a:off x="211248" y="5085184"/>
                <a:ext cx="756000" cy="64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11300" name="Oval 59"/>
              <p:cNvSpPr>
                <a:spLocks noChangeArrowheads="1"/>
              </p:cNvSpPr>
              <p:nvPr/>
            </p:nvSpPr>
            <p:spPr bwMode="auto">
              <a:xfrm>
                <a:off x="251520" y="4761200"/>
                <a:ext cx="468000" cy="468000"/>
              </a:xfrm>
              <a:prstGeom prst="ellipse">
                <a:avLst/>
              </a:prstGeom>
              <a:solidFill>
                <a:srgbClr val="FF33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grpSp>
      <p:sp>
        <p:nvSpPr>
          <p:cNvPr id="20489" name="Rectangle 12" descr=" 20489"/>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defRPr/>
            </a:pPr>
            <a:r>
              <a:rPr lang="en-GB" sz="4000" b="1" dirty="0" smtClean="0">
                <a:solidFill>
                  <a:schemeClr val="bg1"/>
                </a:solidFill>
              </a:rPr>
              <a:t>Targeting HER2+ Disease</a:t>
            </a:r>
            <a:endParaRPr lang="en-US" sz="8000" b="1" dirty="0">
              <a:solidFill>
                <a:schemeClr val="bg1"/>
              </a:solidFill>
              <a:cs typeface="Arial" pitchFamily="34" charset="0"/>
            </a:endParaRPr>
          </a:p>
        </p:txBody>
      </p:sp>
      <p:grpSp>
        <p:nvGrpSpPr>
          <p:cNvPr id="54" name="Group 45" descr=" 11"/>
          <p:cNvGrpSpPr>
            <a:grpSpLocks/>
          </p:cNvGrpSpPr>
          <p:nvPr/>
        </p:nvGrpSpPr>
        <p:grpSpPr>
          <a:xfrm>
            <a:off x="986732" y="2183613"/>
            <a:ext cx="1556105" cy="3362110"/>
            <a:chOff x="4711664" y="2209233"/>
            <a:chExt cx="1584305" cy="3524023"/>
          </a:xfrm>
          <a:solidFill>
            <a:srgbClr val="336600"/>
          </a:solidFill>
        </p:grpSpPr>
        <p:sp>
          <p:nvSpPr>
            <p:cNvPr id="55" name="Rounded Rectangle 54"/>
            <p:cNvSpPr/>
            <p:nvPr/>
          </p:nvSpPr>
          <p:spPr bwMode="auto">
            <a:xfrm rot="17340000" flipH="1">
              <a:off x="5262411" y="2896313"/>
              <a:ext cx="216024" cy="684000"/>
            </a:xfrm>
            <a:prstGeom prst="roundRect">
              <a:avLst/>
            </a:prstGeom>
            <a:grpFill/>
            <a:ln w="76200" cap="flat" cmpd="sng" algn="ctr">
              <a:noFill/>
              <a:prstDash val="solid"/>
              <a:round/>
              <a:headEnd type="none" w="med" len="med"/>
              <a:tailEnd type="none" w="lg" len="med"/>
            </a:ln>
            <a:effectLst/>
          </p:spPr>
          <p:txBody>
            <a:bodyPr vert="vert" anchor="ctr">
              <a:noAutofit/>
            </a:bodyPr>
            <a:lstStyle/>
            <a:p>
              <a:pPr algn="ctr">
                <a:defRPr/>
              </a:pPr>
              <a:endParaRPr lang="en-GB" sz="2160" b="1" dirty="0">
                <a:solidFill>
                  <a:schemeClr val="bg1"/>
                </a:solidFill>
                <a:latin typeface="Arial" charset="0"/>
              </a:endParaRPr>
            </a:p>
          </p:txBody>
        </p:sp>
        <p:sp>
          <p:nvSpPr>
            <p:cNvPr id="56" name="Rounded Rectangle 55"/>
            <p:cNvSpPr/>
            <p:nvPr/>
          </p:nvSpPr>
          <p:spPr bwMode="auto">
            <a:xfrm rot="2700000" flipH="1">
              <a:off x="5035700" y="2082689"/>
              <a:ext cx="216024" cy="864096"/>
            </a:xfrm>
            <a:prstGeom prst="roundRect">
              <a:avLst/>
            </a:prstGeom>
            <a:grpFill/>
            <a:ln w="76200" cap="flat" cmpd="sng" algn="ctr">
              <a:noFill/>
              <a:prstDash val="solid"/>
              <a:round/>
              <a:headEnd type="none" w="med" len="med"/>
              <a:tailEnd type="none" w="lg" len="med"/>
            </a:ln>
            <a:effectLst/>
          </p:spPr>
          <p:txBody>
            <a:bodyPr vert="vert270" anchor="ctr">
              <a:noAutofit/>
            </a:bodyPr>
            <a:lstStyle/>
            <a:p>
              <a:pPr algn="ctr">
                <a:defRPr/>
              </a:pPr>
              <a:endParaRPr lang="en-GB" sz="3600" b="1" dirty="0">
                <a:solidFill>
                  <a:schemeClr val="bg1"/>
                </a:solidFill>
                <a:latin typeface="Arial" charset="0"/>
              </a:endParaRPr>
            </a:p>
          </p:txBody>
        </p:sp>
        <p:grpSp>
          <p:nvGrpSpPr>
            <p:cNvPr id="57" name="Group 33"/>
            <p:cNvGrpSpPr/>
            <p:nvPr/>
          </p:nvGrpSpPr>
          <p:grpSpPr>
            <a:xfrm rot="21060000">
              <a:off x="5207489" y="3343355"/>
              <a:ext cx="496614" cy="864096"/>
              <a:chOff x="4185648" y="4556408"/>
              <a:chExt cx="496614" cy="864096"/>
            </a:xfrm>
            <a:grpFill/>
          </p:grpSpPr>
          <p:sp>
            <p:nvSpPr>
              <p:cNvPr id="70" name="Rounded Rectangle 69"/>
              <p:cNvSpPr/>
              <p:nvPr/>
            </p:nvSpPr>
            <p:spPr bwMode="auto">
              <a:xfrm rot="1956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73" name="Oval 72"/>
              <p:cNvSpPr/>
              <p:nvPr/>
            </p:nvSpPr>
            <p:spPr bwMode="auto">
              <a:xfrm>
                <a:off x="4233628" y="4653250"/>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74" name="Oval 73"/>
              <p:cNvSpPr/>
              <p:nvPr/>
            </p:nvSpPr>
            <p:spPr bwMode="auto">
              <a:xfrm>
                <a:off x="4377645" y="4797267"/>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75" name="Oval 74"/>
              <p:cNvSpPr/>
              <p:nvPr/>
            </p:nvSpPr>
            <p:spPr bwMode="auto">
              <a:xfrm>
                <a:off x="4538246" y="4941253"/>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grpSp>
          <p:nvGrpSpPr>
            <p:cNvPr id="58" name="Group 38"/>
            <p:cNvGrpSpPr/>
            <p:nvPr/>
          </p:nvGrpSpPr>
          <p:grpSpPr>
            <a:xfrm rot="2756025">
              <a:off x="5616755" y="2301583"/>
              <a:ext cx="494332" cy="864096"/>
              <a:chOff x="4185648" y="4556408"/>
              <a:chExt cx="494332" cy="864096"/>
            </a:xfrm>
            <a:grpFill/>
          </p:grpSpPr>
          <p:sp>
            <p:nvSpPr>
              <p:cNvPr id="66" name="Rounded Rectangle 65"/>
              <p:cNvSpPr/>
              <p:nvPr/>
            </p:nvSpPr>
            <p:spPr bwMode="auto">
              <a:xfrm rot="1890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67" name="Oval 66"/>
              <p:cNvSpPr/>
              <p:nvPr/>
            </p:nvSpPr>
            <p:spPr bwMode="auto">
              <a:xfrm>
                <a:off x="4230667" y="4650995"/>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68" name="Oval 67"/>
              <p:cNvSpPr/>
              <p:nvPr/>
            </p:nvSpPr>
            <p:spPr bwMode="auto">
              <a:xfrm>
                <a:off x="4374684" y="4795011"/>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69" name="Oval 68"/>
              <p:cNvSpPr/>
              <p:nvPr/>
            </p:nvSpPr>
            <p:spPr bwMode="auto">
              <a:xfrm>
                <a:off x="4535964" y="4939482"/>
                <a:ext cx="144016" cy="144017"/>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cxnSp>
          <p:nvCxnSpPr>
            <p:cNvPr id="59" name="Shape 78"/>
            <p:cNvCxnSpPr>
              <a:stCxn id="70" idx="0"/>
              <a:endCxn id="55" idx="0"/>
            </p:cNvCxnSpPr>
            <p:nvPr/>
          </p:nvCxnSpPr>
          <p:spPr bwMode="auto">
            <a:xfrm rot="16200000" flipV="1">
              <a:off x="4878202" y="3295824"/>
              <a:ext cx="348771" cy="11061"/>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60" name="Shape 35"/>
            <p:cNvCxnSpPr>
              <a:stCxn id="55" idx="2"/>
              <a:endCxn id="66" idx="2"/>
            </p:cNvCxnSpPr>
            <p:nvPr/>
          </p:nvCxnSpPr>
          <p:spPr bwMode="auto">
            <a:xfrm flipV="1">
              <a:off x="5693790" y="3091494"/>
              <a:ext cx="91339" cy="258163"/>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61" name="Shape 35"/>
            <p:cNvCxnSpPr>
              <a:stCxn id="56" idx="0"/>
            </p:cNvCxnSpPr>
            <p:nvPr/>
          </p:nvCxnSpPr>
          <p:spPr bwMode="auto">
            <a:xfrm rot="16200000" flipH="1">
              <a:off x="5615073" y="2043375"/>
              <a:ext cx="18279" cy="349995"/>
            </a:xfrm>
            <a:prstGeom prst="curvedConnector3">
              <a:avLst>
                <a:gd name="adj1" fmla="val -761771"/>
              </a:avLst>
            </a:prstGeom>
            <a:grpFill/>
            <a:ln w="38100" cap="flat" cmpd="sng" algn="ctr">
              <a:solidFill>
                <a:srgbClr val="C00000"/>
              </a:solidFill>
              <a:prstDash val="solid"/>
              <a:round/>
              <a:headEnd type="none" w="med" len="med"/>
              <a:tailEnd type="none" w="med" len="med"/>
            </a:ln>
            <a:effectLst/>
            <a:extLst/>
          </p:spPr>
        </p:cxnSp>
        <p:sp>
          <p:nvSpPr>
            <p:cNvPr id="62" name="Rounded Rectangle 61"/>
            <p:cNvSpPr/>
            <p:nvPr/>
          </p:nvSpPr>
          <p:spPr bwMode="auto">
            <a:xfrm flipH="1">
              <a:off x="5500845" y="4149280"/>
              <a:ext cx="108000" cy="684000"/>
            </a:xfrm>
            <a:prstGeom prst="roundRect">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nvGrpSpPr>
            <p:cNvPr id="63" name="Group 49"/>
            <p:cNvGrpSpPr/>
            <p:nvPr/>
          </p:nvGrpSpPr>
          <p:grpSpPr>
            <a:xfrm>
              <a:off x="5292080" y="4761272"/>
              <a:ext cx="720000" cy="971984"/>
              <a:chOff x="179512" y="4761200"/>
              <a:chExt cx="720000" cy="971984"/>
            </a:xfrm>
            <a:grpFill/>
          </p:grpSpPr>
          <p:sp>
            <p:nvSpPr>
              <p:cNvPr id="64" name="Oval 63"/>
              <p:cNvSpPr/>
              <p:nvPr/>
            </p:nvSpPr>
            <p:spPr bwMode="auto">
              <a:xfrm>
                <a:off x="179512" y="5085184"/>
                <a:ext cx="720000" cy="64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sp>
            <p:nvSpPr>
              <p:cNvPr id="65" name="Oval 64"/>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grpSp>
      <p:grpSp>
        <p:nvGrpSpPr>
          <p:cNvPr id="76" name="Group 45" descr=" 15"/>
          <p:cNvGrpSpPr>
            <a:grpSpLocks/>
          </p:cNvGrpSpPr>
          <p:nvPr/>
        </p:nvGrpSpPr>
        <p:grpSpPr>
          <a:xfrm flipH="1">
            <a:off x="6603491" y="2180390"/>
            <a:ext cx="1556105" cy="3362110"/>
            <a:chOff x="4711664" y="2209233"/>
            <a:chExt cx="1584305" cy="3524023"/>
          </a:xfrm>
          <a:solidFill>
            <a:srgbClr val="336600"/>
          </a:solidFill>
        </p:grpSpPr>
        <p:sp>
          <p:nvSpPr>
            <p:cNvPr id="77" name="Rounded Rectangle 76"/>
            <p:cNvSpPr/>
            <p:nvPr/>
          </p:nvSpPr>
          <p:spPr bwMode="auto">
            <a:xfrm rot="17340000" flipH="1">
              <a:off x="5262411" y="2896313"/>
              <a:ext cx="216024" cy="684000"/>
            </a:xfrm>
            <a:prstGeom prst="roundRect">
              <a:avLst/>
            </a:prstGeom>
            <a:grpFill/>
            <a:ln w="76200" cap="flat" cmpd="sng" algn="ctr">
              <a:noFill/>
              <a:prstDash val="solid"/>
              <a:round/>
              <a:headEnd type="none" w="med" len="med"/>
              <a:tailEnd type="none" w="lg" len="med"/>
            </a:ln>
            <a:effectLst/>
          </p:spPr>
          <p:txBody>
            <a:bodyPr vert="vert" anchor="ctr">
              <a:noAutofit/>
            </a:bodyPr>
            <a:lstStyle/>
            <a:p>
              <a:pPr algn="ctr">
                <a:defRPr/>
              </a:pPr>
              <a:endParaRPr lang="en-GB" sz="2160" b="1" dirty="0">
                <a:solidFill>
                  <a:schemeClr val="bg1"/>
                </a:solidFill>
                <a:latin typeface="Arial" charset="0"/>
              </a:endParaRPr>
            </a:p>
          </p:txBody>
        </p:sp>
        <p:sp>
          <p:nvSpPr>
            <p:cNvPr id="78" name="Rounded Rectangle 77"/>
            <p:cNvSpPr/>
            <p:nvPr/>
          </p:nvSpPr>
          <p:spPr bwMode="auto">
            <a:xfrm rot="2700000" flipH="1">
              <a:off x="5035700" y="2082689"/>
              <a:ext cx="216024" cy="864096"/>
            </a:xfrm>
            <a:prstGeom prst="roundRect">
              <a:avLst/>
            </a:prstGeom>
            <a:grpFill/>
            <a:ln w="76200" cap="flat" cmpd="sng" algn="ctr">
              <a:noFill/>
              <a:prstDash val="solid"/>
              <a:round/>
              <a:headEnd type="none" w="med" len="med"/>
              <a:tailEnd type="none" w="lg" len="med"/>
            </a:ln>
            <a:effectLst/>
          </p:spPr>
          <p:txBody>
            <a:bodyPr vert="vert270" anchor="ctr">
              <a:noAutofit/>
            </a:bodyPr>
            <a:lstStyle/>
            <a:p>
              <a:pPr algn="ctr">
                <a:defRPr/>
              </a:pPr>
              <a:endParaRPr lang="en-GB" sz="3600" b="1" dirty="0">
                <a:solidFill>
                  <a:schemeClr val="bg1"/>
                </a:solidFill>
                <a:latin typeface="Arial" charset="0"/>
              </a:endParaRPr>
            </a:p>
          </p:txBody>
        </p:sp>
        <p:grpSp>
          <p:nvGrpSpPr>
            <p:cNvPr id="79" name="Group 33"/>
            <p:cNvGrpSpPr/>
            <p:nvPr/>
          </p:nvGrpSpPr>
          <p:grpSpPr>
            <a:xfrm rot="21060000">
              <a:off x="5207489" y="3343355"/>
              <a:ext cx="496614" cy="864096"/>
              <a:chOff x="4185648" y="4556408"/>
              <a:chExt cx="496614" cy="864096"/>
            </a:xfrm>
            <a:grpFill/>
          </p:grpSpPr>
          <p:sp>
            <p:nvSpPr>
              <p:cNvPr id="92" name="Rounded Rectangle 91"/>
              <p:cNvSpPr/>
              <p:nvPr/>
            </p:nvSpPr>
            <p:spPr bwMode="auto">
              <a:xfrm rot="1956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93" name="Oval 92"/>
              <p:cNvSpPr/>
              <p:nvPr/>
            </p:nvSpPr>
            <p:spPr bwMode="auto">
              <a:xfrm>
                <a:off x="4233628" y="4653250"/>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4" name="Oval 93"/>
              <p:cNvSpPr/>
              <p:nvPr/>
            </p:nvSpPr>
            <p:spPr bwMode="auto">
              <a:xfrm>
                <a:off x="4377645" y="4797267"/>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5" name="Oval 94"/>
              <p:cNvSpPr/>
              <p:nvPr/>
            </p:nvSpPr>
            <p:spPr bwMode="auto">
              <a:xfrm>
                <a:off x="4538246" y="4941253"/>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grpSp>
          <p:nvGrpSpPr>
            <p:cNvPr id="80" name="Group 38"/>
            <p:cNvGrpSpPr/>
            <p:nvPr/>
          </p:nvGrpSpPr>
          <p:grpSpPr>
            <a:xfrm rot="2756025">
              <a:off x="5616755" y="2301583"/>
              <a:ext cx="494332" cy="864096"/>
              <a:chOff x="4185648" y="4556408"/>
              <a:chExt cx="494332" cy="864096"/>
            </a:xfrm>
            <a:grpFill/>
          </p:grpSpPr>
          <p:sp>
            <p:nvSpPr>
              <p:cNvPr id="88" name="Rounded Rectangle 87"/>
              <p:cNvSpPr/>
              <p:nvPr/>
            </p:nvSpPr>
            <p:spPr bwMode="auto">
              <a:xfrm rot="18900000" flipH="1">
                <a:off x="4185648" y="4556408"/>
                <a:ext cx="288000" cy="864096"/>
              </a:xfrm>
              <a:prstGeom prst="roundRect">
                <a:avLst/>
              </a:prstGeom>
              <a:grpFill/>
              <a:ln w="76200" cap="flat" cmpd="sng" algn="ctr">
                <a:noFill/>
                <a:prstDash val="solid"/>
                <a:round/>
                <a:headEnd type="none" w="med" len="med"/>
                <a:tailEnd type="none" w="lg" len="med"/>
              </a:ln>
              <a:effectLst/>
            </p:spPr>
            <p:txBody>
              <a:bodyPr anchor="ctr">
                <a:noAutofit/>
              </a:bodyPr>
              <a:lstStyle/>
              <a:p>
                <a:pPr>
                  <a:defRPr/>
                </a:pPr>
                <a:endParaRPr lang="en-GB" sz="3600" b="1" dirty="0">
                  <a:solidFill>
                    <a:schemeClr val="bg1"/>
                  </a:solidFill>
                  <a:latin typeface="Arial" charset="0"/>
                </a:endParaRPr>
              </a:p>
            </p:txBody>
          </p:sp>
          <p:sp>
            <p:nvSpPr>
              <p:cNvPr id="89" name="Oval 88"/>
              <p:cNvSpPr/>
              <p:nvPr/>
            </p:nvSpPr>
            <p:spPr bwMode="auto">
              <a:xfrm>
                <a:off x="4230667" y="4650995"/>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0" name="Oval 89"/>
              <p:cNvSpPr/>
              <p:nvPr/>
            </p:nvSpPr>
            <p:spPr bwMode="auto">
              <a:xfrm>
                <a:off x="4374684" y="4795011"/>
                <a:ext cx="144016" cy="144016"/>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sp>
            <p:nvSpPr>
              <p:cNvPr id="91" name="Oval 90"/>
              <p:cNvSpPr/>
              <p:nvPr/>
            </p:nvSpPr>
            <p:spPr bwMode="auto">
              <a:xfrm>
                <a:off x="4535964" y="4939482"/>
                <a:ext cx="144016" cy="144017"/>
              </a:xfrm>
              <a:prstGeom prst="ellipse">
                <a:avLst/>
              </a:prstGeom>
              <a:grpFill/>
              <a:ln w="12700" cap="flat" cmpd="sng" algn="ctr">
                <a:noFill/>
                <a:prstDash val="solid"/>
                <a:round/>
                <a:headEnd type="none" w="med" len="med"/>
                <a:tailEnd type="none" w="med" len="med"/>
              </a:ln>
              <a:effectLst/>
              <a:extLst/>
            </p:spPr>
            <p:txBody>
              <a:bodyPr>
                <a:noAutofit/>
              </a:bodyPr>
              <a:lstStyle/>
              <a:p>
                <a:pPr eaLnBrk="0" hangingPunct="0">
                  <a:spcBef>
                    <a:spcPct val="50000"/>
                  </a:spcBef>
                  <a:defRPr/>
                </a:pPr>
                <a:endParaRPr lang="en-GB" sz="3240">
                  <a:latin typeface="Imago" pitchFamily="2" charset="0"/>
                </a:endParaRPr>
              </a:p>
            </p:txBody>
          </p:sp>
        </p:grpSp>
        <p:cxnSp>
          <p:nvCxnSpPr>
            <p:cNvPr id="81" name="Shape 103"/>
            <p:cNvCxnSpPr>
              <a:stCxn id="92" idx="0"/>
              <a:endCxn id="77" idx="0"/>
            </p:cNvCxnSpPr>
            <p:nvPr/>
          </p:nvCxnSpPr>
          <p:spPr bwMode="auto">
            <a:xfrm rot="16200000" flipV="1">
              <a:off x="4878202" y="3295824"/>
              <a:ext cx="348771" cy="11061"/>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82" name="Shape 35"/>
            <p:cNvCxnSpPr>
              <a:stCxn id="77" idx="2"/>
              <a:endCxn id="88" idx="2"/>
            </p:cNvCxnSpPr>
            <p:nvPr/>
          </p:nvCxnSpPr>
          <p:spPr bwMode="auto">
            <a:xfrm flipV="1">
              <a:off x="5693790" y="3091494"/>
              <a:ext cx="91339" cy="258163"/>
            </a:xfrm>
            <a:prstGeom prst="curvedConnector2">
              <a:avLst/>
            </a:prstGeom>
            <a:grpFill/>
            <a:ln w="38100" cap="flat" cmpd="sng" algn="ctr">
              <a:solidFill>
                <a:srgbClr val="C00000"/>
              </a:solidFill>
              <a:prstDash val="solid"/>
              <a:round/>
              <a:headEnd type="none" w="med" len="med"/>
              <a:tailEnd type="none" w="med" len="med"/>
            </a:ln>
            <a:effectLst/>
            <a:extLst/>
          </p:spPr>
        </p:cxnSp>
        <p:cxnSp>
          <p:nvCxnSpPr>
            <p:cNvPr id="83" name="Shape 35"/>
            <p:cNvCxnSpPr>
              <a:stCxn id="78" idx="0"/>
            </p:cNvCxnSpPr>
            <p:nvPr/>
          </p:nvCxnSpPr>
          <p:spPr bwMode="auto">
            <a:xfrm rot="16200000" flipH="1">
              <a:off x="5615073" y="2043375"/>
              <a:ext cx="18279" cy="349995"/>
            </a:xfrm>
            <a:prstGeom prst="curvedConnector3">
              <a:avLst>
                <a:gd name="adj1" fmla="val -761771"/>
              </a:avLst>
            </a:prstGeom>
            <a:grpFill/>
            <a:ln w="38100" cap="flat" cmpd="sng" algn="ctr">
              <a:solidFill>
                <a:srgbClr val="C00000"/>
              </a:solidFill>
              <a:prstDash val="solid"/>
              <a:round/>
              <a:headEnd type="none" w="med" len="med"/>
              <a:tailEnd type="none" w="med" len="med"/>
            </a:ln>
            <a:effectLst/>
            <a:extLst/>
          </p:spPr>
        </p:cxnSp>
        <p:sp>
          <p:nvSpPr>
            <p:cNvPr id="84" name="Rounded Rectangle 83"/>
            <p:cNvSpPr/>
            <p:nvPr/>
          </p:nvSpPr>
          <p:spPr bwMode="auto">
            <a:xfrm flipH="1">
              <a:off x="5500845" y="4149280"/>
              <a:ext cx="108000" cy="684000"/>
            </a:xfrm>
            <a:prstGeom prst="roundRect">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nvGrpSpPr>
            <p:cNvPr id="85" name="Group 49"/>
            <p:cNvGrpSpPr/>
            <p:nvPr/>
          </p:nvGrpSpPr>
          <p:grpSpPr>
            <a:xfrm>
              <a:off x="5292080" y="4761272"/>
              <a:ext cx="720000" cy="971984"/>
              <a:chOff x="179512" y="4761200"/>
              <a:chExt cx="720000" cy="971984"/>
            </a:xfrm>
            <a:grpFill/>
          </p:grpSpPr>
          <p:sp>
            <p:nvSpPr>
              <p:cNvPr id="86" name="Oval 85"/>
              <p:cNvSpPr/>
              <p:nvPr/>
            </p:nvSpPr>
            <p:spPr bwMode="auto">
              <a:xfrm>
                <a:off x="179512" y="5085184"/>
                <a:ext cx="720000" cy="64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sp>
            <p:nvSpPr>
              <p:cNvPr id="87" name="Oval 86"/>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noAutofit/>
              </a:bodyPr>
              <a:lstStyle/>
              <a:p>
                <a:pPr>
                  <a:defRPr/>
                </a:pPr>
                <a:endParaRPr lang="en-GB" sz="3600">
                  <a:latin typeface="Arial" charset="0"/>
                </a:endParaRPr>
              </a:p>
            </p:txBody>
          </p:sp>
        </p:grpSp>
      </p:grpSp>
      <p:sp>
        <p:nvSpPr>
          <p:cNvPr id="98" name="Oval 97" descr=" 119"/>
          <p:cNvSpPr>
            <a:spLocks noChangeArrowheads="1"/>
          </p:cNvSpPr>
          <p:nvPr/>
        </p:nvSpPr>
        <p:spPr bwMode="auto">
          <a:xfrm>
            <a:off x="6227763" y="5192713"/>
            <a:ext cx="576262" cy="539750"/>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99" name="Oval 98" descr=" 120"/>
          <p:cNvSpPr>
            <a:spLocks noChangeArrowheads="1"/>
          </p:cNvSpPr>
          <p:nvPr/>
        </p:nvSpPr>
        <p:spPr bwMode="auto">
          <a:xfrm>
            <a:off x="6877050" y="5013325"/>
            <a:ext cx="574675" cy="503238"/>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96" name="Oval 95" descr=" 121"/>
          <p:cNvSpPr>
            <a:spLocks noChangeArrowheads="1"/>
          </p:cNvSpPr>
          <p:nvPr/>
        </p:nvSpPr>
        <p:spPr bwMode="auto">
          <a:xfrm>
            <a:off x="1619250" y="5013325"/>
            <a:ext cx="576263" cy="539750"/>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sp>
        <p:nvSpPr>
          <p:cNvPr id="97" name="Oval 96" descr=" 122"/>
          <p:cNvSpPr>
            <a:spLocks noChangeArrowheads="1"/>
          </p:cNvSpPr>
          <p:nvPr/>
        </p:nvSpPr>
        <p:spPr bwMode="auto">
          <a:xfrm>
            <a:off x="2268538" y="5084763"/>
            <a:ext cx="574675" cy="504825"/>
          </a:xfrm>
          <a:prstGeom prst="ellipse">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000"/>
          </a:p>
        </p:txBody>
      </p:sp>
      <p:grpSp>
        <p:nvGrpSpPr>
          <p:cNvPr id="105" name="Group 127" descr=" 19"/>
          <p:cNvGrpSpPr>
            <a:grpSpLocks/>
          </p:cNvGrpSpPr>
          <p:nvPr/>
        </p:nvGrpSpPr>
        <p:grpSpPr bwMode="auto">
          <a:xfrm>
            <a:off x="6588125" y="5516563"/>
            <a:ext cx="792163" cy="1052512"/>
            <a:chOff x="6444208" y="5445224"/>
            <a:chExt cx="936104" cy="1123157"/>
          </a:xfrm>
        </p:grpSpPr>
        <p:sp>
          <p:nvSpPr>
            <p:cNvPr id="106" name="Down Arrow 122"/>
            <p:cNvSpPr>
              <a:spLocks noChangeArrowheads="1"/>
            </p:cNvSpPr>
            <p:nvPr/>
          </p:nvSpPr>
          <p:spPr bwMode="auto">
            <a:xfrm>
              <a:off x="6444208" y="5589240"/>
              <a:ext cx="936104" cy="979141"/>
            </a:xfrm>
            <a:prstGeom prst="downArrow">
              <a:avLst>
                <a:gd name="adj1" fmla="val 50000"/>
                <a:gd name="adj2" fmla="val 49999"/>
              </a:avLst>
            </a:prstGeom>
            <a:solidFill>
              <a:srgbClr val="FF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endParaRPr lang="en-US" altLang="en-US" sz="1100"/>
            </a:p>
          </p:txBody>
        </p:sp>
        <p:sp>
          <p:nvSpPr>
            <p:cNvPr id="107" name="Rectangle 123"/>
            <p:cNvSpPr>
              <a:spLocks noChangeArrowheads="1"/>
            </p:cNvSpPr>
            <p:nvPr/>
          </p:nvSpPr>
          <p:spPr bwMode="auto">
            <a:xfrm>
              <a:off x="6696236" y="5445224"/>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sp>
          <p:nvSpPr>
            <p:cNvPr id="108" name="Rectangle 124"/>
            <p:cNvSpPr>
              <a:spLocks noChangeArrowheads="1"/>
            </p:cNvSpPr>
            <p:nvPr/>
          </p:nvSpPr>
          <p:spPr bwMode="auto">
            <a:xfrm>
              <a:off x="6696236" y="5733256"/>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sp>
          <p:nvSpPr>
            <p:cNvPr id="109" name="Rectangle 125"/>
            <p:cNvSpPr>
              <a:spLocks noChangeArrowheads="1"/>
            </p:cNvSpPr>
            <p:nvPr/>
          </p:nvSpPr>
          <p:spPr bwMode="auto">
            <a:xfrm>
              <a:off x="6696236" y="5949280"/>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grpSp>
      <p:grpSp>
        <p:nvGrpSpPr>
          <p:cNvPr id="100" name="Group 128" descr=" 20"/>
          <p:cNvGrpSpPr>
            <a:grpSpLocks/>
          </p:cNvGrpSpPr>
          <p:nvPr/>
        </p:nvGrpSpPr>
        <p:grpSpPr bwMode="auto">
          <a:xfrm>
            <a:off x="1692275" y="5516563"/>
            <a:ext cx="863600" cy="1052512"/>
            <a:chOff x="6444208" y="5445224"/>
            <a:chExt cx="936104" cy="1123157"/>
          </a:xfrm>
        </p:grpSpPr>
        <p:sp>
          <p:nvSpPr>
            <p:cNvPr id="101" name="Down Arrow 129"/>
            <p:cNvSpPr>
              <a:spLocks noChangeArrowheads="1"/>
            </p:cNvSpPr>
            <p:nvPr/>
          </p:nvSpPr>
          <p:spPr bwMode="auto">
            <a:xfrm>
              <a:off x="6444208" y="5589240"/>
              <a:ext cx="936104" cy="979141"/>
            </a:xfrm>
            <a:prstGeom prst="downArrow">
              <a:avLst>
                <a:gd name="adj1" fmla="val 50000"/>
                <a:gd name="adj2" fmla="val 49999"/>
              </a:avLst>
            </a:prstGeom>
            <a:solidFill>
              <a:srgbClr val="FF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endParaRPr lang="en-US" altLang="en-US" sz="1100"/>
            </a:p>
          </p:txBody>
        </p:sp>
        <p:sp>
          <p:nvSpPr>
            <p:cNvPr id="102" name="Rectangle 130"/>
            <p:cNvSpPr>
              <a:spLocks noChangeArrowheads="1"/>
            </p:cNvSpPr>
            <p:nvPr/>
          </p:nvSpPr>
          <p:spPr bwMode="auto">
            <a:xfrm>
              <a:off x="6696236" y="5445224"/>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sp>
          <p:nvSpPr>
            <p:cNvPr id="103" name="Rectangle 131"/>
            <p:cNvSpPr>
              <a:spLocks noChangeArrowheads="1"/>
            </p:cNvSpPr>
            <p:nvPr/>
          </p:nvSpPr>
          <p:spPr bwMode="auto">
            <a:xfrm>
              <a:off x="6696236" y="5733256"/>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sp>
          <p:nvSpPr>
            <p:cNvPr id="104" name="Rectangle 132"/>
            <p:cNvSpPr>
              <a:spLocks noChangeArrowheads="1"/>
            </p:cNvSpPr>
            <p:nvPr/>
          </p:nvSpPr>
          <p:spPr bwMode="auto">
            <a:xfrm>
              <a:off x="6696236" y="5949280"/>
              <a:ext cx="432048"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a:t>+</a:t>
              </a:r>
              <a:endParaRPr lang="en-GB" altLang="en-US" sz="1200"/>
            </a:p>
          </p:txBody>
        </p:sp>
      </p:grpSp>
    </p:spTree>
    <p:extLst>
      <p:ext uri="{BB962C8B-B14F-4D97-AF65-F5344CB8AC3E}">
        <p14:creationId xmlns:p14="http://schemas.microsoft.com/office/powerpoint/2010/main" val="35036000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sp>
        <p:nvSpPr>
          <p:cNvPr id="30" name="Rounded Rectangle 29" descr=" 25"/>
          <p:cNvSpPr/>
          <p:nvPr/>
        </p:nvSpPr>
        <p:spPr bwMode="auto">
          <a:xfrm>
            <a:off x="6228184" y="4982126"/>
            <a:ext cx="2014545" cy="101835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sz="2400" i="0" u="none" strike="noStrike" cap="none" normalizeH="0" baseline="0" dirty="0" smtClean="0">
                <a:ln>
                  <a:noFill/>
                </a:ln>
                <a:solidFill>
                  <a:schemeClr val="bg1"/>
                </a:solidFill>
                <a:effectLst/>
                <a:latin typeface="Arial" charset="0"/>
              </a:rPr>
              <a:t>Ligand-dependent</a:t>
            </a:r>
            <a:r>
              <a:rPr kumimoji="0" lang="en-GB" sz="2400" i="0" u="none" strike="noStrike" cap="none" normalizeH="0" dirty="0" smtClean="0">
                <a:ln>
                  <a:noFill/>
                </a:ln>
                <a:solidFill>
                  <a:schemeClr val="bg1"/>
                </a:solidFill>
                <a:effectLst/>
                <a:latin typeface="Arial" charset="0"/>
              </a:rPr>
              <a:t> Transcription</a:t>
            </a:r>
            <a:endParaRPr kumimoji="0" lang="en-GB" sz="2400" i="0" u="none" strike="noStrike" cap="none" normalizeH="0" baseline="0" dirty="0" smtClean="0">
              <a:ln>
                <a:noFill/>
              </a:ln>
              <a:solidFill>
                <a:schemeClr val="bg1"/>
              </a:solidFill>
              <a:effectLst/>
              <a:latin typeface="Arial" charset="0"/>
            </a:endParaRPr>
          </a:p>
        </p:txBody>
      </p:sp>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Tree>
    <p:extLst>
      <p:ext uri="{BB962C8B-B14F-4D97-AF65-F5344CB8AC3E}">
        <p14:creationId xmlns:p14="http://schemas.microsoft.com/office/powerpoint/2010/main" val="1027318679"/>
      </p:ext>
    </p:extLst>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 descr=" 297"/>
          <p:cNvPicPr>
            <a:picLocks noChangeAspect="1" noChangeArrowheads="1"/>
          </p:cNvPicPr>
          <p:nvPr/>
        </p:nvPicPr>
        <p:blipFill>
          <a:blip r:embed="rId3">
            <a:lum bright="30000" contrast="-30000"/>
            <a:extLst>
              <a:ext uri="{28A0092B-C50C-407E-A947-70E740481C1C}">
                <a14:useLocalDpi xmlns:a14="http://schemas.microsoft.com/office/drawing/2010/main" val="0"/>
              </a:ext>
            </a:extLst>
          </a:blip>
          <a:srcRect/>
          <a:stretch>
            <a:fillRect/>
          </a:stretch>
        </p:blipFill>
        <p:spPr bwMode="invGray">
          <a:xfrm>
            <a:off x="107950" y="4724400"/>
            <a:ext cx="70929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3" descr=" 31747"/>
          <p:cNvSpPr>
            <a:spLocks noChangeArrowheads="1"/>
          </p:cNvSpPr>
          <p:nvPr/>
        </p:nvSpPr>
        <p:spPr bwMode="auto">
          <a:xfrm>
            <a:off x="1116013" y="2349500"/>
            <a:ext cx="7200900" cy="358775"/>
          </a:xfrm>
          <a:prstGeom prst="rect">
            <a:avLst/>
          </a:prstGeom>
          <a:solidFill>
            <a:srgbClr val="EAEAEA"/>
          </a:solidFill>
          <a:ln>
            <a:noFill/>
          </a:ln>
          <a:extLst>
            <a:ext uri="{91240B29-F687-4F45-9708-019B960494DF}">
              <a14:hiddenLine xmlns:a14="http://schemas.microsoft.com/office/drawing/2010/main" w="76200">
                <a:solidFill>
                  <a:srgbClr val="000000"/>
                </a:solidFill>
                <a:miter lim="800000"/>
                <a:headEnd/>
                <a:tailEnd type="none" w="lg" len="me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eaLnBrk="1" hangingPunct="1"/>
            <a:endParaRPr lang="en-US" altLang="en-US" sz="2400"/>
          </a:p>
        </p:txBody>
      </p:sp>
      <p:grpSp>
        <p:nvGrpSpPr>
          <p:cNvPr id="31748" name="Group 601" descr=" 31748"/>
          <p:cNvGrpSpPr>
            <a:grpSpLocks/>
          </p:cNvGrpSpPr>
          <p:nvPr/>
        </p:nvGrpSpPr>
        <p:grpSpPr bwMode="auto">
          <a:xfrm>
            <a:off x="5046663" y="1341438"/>
            <a:ext cx="935037" cy="1879600"/>
            <a:chOff x="1403648" y="0"/>
            <a:chExt cx="648072" cy="1152128"/>
          </a:xfrm>
        </p:grpSpPr>
        <p:grpSp>
          <p:nvGrpSpPr>
            <p:cNvPr id="31833" name="Group 311"/>
            <p:cNvGrpSpPr>
              <a:grpSpLocks/>
            </p:cNvGrpSpPr>
            <p:nvPr/>
          </p:nvGrpSpPr>
          <p:grpSpPr bwMode="auto">
            <a:xfrm flipH="1">
              <a:off x="1403648" y="0"/>
              <a:ext cx="432048" cy="1152128"/>
              <a:chOff x="9592545" y="2262312"/>
              <a:chExt cx="623604" cy="1886768"/>
            </a:xfrm>
          </p:grpSpPr>
          <p:sp>
            <p:nvSpPr>
              <p:cNvPr id="273" name="Rounded Rectangle 272"/>
              <p:cNvSpPr/>
              <p:nvPr/>
            </p:nvSpPr>
            <p:spPr bwMode="auto">
              <a:xfrm rot="4440000">
                <a:off x="9997592" y="2706673"/>
                <a:ext cx="111549" cy="325565"/>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274" name="Rounded Rectangle 273"/>
              <p:cNvSpPr/>
              <p:nvPr/>
            </p:nvSpPr>
            <p:spPr bwMode="auto">
              <a:xfrm rot="18900000">
                <a:off x="10036691" y="2262312"/>
                <a:ext cx="142931" cy="444601"/>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31851" name="Group 33"/>
              <p:cNvGrpSpPr>
                <a:grpSpLocks/>
              </p:cNvGrpSpPr>
              <p:nvPr/>
            </p:nvGrpSpPr>
            <p:grpSpPr bwMode="auto">
              <a:xfrm rot="21420000" flipH="1">
                <a:off x="9894803" y="2907961"/>
                <a:ext cx="236117" cy="443155"/>
                <a:chOff x="4185648" y="4556408"/>
                <a:chExt cx="496088" cy="864096"/>
              </a:xfrm>
            </p:grpSpPr>
            <p:sp>
              <p:nvSpPr>
                <p:cNvPr id="31859" name="Rounded Rectangle 324"/>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sz="1200" b="1">
                    <a:solidFill>
                      <a:schemeClr val="bg1"/>
                    </a:solidFill>
                  </a:endParaRPr>
                </a:p>
              </p:txBody>
            </p:sp>
            <p:sp>
              <p:nvSpPr>
                <p:cNvPr id="31860" name="Oval 325"/>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61" name="Oval 326"/>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62" name="Oval 327"/>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grpSp>
          <p:grpSp>
            <p:nvGrpSpPr>
              <p:cNvPr id="31852" name="Group 38"/>
              <p:cNvGrpSpPr>
                <a:grpSpLocks/>
              </p:cNvGrpSpPr>
              <p:nvPr/>
            </p:nvGrpSpPr>
            <p:grpSpPr bwMode="auto">
              <a:xfrm rot="18843975" flipH="1">
                <a:off x="9709865" y="2400568"/>
                <a:ext cx="233101" cy="467741"/>
                <a:chOff x="4227218" y="4541232"/>
                <a:chExt cx="454518" cy="982736"/>
              </a:xfrm>
            </p:grpSpPr>
            <p:sp>
              <p:nvSpPr>
                <p:cNvPr id="31855" name="Rounded Rectangle 320"/>
                <p:cNvSpPr>
                  <a:spLocks noChangeArrowheads="1"/>
                </p:cNvSpPr>
                <p:nvPr/>
              </p:nvSpPr>
              <p:spPr bwMode="auto">
                <a:xfrm rot="18900000" flipH="1">
                  <a:off x="4227218" y="4541232"/>
                  <a:ext cx="288000" cy="98273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sz="1200" b="1">
                    <a:solidFill>
                      <a:schemeClr val="bg1"/>
                    </a:solidFill>
                  </a:endParaRPr>
                </a:p>
              </p:txBody>
            </p:sp>
            <p:sp>
              <p:nvSpPr>
                <p:cNvPr id="31856" name="Oval 321"/>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57" name="Oval 322"/>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58" name="Oval 323"/>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grpSp>
          <p:sp>
            <p:nvSpPr>
              <p:cNvPr id="31853" name="Rounded Rectangle 316"/>
              <p:cNvSpPr>
                <a:spLocks noChangeArrowheads="1"/>
              </p:cNvSpPr>
              <p:nvPr/>
            </p:nvSpPr>
            <p:spPr bwMode="auto">
              <a:xfrm>
                <a:off x="9939893" y="3336732"/>
                <a:ext cx="51403" cy="350792"/>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grpSp>
            <p:nvGrpSpPr>
              <p:cNvPr id="6" name="Group 49"/>
              <p:cNvGrpSpPr/>
              <p:nvPr/>
            </p:nvGrpSpPr>
            <p:grpSpPr>
              <a:xfrm flipH="1">
                <a:off x="9715730" y="3650594"/>
                <a:ext cx="359824" cy="498486"/>
                <a:chOff x="211248" y="4761200"/>
                <a:chExt cx="756000" cy="971984"/>
              </a:xfrm>
              <a:solidFill>
                <a:srgbClr val="C00000"/>
              </a:solidFill>
            </p:grpSpPr>
            <p:sp>
              <p:nvSpPr>
                <p:cNvPr id="279" name="Oval 278"/>
                <p:cNvSpPr/>
                <p:nvPr/>
              </p:nvSpPr>
              <p:spPr bwMode="auto">
                <a:xfrm>
                  <a:off x="211248" y="5085184"/>
                  <a:ext cx="756000" cy="648000"/>
                </a:xfrm>
                <a:prstGeom prst="ellipse">
                  <a:avLst/>
                </a:prstGeom>
                <a:grpFill/>
                <a:ln w="76200" cap="flat" cmpd="sng" algn="ctr">
                  <a:noFill/>
                  <a:prstDash val="solid"/>
                  <a:round/>
                  <a:headEnd type="none" w="med" len="med"/>
                  <a:tailEnd type="none" w="lg" len="med"/>
                </a:ln>
                <a:effectLst/>
              </p:spPr>
              <p:txBody>
                <a:bodyPr/>
                <a:lstStyle/>
                <a:p>
                  <a:pPr>
                    <a:defRPr/>
                  </a:pPr>
                  <a:endParaRPr lang="en-GB">
                    <a:latin typeface="Arial" charset="0"/>
                  </a:endParaRPr>
                </a:p>
              </p:txBody>
            </p:sp>
            <p:sp>
              <p:nvSpPr>
                <p:cNvPr id="280" name="Oval 279"/>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lstStyle/>
                <a:p>
                  <a:pPr>
                    <a:defRPr/>
                  </a:pPr>
                  <a:endParaRPr lang="en-GB">
                    <a:latin typeface="Arial" charset="0"/>
                  </a:endParaRPr>
                </a:p>
              </p:txBody>
            </p:sp>
          </p:grpSp>
        </p:grpSp>
        <p:grpSp>
          <p:nvGrpSpPr>
            <p:cNvPr id="31834" name="Group 328"/>
            <p:cNvGrpSpPr>
              <a:grpSpLocks/>
            </p:cNvGrpSpPr>
            <p:nvPr/>
          </p:nvGrpSpPr>
          <p:grpSpPr bwMode="auto">
            <a:xfrm>
              <a:off x="1619672" y="0"/>
              <a:ext cx="432048" cy="1152128"/>
              <a:chOff x="9592545" y="2262312"/>
              <a:chExt cx="623604" cy="1886768"/>
            </a:xfrm>
          </p:grpSpPr>
          <p:sp>
            <p:nvSpPr>
              <p:cNvPr id="257" name="Rounded Rectangle 256"/>
              <p:cNvSpPr/>
              <p:nvPr/>
            </p:nvSpPr>
            <p:spPr bwMode="auto">
              <a:xfrm rot="4440000">
                <a:off x="9997592" y="2706673"/>
                <a:ext cx="111549" cy="325565"/>
              </a:xfrm>
              <a:prstGeom prst="roundRect">
                <a:avLst/>
              </a:prstGeom>
              <a:solidFill>
                <a:srgbClr val="C00000"/>
              </a:solidFill>
              <a:ln w="76200" cap="flat" cmpd="sng" algn="ctr">
                <a:noFill/>
                <a:prstDash val="solid"/>
                <a:round/>
                <a:headEnd type="none" w="med" len="med"/>
                <a:tailEnd type="none" w="lg" len="med"/>
              </a:ln>
              <a:effectLst/>
            </p:spPr>
            <p:txBody>
              <a:bodyPr vert="vert" anchor="ctr"/>
              <a:lstStyle/>
              <a:p>
                <a:pPr algn="ctr">
                  <a:defRPr/>
                </a:pPr>
                <a:endParaRPr lang="en-GB" sz="1200" b="1" dirty="0">
                  <a:solidFill>
                    <a:schemeClr val="bg1"/>
                  </a:solidFill>
                  <a:latin typeface="Arial" charset="0"/>
                </a:endParaRPr>
              </a:p>
            </p:txBody>
          </p:sp>
          <p:sp>
            <p:nvSpPr>
              <p:cNvPr id="258" name="Rounded Rectangle 257"/>
              <p:cNvSpPr/>
              <p:nvPr/>
            </p:nvSpPr>
            <p:spPr bwMode="auto">
              <a:xfrm rot="18900000">
                <a:off x="10036691" y="2262312"/>
                <a:ext cx="142931" cy="444601"/>
              </a:xfrm>
              <a:prstGeom prst="roundRect">
                <a:avLst/>
              </a:prstGeom>
              <a:solidFill>
                <a:srgbClr val="C00000"/>
              </a:solidFill>
              <a:ln w="76200" cap="flat" cmpd="sng" algn="ctr">
                <a:noFill/>
                <a:prstDash val="solid"/>
                <a:round/>
                <a:headEnd type="none" w="med" len="med"/>
                <a:tailEnd type="none" w="lg" len="med"/>
              </a:ln>
              <a:effectLst/>
            </p:spPr>
            <p:txBody>
              <a:bodyPr vert="vert270" anchor="ctr"/>
              <a:lstStyle/>
              <a:p>
                <a:pPr algn="ctr">
                  <a:defRPr/>
                </a:pPr>
                <a:endParaRPr lang="en-GB" b="1" dirty="0">
                  <a:solidFill>
                    <a:schemeClr val="bg1"/>
                  </a:solidFill>
                  <a:latin typeface="Arial" charset="0"/>
                </a:endParaRPr>
              </a:p>
            </p:txBody>
          </p:sp>
          <p:grpSp>
            <p:nvGrpSpPr>
              <p:cNvPr id="31837" name="Group 33"/>
              <p:cNvGrpSpPr>
                <a:grpSpLocks/>
              </p:cNvGrpSpPr>
              <p:nvPr/>
            </p:nvGrpSpPr>
            <p:grpSpPr bwMode="auto">
              <a:xfrm rot="21420000" flipH="1">
                <a:off x="9894803" y="2907961"/>
                <a:ext cx="236117" cy="443155"/>
                <a:chOff x="4185648" y="4556408"/>
                <a:chExt cx="496088" cy="864096"/>
              </a:xfrm>
            </p:grpSpPr>
            <p:sp>
              <p:nvSpPr>
                <p:cNvPr id="31845" name="Rounded Rectangle 341"/>
                <p:cNvSpPr>
                  <a:spLocks noChangeArrowheads="1"/>
                </p:cNvSpPr>
                <p:nvPr/>
              </p:nvSpPr>
              <p:spPr bwMode="auto">
                <a:xfrm rot="19560000" flipH="1">
                  <a:off x="4185648" y="4556408"/>
                  <a:ext cx="288000" cy="86409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sz="1200" b="1">
                    <a:solidFill>
                      <a:schemeClr val="bg1"/>
                    </a:solidFill>
                  </a:endParaRPr>
                </a:p>
              </p:txBody>
            </p:sp>
            <p:sp>
              <p:nvSpPr>
                <p:cNvPr id="31846" name="Oval 342"/>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47" name="Oval 343"/>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48" name="Oval 344"/>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grpSp>
          <p:grpSp>
            <p:nvGrpSpPr>
              <p:cNvPr id="31838" name="Group 38"/>
              <p:cNvGrpSpPr>
                <a:grpSpLocks/>
              </p:cNvGrpSpPr>
              <p:nvPr/>
            </p:nvGrpSpPr>
            <p:grpSpPr bwMode="auto">
              <a:xfrm rot="18843975" flipH="1">
                <a:off x="9709865" y="2400568"/>
                <a:ext cx="233101" cy="467741"/>
                <a:chOff x="4227218" y="4541232"/>
                <a:chExt cx="454518" cy="982736"/>
              </a:xfrm>
            </p:grpSpPr>
            <p:sp>
              <p:nvSpPr>
                <p:cNvPr id="31841" name="Rounded Rectangle 337"/>
                <p:cNvSpPr>
                  <a:spLocks noChangeArrowheads="1"/>
                </p:cNvSpPr>
                <p:nvPr/>
              </p:nvSpPr>
              <p:spPr bwMode="auto">
                <a:xfrm rot="18900000" flipH="1">
                  <a:off x="4227218" y="4541232"/>
                  <a:ext cx="288000" cy="982736"/>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sz="1200" b="1">
                    <a:solidFill>
                      <a:schemeClr val="bg1"/>
                    </a:solidFill>
                  </a:endParaRPr>
                </a:p>
              </p:txBody>
            </p:sp>
            <p:sp>
              <p:nvSpPr>
                <p:cNvPr id="31842" name="Oval 338"/>
                <p:cNvSpPr>
                  <a:spLocks noChangeArrowheads="1"/>
                </p:cNvSpPr>
                <p:nvPr/>
              </p:nvSpPr>
              <p:spPr bwMode="auto">
                <a:xfrm>
                  <a:off x="4232920" y="4653136"/>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43" name="Oval 339"/>
                <p:cNvSpPr>
                  <a:spLocks noChangeArrowheads="1"/>
                </p:cNvSpPr>
                <p:nvPr/>
              </p:nvSpPr>
              <p:spPr bwMode="auto">
                <a:xfrm>
                  <a:off x="4376936" y="4797152"/>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sp>
              <p:nvSpPr>
                <p:cNvPr id="31844" name="Oval 340"/>
                <p:cNvSpPr>
                  <a:spLocks noChangeArrowheads="1"/>
                </p:cNvSpPr>
                <p:nvPr/>
              </p:nvSpPr>
              <p:spPr bwMode="auto">
                <a:xfrm>
                  <a:off x="4537720" y="4941168"/>
                  <a:ext cx="144016" cy="144016"/>
                </a:xfrm>
                <a:prstGeom prst="ellipse">
                  <a:avLst/>
                </a:prstGeom>
                <a:solidFill>
                  <a:srgbClr val="C00000"/>
                </a:solidFill>
                <a:ln>
                  <a:noFill/>
                </a:ln>
                <a:extLst>
                  <a:ext uri="{91240B29-F687-4F45-9708-019B960494DF}">
                    <a14:hiddenLine xmlns:a14="http://schemas.microsoft.com/office/drawing/2010/main" w="12700" algn="ctr">
                      <a:solidFill>
                        <a:srgbClr val="000000"/>
                      </a:solidFill>
                      <a:round/>
                      <a:headEnd/>
                      <a:tailEnd/>
                    </a14:hiddenLine>
                  </a:ext>
                </a:extLst>
              </p:spPr>
              <p:txBody>
                <a:bodyP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spcBef>
                      <a:spcPct val="50000"/>
                    </a:spcBef>
                  </a:pPr>
                  <a:endParaRPr lang="en-US" altLang="en-US" sz="1800">
                    <a:latin typeface="Imago" pitchFamily="2" charset="0"/>
                  </a:endParaRPr>
                </a:p>
              </p:txBody>
            </p:sp>
          </p:grpSp>
          <p:sp>
            <p:nvSpPr>
              <p:cNvPr id="31839" name="Rounded Rectangle 333"/>
              <p:cNvSpPr>
                <a:spLocks noChangeArrowheads="1"/>
              </p:cNvSpPr>
              <p:nvPr/>
            </p:nvSpPr>
            <p:spPr bwMode="auto">
              <a:xfrm>
                <a:off x="9939893" y="3336732"/>
                <a:ext cx="51403" cy="350792"/>
              </a:xfrm>
              <a:prstGeom prst="roundRect">
                <a:avLst>
                  <a:gd name="adj" fmla="val 16667"/>
                </a:avLst>
              </a:prstGeom>
              <a:solidFill>
                <a:srgbClr val="C000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grpSp>
            <p:nvGrpSpPr>
              <p:cNvPr id="10" name="Group 49"/>
              <p:cNvGrpSpPr/>
              <p:nvPr/>
            </p:nvGrpSpPr>
            <p:grpSpPr>
              <a:xfrm flipH="1">
                <a:off x="9715730" y="3650594"/>
                <a:ext cx="359824" cy="498486"/>
                <a:chOff x="211248" y="4761200"/>
                <a:chExt cx="756000" cy="971984"/>
              </a:xfrm>
              <a:solidFill>
                <a:srgbClr val="C00000"/>
              </a:solidFill>
            </p:grpSpPr>
            <p:sp>
              <p:nvSpPr>
                <p:cNvPr id="263" name="Oval 262"/>
                <p:cNvSpPr/>
                <p:nvPr/>
              </p:nvSpPr>
              <p:spPr bwMode="auto">
                <a:xfrm>
                  <a:off x="211248" y="5085184"/>
                  <a:ext cx="756000" cy="648000"/>
                </a:xfrm>
                <a:prstGeom prst="ellipse">
                  <a:avLst/>
                </a:prstGeom>
                <a:grpFill/>
                <a:ln w="76200" cap="flat" cmpd="sng" algn="ctr">
                  <a:noFill/>
                  <a:prstDash val="solid"/>
                  <a:round/>
                  <a:headEnd type="none" w="med" len="med"/>
                  <a:tailEnd type="none" w="lg" len="med"/>
                </a:ln>
                <a:effectLst/>
              </p:spPr>
              <p:txBody>
                <a:bodyPr/>
                <a:lstStyle/>
                <a:p>
                  <a:pPr>
                    <a:defRPr/>
                  </a:pPr>
                  <a:endParaRPr lang="en-GB">
                    <a:latin typeface="Arial" charset="0"/>
                  </a:endParaRPr>
                </a:p>
              </p:txBody>
            </p:sp>
            <p:sp>
              <p:nvSpPr>
                <p:cNvPr id="264" name="Oval 263"/>
                <p:cNvSpPr/>
                <p:nvPr/>
              </p:nvSpPr>
              <p:spPr bwMode="auto">
                <a:xfrm>
                  <a:off x="251520" y="4761200"/>
                  <a:ext cx="468000" cy="468000"/>
                </a:xfrm>
                <a:prstGeom prst="ellipse">
                  <a:avLst/>
                </a:prstGeom>
                <a:grpFill/>
                <a:ln w="76200" cap="flat" cmpd="sng" algn="ctr">
                  <a:noFill/>
                  <a:prstDash val="solid"/>
                  <a:round/>
                  <a:headEnd type="none" w="med" len="med"/>
                  <a:tailEnd type="none" w="lg" len="med"/>
                </a:ln>
                <a:effectLst/>
              </p:spPr>
              <p:txBody>
                <a:bodyPr/>
                <a:lstStyle/>
                <a:p>
                  <a:pPr>
                    <a:defRPr/>
                  </a:pPr>
                  <a:endParaRPr lang="en-GB">
                    <a:latin typeface="Arial" charset="0"/>
                  </a:endParaRPr>
                </a:p>
              </p:txBody>
            </p:sp>
          </p:grpSp>
        </p:grpSp>
      </p:grpSp>
      <p:grpSp>
        <p:nvGrpSpPr>
          <p:cNvPr id="44" name="Group 518" descr=" 11"/>
          <p:cNvGrpSpPr>
            <a:grpSpLocks/>
          </p:cNvGrpSpPr>
          <p:nvPr/>
        </p:nvGrpSpPr>
        <p:grpSpPr bwMode="auto">
          <a:xfrm>
            <a:off x="250825" y="6129338"/>
            <a:ext cx="1873250" cy="395287"/>
            <a:chOff x="251520" y="6129344"/>
            <a:chExt cx="1872208" cy="396000"/>
          </a:xfrm>
        </p:grpSpPr>
        <p:sp>
          <p:nvSpPr>
            <p:cNvPr id="45" name="Rounded Rectangle 506"/>
            <p:cNvSpPr>
              <a:spLocks noChangeArrowheads="1"/>
            </p:cNvSpPr>
            <p:nvPr/>
          </p:nvSpPr>
          <p:spPr bwMode="auto">
            <a:xfrm>
              <a:off x="251520" y="6129344"/>
              <a:ext cx="1872208" cy="396000"/>
            </a:xfrm>
            <a:prstGeom prst="roundRect">
              <a:avLst>
                <a:gd name="adj" fmla="val 16667"/>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sp>
          <p:nvSpPr>
            <p:cNvPr id="46" name="Rectangle 33"/>
            <p:cNvSpPr>
              <a:spLocks noChangeArrowheads="1"/>
            </p:cNvSpPr>
            <p:nvPr/>
          </p:nvSpPr>
          <p:spPr bwMode="invGray">
            <a:xfrm>
              <a:off x="384845" y="6165304"/>
              <a:ext cx="16668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95000"/>
                </a:lnSpc>
              </a:pPr>
              <a:r>
                <a:rPr lang="en-US" altLang="en-US" sz="1800" b="1" dirty="0">
                  <a:solidFill>
                    <a:schemeClr val="bg1"/>
                  </a:solidFill>
                  <a:ea typeface="MS PGothic" pitchFamily="34" charset="-128"/>
                  <a:cs typeface="Arial" pitchFamily="34" charset="0"/>
                </a:rPr>
                <a:t>Angiogenesis</a:t>
              </a:r>
            </a:p>
          </p:txBody>
        </p:sp>
      </p:grpSp>
      <p:grpSp>
        <p:nvGrpSpPr>
          <p:cNvPr id="48" name="Group 519" descr=" 12"/>
          <p:cNvGrpSpPr>
            <a:grpSpLocks/>
          </p:cNvGrpSpPr>
          <p:nvPr/>
        </p:nvGrpSpPr>
        <p:grpSpPr bwMode="auto">
          <a:xfrm>
            <a:off x="4067175" y="6129338"/>
            <a:ext cx="1873250" cy="395287"/>
            <a:chOff x="4067944" y="6129296"/>
            <a:chExt cx="1872208" cy="396000"/>
          </a:xfrm>
        </p:grpSpPr>
        <p:sp>
          <p:nvSpPr>
            <p:cNvPr id="49" name="Rounded Rectangle 507"/>
            <p:cNvSpPr>
              <a:spLocks noChangeArrowheads="1"/>
            </p:cNvSpPr>
            <p:nvPr/>
          </p:nvSpPr>
          <p:spPr bwMode="auto">
            <a:xfrm>
              <a:off x="4067944" y="6129296"/>
              <a:ext cx="1872208" cy="396000"/>
            </a:xfrm>
            <a:prstGeom prst="roundRect">
              <a:avLst>
                <a:gd name="adj" fmla="val 16667"/>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sp>
          <p:nvSpPr>
            <p:cNvPr id="50" name="Rectangle 15"/>
            <p:cNvSpPr>
              <a:spLocks noChangeArrowheads="1"/>
            </p:cNvSpPr>
            <p:nvPr/>
          </p:nvSpPr>
          <p:spPr bwMode="invGray">
            <a:xfrm>
              <a:off x="4230291" y="6165304"/>
              <a:ext cx="14938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95000"/>
                </a:lnSpc>
              </a:pPr>
              <a:r>
                <a:rPr lang="en-US" altLang="en-US" sz="1800" b="1" dirty="0">
                  <a:solidFill>
                    <a:schemeClr val="bg1"/>
                  </a:solidFill>
                  <a:ea typeface="MS PGothic" pitchFamily="34" charset="-128"/>
                  <a:cs typeface="Arial" pitchFamily="34" charset="0"/>
                </a:rPr>
                <a:t>Proliferation</a:t>
              </a:r>
            </a:p>
          </p:txBody>
        </p:sp>
      </p:grpSp>
      <p:sp>
        <p:nvSpPr>
          <p:cNvPr id="31751" name="Oval 28" descr=" 31751"/>
          <p:cNvSpPr>
            <a:spLocks noChangeArrowheads="1"/>
          </p:cNvSpPr>
          <p:nvPr/>
        </p:nvSpPr>
        <p:spPr bwMode="invGray">
          <a:xfrm>
            <a:off x="5759450" y="2781300"/>
            <a:ext cx="252413" cy="252413"/>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spcAft>
                <a:spcPct val="10000"/>
              </a:spcAft>
            </a:pPr>
            <a:r>
              <a:rPr lang="en-US" altLang="en-US" sz="1400" b="1">
                <a:ea typeface="MS PGothic" pitchFamily="34" charset="-128"/>
                <a:cs typeface="Arial" pitchFamily="34" charset="0"/>
              </a:rPr>
              <a:t>P</a:t>
            </a:r>
          </a:p>
        </p:txBody>
      </p:sp>
      <p:sp>
        <p:nvSpPr>
          <p:cNvPr id="31752" name="Oval 28" descr=" 31752"/>
          <p:cNvSpPr>
            <a:spLocks noChangeArrowheads="1"/>
          </p:cNvSpPr>
          <p:nvPr/>
        </p:nvSpPr>
        <p:spPr bwMode="invGray">
          <a:xfrm>
            <a:off x="5724525" y="3033713"/>
            <a:ext cx="250825" cy="250825"/>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spcAft>
                <a:spcPct val="10000"/>
              </a:spcAft>
            </a:pPr>
            <a:r>
              <a:rPr lang="en-US" altLang="en-US" sz="1400" b="1">
                <a:ea typeface="MS PGothic" pitchFamily="34" charset="-128"/>
                <a:cs typeface="Arial" pitchFamily="34" charset="0"/>
              </a:rPr>
              <a:t>P</a:t>
            </a:r>
          </a:p>
        </p:txBody>
      </p:sp>
      <p:sp>
        <p:nvSpPr>
          <p:cNvPr id="31753" name="Oval 28" descr=" 31753"/>
          <p:cNvSpPr>
            <a:spLocks noChangeArrowheads="1"/>
          </p:cNvSpPr>
          <p:nvPr/>
        </p:nvSpPr>
        <p:spPr bwMode="invGray">
          <a:xfrm>
            <a:off x="5364163" y="2889250"/>
            <a:ext cx="252412" cy="252413"/>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spcAft>
                <a:spcPct val="10000"/>
              </a:spcAft>
            </a:pPr>
            <a:r>
              <a:rPr lang="en-US" altLang="en-US" sz="1400" b="1">
                <a:ea typeface="MS PGothic" pitchFamily="34" charset="-128"/>
                <a:cs typeface="Arial" pitchFamily="34" charset="0"/>
              </a:rPr>
              <a:t>P</a:t>
            </a:r>
          </a:p>
        </p:txBody>
      </p:sp>
      <p:sp>
        <p:nvSpPr>
          <p:cNvPr id="31754" name="Oval 28" descr=" 31754"/>
          <p:cNvSpPr>
            <a:spLocks noChangeArrowheads="1"/>
          </p:cNvSpPr>
          <p:nvPr/>
        </p:nvSpPr>
        <p:spPr bwMode="invGray">
          <a:xfrm>
            <a:off x="5724525" y="3213100"/>
            <a:ext cx="250825" cy="252413"/>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spcAft>
                <a:spcPct val="10000"/>
              </a:spcAft>
            </a:pPr>
            <a:r>
              <a:rPr lang="en-US" altLang="en-US" sz="1400" b="1" dirty="0">
                <a:ea typeface="MS PGothic" pitchFamily="34" charset="-128"/>
                <a:cs typeface="Arial" pitchFamily="34" charset="0"/>
              </a:rPr>
              <a:t>P</a:t>
            </a:r>
          </a:p>
        </p:txBody>
      </p:sp>
      <p:grpSp>
        <p:nvGrpSpPr>
          <p:cNvPr id="51" name="Group 517" descr=" 13"/>
          <p:cNvGrpSpPr>
            <a:grpSpLocks/>
          </p:cNvGrpSpPr>
          <p:nvPr/>
        </p:nvGrpSpPr>
        <p:grpSpPr bwMode="auto">
          <a:xfrm>
            <a:off x="2066925" y="2708275"/>
            <a:ext cx="3216275" cy="3257550"/>
            <a:chOff x="2066801" y="2708920"/>
            <a:chExt cx="3217038" cy="3256433"/>
          </a:xfrm>
        </p:grpSpPr>
        <p:pic>
          <p:nvPicPr>
            <p:cNvPr id="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2066801" y="5373216"/>
              <a:ext cx="228917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53" name="Group 18"/>
            <p:cNvGrpSpPr>
              <a:grpSpLocks/>
            </p:cNvGrpSpPr>
            <p:nvPr/>
          </p:nvGrpSpPr>
          <p:grpSpPr bwMode="auto">
            <a:xfrm>
              <a:off x="3275856" y="2708920"/>
              <a:ext cx="576000" cy="504000"/>
              <a:chOff x="2966" y="1219"/>
              <a:chExt cx="226" cy="226"/>
            </a:xfrm>
          </p:grpSpPr>
          <p:sp>
            <p:nvSpPr>
              <p:cNvPr id="78" name="Oval 19"/>
              <p:cNvSpPr>
                <a:spLocks noChangeArrowheads="1"/>
              </p:cNvSpPr>
              <p:nvPr/>
            </p:nvSpPr>
            <p:spPr bwMode="invGray">
              <a:xfrm>
                <a:off x="2966" y="1219"/>
                <a:ext cx="226" cy="226"/>
              </a:xfrm>
              <a:prstGeom prst="ellipse">
                <a:avLst/>
              </a:prstGeom>
              <a:solidFill>
                <a:srgbClr val="7AC1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Aft>
                    <a:spcPct val="10000"/>
                  </a:spcAft>
                </a:pPr>
                <a:endParaRPr lang="en-US" altLang="en-US" sz="1800">
                  <a:ea typeface="MS PGothic" pitchFamily="34" charset="-128"/>
                  <a:cs typeface="Arial" pitchFamily="34" charset="0"/>
                </a:endParaRPr>
              </a:p>
            </p:txBody>
          </p:sp>
          <p:sp>
            <p:nvSpPr>
              <p:cNvPr id="79" name="Rectangle 20"/>
              <p:cNvSpPr>
                <a:spLocks noChangeArrowheads="1"/>
              </p:cNvSpPr>
              <p:nvPr/>
            </p:nvSpPr>
            <p:spPr bwMode="invGray">
              <a:xfrm>
                <a:off x="2986" y="1285"/>
                <a:ext cx="187" cy="94"/>
              </a:xfrm>
              <a:prstGeom prst="rect">
                <a:avLst/>
              </a:prstGeom>
              <a:solidFill>
                <a:srgbClr val="7AC1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a:solidFill>
                      <a:srgbClr val="FFFFFF"/>
                    </a:solidFill>
                    <a:ea typeface="MS PGothic" pitchFamily="34" charset="-128"/>
                    <a:cs typeface="Arial" pitchFamily="34" charset="0"/>
                  </a:rPr>
                  <a:t>RAS</a:t>
                </a:r>
                <a:endParaRPr lang="en-US" altLang="en-US" sz="1100" b="1">
                  <a:solidFill>
                    <a:srgbClr val="FFFFFF"/>
                  </a:solidFill>
                  <a:ea typeface="MS PGothic" pitchFamily="34" charset="-128"/>
                  <a:cs typeface="Arial" pitchFamily="34" charset="0"/>
                </a:endParaRPr>
              </a:p>
            </p:txBody>
          </p:sp>
        </p:grpSp>
        <p:grpSp>
          <p:nvGrpSpPr>
            <p:cNvPr id="54" name="Group 21"/>
            <p:cNvGrpSpPr>
              <a:grpSpLocks/>
            </p:cNvGrpSpPr>
            <p:nvPr/>
          </p:nvGrpSpPr>
          <p:grpSpPr bwMode="auto">
            <a:xfrm>
              <a:off x="3832622" y="2716857"/>
              <a:ext cx="504000" cy="504000"/>
              <a:chOff x="8777" y="1247"/>
              <a:chExt cx="226" cy="226"/>
            </a:xfrm>
          </p:grpSpPr>
          <p:sp>
            <p:nvSpPr>
              <p:cNvPr id="76" name="Oval 22"/>
              <p:cNvSpPr>
                <a:spLocks noChangeArrowheads="1"/>
              </p:cNvSpPr>
              <p:nvPr/>
            </p:nvSpPr>
            <p:spPr bwMode="invGray">
              <a:xfrm>
                <a:off x="8777" y="1247"/>
                <a:ext cx="226" cy="226"/>
              </a:xfrm>
              <a:prstGeom prst="ellipse">
                <a:avLst/>
              </a:prstGeom>
              <a:solidFill>
                <a:srgbClr val="7AC1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Aft>
                    <a:spcPct val="10000"/>
                  </a:spcAft>
                </a:pPr>
                <a:endParaRPr lang="en-US" altLang="en-US" sz="1800">
                  <a:ea typeface="MS PGothic" pitchFamily="34" charset="-128"/>
                  <a:cs typeface="Arial" pitchFamily="34" charset="0"/>
                </a:endParaRPr>
              </a:p>
            </p:txBody>
          </p:sp>
          <p:sp>
            <p:nvSpPr>
              <p:cNvPr id="77" name="Rectangle 23"/>
              <p:cNvSpPr>
                <a:spLocks noChangeArrowheads="1"/>
              </p:cNvSpPr>
              <p:nvPr/>
            </p:nvSpPr>
            <p:spPr bwMode="invGray">
              <a:xfrm>
                <a:off x="8810" y="1309"/>
                <a:ext cx="162" cy="94"/>
              </a:xfrm>
              <a:prstGeom prst="rect">
                <a:avLst/>
              </a:prstGeom>
              <a:solidFill>
                <a:srgbClr val="7AC1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a:solidFill>
                      <a:srgbClr val="FFFFFF"/>
                    </a:solidFill>
                    <a:ea typeface="MS PGothic" pitchFamily="34" charset="-128"/>
                    <a:cs typeface="Arial" pitchFamily="34" charset="0"/>
                  </a:rPr>
                  <a:t>Sos</a:t>
                </a:r>
                <a:endParaRPr lang="en-US" altLang="en-US" sz="1100" b="1">
                  <a:solidFill>
                    <a:srgbClr val="FFFFFF"/>
                  </a:solidFill>
                  <a:ea typeface="MS PGothic" pitchFamily="34" charset="-128"/>
                  <a:cs typeface="Arial" pitchFamily="34" charset="0"/>
                </a:endParaRPr>
              </a:p>
            </p:txBody>
          </p:sp>
        </p:grpSp>
        <p:grpSp>
          <p:nvGrpSpPr>
            <p:cNvPr id="55" name="Group 24"/>
            <p:cNvGrpSpPr>
              <a:grpSpLocks/>
            </p:cNvGrpSpPr>
            <p:nvPr/>
          </p:nvGrpSpPr>
          <p:grpSpPr bwMode="auto">
            <a:xfrm>
              <a:off x="4284024" y="2732732"/>
              <a:ext cx="504000" cy="504000"/>
              <a:chOff x="8999" y="1267"/>
              <a:chExt cx="226" cy="226"/>
            </a:xfrm>
          </p:grpSpPr>
          <p:sp>
            <p:nvSpPr>
              <p:cNvPr id="74" name="Oval 25"/>
              <p:cNvSpPr>
                <a:spLocks noChangeArrowheads="1"/>
              </p:cNvSpPr>
              <p:nvPr/>
            </p:nvSpPr>
            <p:spPr bwMode="invGray">
              <a:xfrm>
                <a:off x="8999" y="1267"/>
                <a:ext cx="226" cy="226"/>
              </a:xfrm>
              <a:prstGeom prst="ellipse">
                <a:avLst/>
              </a:prstGeom>
              <a:solidFill>
                <a:srgbClr val="7AC1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Aft>
                    <a:spcPct val="10000"/>
                  </a:spcAft>
                </a:pPr>
                <a:endParaRPr lang="en-US" altLang="en-US" sz="1800">
                  <a:ea typeface="MS PGothic" pitchFamily="34" charset="-128"/>
                  <a:cs typeface="Arial" pitchFamily="34" charset="0"/>
                </a:endParaRPr>
              </a:p>
            </p:txBody>
          </p:sp>
          <p:sp>
            <p:nvSpPr>
              <p:cNvPr id="75" name="Rectangle 26"/>
              <p:cNvSpPr>
                <a:spLocks noChangeArrowheads="1"/>
              </p:cNvSpPr>
              <p:nvPr/>
            </p:nvSpPr>
            <p:spPr bwMode="invGray">
              <a:xfrm>
                <a:off x="9010" y="1333"/>
                <a:ext cx="205" cy="94"/>
              </a:xfrm>
              <a:prstGeom prst="rect">
                <a:avLst/>
              </a:prstGeom>
              <a:solidFill>
                <a:srgbClr val="7AC1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dirty="0">
                    <a:solidFill>
                      <a:srgbClr val="FFFFFF"/>
                    </a:solidFill>
                    <a:ea typeface="MS PGothic" pitchFamily="34" charset="-128"/>
                    <a:cs typeface="Arial" pitchFamily="34" charset="0"/>
                  </a:rPr>
                  <a:t>Grb2</a:t>
                </a:r>
                <a:endParaRPr lang="en-US" altLang="en-US" sz="1100" b="1" dirty="0">
                  <a:solidFill>
                    <a:srgbClr val="FFFFFF"/>
                  </a:solidFill>
                  <a:ea typeface="MS PGothic" pitchFamily="34" charset="-128"/>
                  <a:cs typeface="Arial" pitchFamily="34" charset="0"/>
                </a:endParaRPr>
              </a:p>
            </p:txBody>
          </p:sp>
        </p:grpSp>
        <p:grpSp>
          <p:nvGrpSpPr>
            <p:cNvPr id="56" name="Group 27"/>
            <p:cNvGrpSpPr>
              <a:grpSpLocks/>
            </p:cNvGrpSpPr>
            <p:nvPr/>
          </p:nvGrpSpPr>
          <p:grpSpPr bwMode="auto">
            <a:xfrm>
              <a:off x="4779839" y="2743845"/>
              <a:ext cx="504000" cy="504000"/>
              <a:chOff x="9229" y="1277"/>
              <a:chExt cx="226" cy="226"/>
            </a:xfrm>
          </p:grpSpPr>
          <p:sp>
            <p:nvSpPr>
              <p:cNvPr id="72" name="Oval 28"/>
              <p:cNvSpPr>
                <a:spLocks noChangeArrowheads="1"/>
              </p:cNvSpPr>
              <p:nvPr/>
            </p:nvSpPr>
            <p:spPr bwMode="invGray">
              <a:xfrm>
                <a:off x="9229" y="1277"/>
                <a:ext cx="226" cy="226"/>
              </a:xfrm>
              <a:prstGeom prst="ellipse">
                <a:avLst/>
              </a:prstGeom>
              <a:solidFill>
                <a:srgbClr val="7AC1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spcAft>
                    <a:spcPct val="10000"/>
                  </a:spcAft>
                </a:pPr>
                <a:endParaRPr lang="en-US" altLang="en-US" sz="1800">
                  <a:ea typeface="MS PGothic" pitchFamily="34" charset="-128"/>
                  <a:cs typeface="Arial" pitchFamily="34" charset="0"/>
                </a:endParaRPr>
              </a:p>
            </p:txBody>
          </p:sp>
          <p:sp>
            <p:nvSpPr>
              <p:cNvPr id="73" name="Rectangle 29"/>
              <p:cNvSpPr>
                <a:spLocks noChangeArrowheads="1"/>
              </p:cNvSpPr>
              <p:nvPr/>
            </p:nvSpPr>
            <p:spPr bwMode="invGray">
              <a:xfrm>
                <a:off x="9262" y="1343"/>
                <a:ext cx="162" cy="94"/>
              </a:xfrm>
              <a:prstGeom prst="rect">
                <a:avLst/>
              </a:prstGeom>
              <a:solidFill>
                <a:srgbClr val="7AC14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a:solidFill>
                      <a:srgbClr val="FFFFFF"/>
                    </a:solidFill>
                    <a:ea typeface="MS PGothic" pitchFamily="34" charset="-128"/>
                    <a:cs typeface="Arial" pitchFamily="34" charset="0"/>
                  </a:rPr>
                  <a:t>Shc</a:t>
                </a:r>
                <a:endParaRPr lang="en-US" altLang="en-US" sz="1100" b="1">
                  <a:solidFill>
                    <a:srgbClr val="FFFFFF"/>
                  </a:solidFill>
                  <a:ea typeface="MS PGothic" pitchFamily="34" charset="-128"/>
                  <a:cs typeface="Arial" pitchFamily="34" charset="0"/>
                </a:endParaRPr>
              </a:p>
            </p:txBody>
          </p:sp>
        </p:grpSp>
        <p:grpSp>
          <p:nvGrpSpPr>
            <p:cNvPr id="57" name="Group 30"/>
            <p:cNvGrpSpPr>
              <a:grpSpLocks/>
            </p:cNvGrpSpPr>
            <p:nvPr/>
          </p:nvGrpSpPr>
          <p:grpSpPr bwMode="auto">
            <a:xfrm>
              <a:off x="3275856" y="4149080"/>
              <a:ext cx="576000" cy="504000"/>
              <a:chOff x="8423" y="2131"/>
              <a:chExt cx="226" cy="226"/>
            </a:xfrm>
            <a:solidFill>
              <a:srgbClr val="336600"/>
            </a:solidFill>
          </p:grpSpPr>
          <p:sp>
            <p:nvSpPr>
              <p:cNvPr id="70" name="Oval 31"/>
              <p:cNvSpPr>
                <a:spLocks noChangeArrowheads="1"/>
              </p:cNvSpPr>
              <p:nvPr/>
            </p:nvSpPr>
            <p:spPr bwMode="invGray">
              <a:xfrm>
                <a:off x="8423" y="2131"/>
                <a:ext cx="226" cy="226"/>
              </a:xfrm>
              <a:prstGeom prst="ellipse">
                <a:avLst/>
              </a:prstGeom>
              <a:grpFill/>
              <a:ln w="9525">
                <a:noFill/>
                <a:round/>
                <a:headEnd/>
                <a:tailEnd/>
              </a:ln>
            </p:spPr>
            <p:txBody>
              <a:bodyPr/>
              <a:lstStyle/>
              <a:p>
                <a:pPr>
                  <a:spcAft>
                    <a:spcPct val="10000"/>
                  </a:spcAft>
                  <a:defRPr/>
                </a:pPr>
                <a:endParaRPr lang="en-US" sz="1800">
                  <a:ea typeface="ＭＳ Ｐゴシック" pitchFamily="34" charset="-128"/>
                  <a:cs typeface="Arial" pitchFamily="34" charset="0"/>
                </a:endParaRPr>
              </a:p>
            </p:txBody>
          </p:sp>
          <p:sp>
            <p:nvSpPr>
              <p:cNvPr id="71" name="Rectangle 32"/>
              <p:cNvSpPr>
                <a:spLocks noChangeArrowheads="1"/>
              </p:cNvSpPr>
              <p:nvPr/>
            </p:nvSpPr>
            <p:spPr bwMode="invGray">
              <a:xfrm>
                <a:off x="8438" y="2205"/>
                <a:ext cx="196" cy="94"/>
              </a:xfrm>
              <a:prstGeom prst="rect">
                <a:avLst/>
              </a:prstGeom>
              <a:grpFill/>
              <a:ln w="9525">
                <a:noFill/>
                <a:miter lim="800000"/>
                <a:headEnd/>
                <a:tailEnd/>
              </a:ln>
            </p:spPr>
            <p:txBody>
              <a:bodyPr wrap="none" lIns="0" tIns="0" rIns="0" bIns="0"/>
              <a:lstStyle/>
              <a:p>
                <a:pPr algn="ctr">
                  <a:lnSpc>
                    <a:spcPct val="89000"/>
                  </a:lnSpc>
                  <a:spcAft>
                    <a:spcPct val="23000"/>
                  </a:spcAft>
                  <a:defRPr/>
                </a:pPr>
                <a:r>
                  <a:rPr lang="en-US" sz="1400" b="1" dirty="0">
                    <a:solidFill>
                      <a:srgbClr val="FFFFFF"/>
                    </a:solidFill>
                    <a:ea typeface="ＭＳ Ｐゴシック" pitchFamily="34" charset="-128"/>
                    <a:cs typeface="Arial" pitchFamily="34" charset="0"/>
                  </a:rPr>
                  <a:t>MEK</a:t>
                </a:r>
                <a:endParaRPr lang="en-US" sz="1100" b="1" dirty="0">
                  <a:solidFill>
                    <a:srgbClr val="FFFFFF"/>
                  </a:solidFill>
                  <a:ea typeface="ＭＳ Ｐゴシック" pitchFamily="34" charset="-128"/>
                  <a:cs typeface="Arial" pitchFamily="34" charset="0"/>
                </a:endParaRPr>
              </a:p>
            </p:txBody>
          </p:sp>
        </p:grpSp>
        <p:grpSp>
          <p:nvGrpSpPr>
            <p:cNvPr id="58" name="Group 34"/>
            <p:cNvGrpSpPr>
              <a:grpSpLocks/>
            </p:cNvGrpSpPr>
            <p:nvPr/>
          </p:nvGrpSpPr>
          <p:grpSpPr bwMode="auto">
            <a:xfrm>
              <a:off x="3275856" y="3429056"/>
              <a:ext cx="576000" cy="504000"/>
              <a:chOff x="8481" y="1610"/>
              <a:chExt cx="226" cy="228"/>
            </a:xfrm>
            <a:solidFill>
              <a:srgbClr val="336600"/>
            </a:solidFill>
          </p:grpSpPr>
          <p:sp>
            <p:nvSpPr>
              <p:cNvPr id="68" name="Oval 35"/>
              <p:cNvSpPr>
                <a:spLocks noChangeArrowheads="1"/>
              </p:cNvSpPr>
              <p:nvPr/>
            </p:nvSpPr>
            <p:spPr bwMode="invGray">
              <a:xfrm>
                <a:off x="8481" y="1610"/>
                <a:ext cx="226" cy="228"/>
              </a:xfrm>
              <a:prstGeom prst="ellipse">
                <a:avLst/>
              </a:prstGeom>
              <a:grpFill/>
              <a:ln w="9525">
                <a:noFill/>
                <a:round/>
                <a:headEnd/>
                <a:tailEnd/>
              </a:ln>
            </p:spPr>
            <p:txBody>
              <a:bodyPr/>
              <a:lstStyle/>
              <a:p>
                <a:pPr>
                  <a:spcAft>
                    <a:spcPct val="10000"/>
                  </a:spcAft>
                  <a:defRPr/>
                </a:pPr>
                <a:endParaRPr lang="en-US" sz="1800">
                  <a:ea typeface="ＭＳ Ｐゴシック" pitchFamily="34" charset="-128"/>
                  <a:cs typeface="Arial" pitchFamily="34" charset="0"/>
                </a:endParaRPr>
              </a:p>
            </p:txBody>
          </p:sp>
          <p:sp>
            <p:nvSpPr>
              <p:cNvPr id="69" name="Rectangle 36"/>
              <p:cNvSpPr>
                <a:spLocks noChangeArrowheads="1"/>
              </p:cNvSpPr>
              <p:nvPr/>
            </p:nvSpPr>
            <p:spPr bwMode="invGray">
              <a:xfrm>
                <a:off x="8523" y="1677"/>
                <a:ext cx="142" cy="94"/>
              </a:xfrm>
              <a:prstGeom prst="rect">
                <a:avLst/>
              </a:prstGeom>
              <a:grpFill/>
              <a:ln w="9525">
                <a:noFill/>
                <a:miter lim="800000"/>
                <a:headEnd/>
                <a:tailEnd/>
              </a:ln>
            </p:spPr>
            <p:txBody>
              <a:bodyPr wrap="none" lIns="0" tIns="0" rIns="0" bIns="0"/>
              <a:lstStyle/>
              <a:p>
                <a:pPr algn="ctr">
                  <a:lnSpc>
                    <a:spcPct val="89000"/>
                  </a:lnSpc>
                  <a:spcAft>
                    <a:spcPct val="23000"/>
                  </a:spcAft>
                  <a:defRPr/>
                </a:pPr>
                <a:r>
                  <a:rPr lang="en-US" sz="1400" b="1" dirty="0" err="1">
                    <a:solidFill>
                      <a:srgbClr val="FFFFFF"/>
                    </a:solidFill>
                    <a:ea typeface="ＭＳ Ｐゴシック" pitchFamily="34" charset="-128"/>
                    <a:cs typeface="Arial" pitchFamily="34" charset="0"/>
                  </a:rPr>
                  <a:t>Raf</a:t>
                </a:r>
                <a:endParaRPr lang="en-US" sz="1100" b="1" dirty="0">
                  <a:solidFill>
                    <a:srgbClr val="FFFFFF"/>
                  </a:solidFill>
                  <a:ea typeface="ＭＳ Ｐゴシック" pitchFamily="34" charset="-128"/>
                  <a:cs typeface="Arial" pitchFamily="34" charset="0"/>
                </a:endParaRPr>
              </a:p>
            </p:txBody>
          </p:sp>
        </p:grpSp>
        <p:grpSp>
          <p:nvGrpSpPr>
            <p:cNvPr id="59" name="Group 91"/>
            <p:cNvGrpSpPr>
              <a:grpSpLocks/>
            </p:cNvGrpSpPr>
            <p:nvPr/>
          </p:nvGrpSpPr>
          <p:grpSpPr bwMode="auto">
            <a:xfrm>
              <a:off x="2987824" y="4941168"/>
              <a:ext cx="1008000" cy="504000"/>
              <a:chOff x="2305" y="2355"/>
              <a:chExt cx="331" cy="252"/>
            </a:xfrm>
            <a:solidFill>
              <a:srgbClr val="336600"/>
            </a:solidFill>
          </p:grpSpPr>
          <p:grpSp>
            <p:nvGrpSpPr>
              <p:cNvPr id="63" name="Group 92"/>
              <p:cNvGrpSpPr>
                <a:grpSpLocks/>
              </p:cNvGrpSpPr>
              <p:nvPr/>
            </p:nvGrpSpPr>
            <p:grpSpPr bwMode="auto">
              <a:xfrm>
                <a:off x="2336" y="2387"/>
                <a:ext cx="300" cy="220"/>
                <a:chOff x="3161" y="2384"/>
                <a:chExt cx="226" cy="226"/>
              </a:xfrm>
              <a:grpFill/>
            </p:grpSpPr>
            <p:sp>
              <p:nvSpPr>
                <p:cNvPr id="66" name="Oval 93"/>
                <p:cNvSpPr>
                  <a:spLocks noChangeArrowheads="1"/>
                </p:cNvSpPr>
                <p:nvPr/>
              </p:nvSpPr>
              <p:spPr bwMode="invGray">
                <a:xfrm>
                  <a:off x="3161" y="2384"/>
                  <a:ext cx="226" cy="226"/>
                </a:xfrm>
                <a:prstGeom prst="ellipse">
                  <a:avLst/>
                </a:prstGeom>
                <a:grpFill/>
                <a:ln w="9525">
                  <a:noFill/>
                  <a:round/>
                  <a:headEnd/>
                  <a:tailEnd/>
                </a:ln>
              </p:spPr>
              <p:txBody>
                <a:bodyPr/>
                <a:lstStyle/>
                <a:p>
                  <a:pPr>
                    <a:spcAft>
                      <a:spcPct val="10000"/>
                    </a:spcAft>
                    <a:defRPr/>
                  </a:pPr>
                  <a:endParaRPr lang="en-US" sz="1800">
                    <a:ea typeface="ＭＳ Ｐゴシック" pitchFamily="34" charset="-128"/>
                    <a:cs typeface="Arial" pitchFamily="34" charset="0"/>
                  </a:endParaRPr>
                </a:p>
              </p:txBody>
            </p:sp>
            <p:sp>
              <p:nvSpPr>
                <p:cNvPr id="67" name="Rectangle 94"/>
                <p:cNvSpPr>
                  <a:spLocks noChangeArrowheads="1"/>
                </p:cNvSpPr>
                <p:nvPr/>
              </p:nvSpPr>
              <p:spPr bwMode="invGray">
                <a:xfrm>
                  <a:off x="3185" y="2450"/>
                  <a:ext cx="180" cy="96"/>
                </a:xfrm>
                <a:prstGeom prst="rect">
                  <a:avLst/>
                </a:prstGeom>
                <a:grpFill/>
                <a:ln w="9525">
                  <a:noFill/>
                  <a:miter lim="800000"/>
                  <a:headEnd/>
                  <a:tailEnd/>
                </a:ln>
              </p:spPr>
              <p:txBody>
                <a:bodyPr wrap="none" lIns="0" tIns="0" rIns="0" bIns="0"/>
                <a:lstStyle/>
                <a:p>
                  <a:pPr algn="ctr">
                    <a:lnSpc>
                      <a:spcPct val="89000"/>
                    </a:lnSpc>
                    <a:spcAft>
                      <a:spcPct val="23000"/>
                    </a:spcAft>
                    <a:defRPr/>
                  </a:pPr>
                  <a:r>
                    <a:rPr lang="en-US" sz="1400" b="1">
                      <a:solidFill>
                        <a:srgbClr val="FFFFFF"/>
                      </a:solidFill>
                      <a:ea typeface="ＭＳ Ｐゴシック" pitchFamily="34" charset="-128"/>
                      <a:cs typeface="Arial" pitchFamily="34" charset="0"/>
                    </a:rPr>
                    <a:t>MAPK</a:t>
                  </a:r>
                  <a:endParaRPr lang="en-US" sz="1100" b="1">
                    <a:solidFill>
                      <a:srgbClr val="FFFFFF"/>
                    </a:solidFill>
                    <a:ea typeface="ＭＳ Ｐゴシック" pitchFamily="34" charset="-128"/>
                    <a:cs typeface="Arial" pitchFamily="34" charset="0"/>
                  </a:endParaRPr>
                </a:p>
              </p:txBody>
            </p:sp>
          </p:grpSp>
          <p:pic>
            <p:nvPicPr>
              <p:cNvPr id="64" name="Picture 95" descr="p"/>
              <p:cNvPicPr>
                <a:picLocks noChangeAspect="1" noChangeArrowheads="1"/>
              </p:cNvPicPr>
              <p:nvPr/>
            </p:nvPicPr>
            <p:blipFill>
              <a:blip r:embed="rId5" cstate="print"/>
              <a:srcRect/>
              <a:stretch>
                <a:fillRect/>
              </a:stretch>
            </p:blipFill>
            <p:spPr bwMode="invGray">
              <a:xfrm>
                <a:off x="2305" y="2512"/>
                <a:ext cx="86" cy="78"/>
              </a:xfrm>
              <a:prstGeom prst="rect">
                <a:avLst/>
              </a:prstGeom>
              <a:grpFill/>
              <a:ln w="9525">
                <a:noFill/>
                <a:miter lim="800000"/>
                <a:headEnd/>
                <a:tailEnd/>
              </a:ln>
            </p:spPr>
          </p:pic>
          <p:pic>
            <p:nvPicPr>
              <p:cNvPr id="65" name="Picture 96" descr="p"/>
              <p:cNvPicPr>
                <a:picLocks noChangeAspect="1" noChangeArrowheads="1"/>
              </p:cNvPicPr>
              <p:nvPr/>
            </p:nvPicPr>
            <p:blipFill>
              <a:blip r:embed="rId5" cstate="print"/>
              <a:srcRect/>
              <a:stretch>
                <a:fillRect/>
              </a:stretch>
            </p:blipFill>
            <p:spPr bwMode="invGray">
              <a:xfrm>
                <a:off x="2536" y="2355"/>
                <a:ext cx="86" cy="78"/>
              </a:xfrm>
              <a:prstGeom prst="rect">
                <a:avLst/>
              </a:prstGeom>
              <a:grpFill/>
              <a:ln w="9525">
                <a:noFill/>
                <a:miter lim="800000"/>
                <a:headEnd/>
                <a:tailEnd/>
              </a:ln>
            </p:spPr>
          </p:pic>
        </p:grpSp>
        <p:cxnSp>
          <p:nvCxnSpPr>
            <p:cNvPr id="60" name="Straight Arrow Connector 462"/>
            <p:cNvCxnSpPr>
              <a:cxnSpLocks noChangeShapeType="1"/>
              <a:stCxn id="78" idx="4"/>
            </p:cNvCxnSpPr>
            <p:nvPr/>
          </p:nvCxnSpPr>
          <p:spPr bwMode="auto">
            <a:xfrm>
              <a:off x="3563856" y="3212920"/>
              <a:ext cx="0" cy="216136"/>
            </a:xfrm>
            <a:prstGeom prst="straightConnector1">
              <a:avLst/>
            </a:prstGeom>
            <a:noFill/>
            <a:ln w="53975" algn="ctr">
              <a:solidFill>
                <a:schemeClr val="tx1"/>
              </a:solidFill>
              <a:round/>
              <a:headEnd/>
              <a:tailEnd type="triangle" w="med" len="sm"/>
            </a:ln>
            <a:extLst>
              <a:ext uri="{909E8E84-426E-40DD-AFC4-6F175D3DCCD1}">
                <a14:hiddenFill xmlns:a14="http://schemas.microsoft.com/office/drawing/2010/main">
                  <a:noFill/>
                </a14:hiddenFill>
              </a:ext>
            </a:extLst>
          </p:spPr>
        </p:cxnSp>
        <p:cxnSp>
          <p:nvCxnSpPr>
            <p:cNvPr id="61" name="Straight Arrow Connector 465"/>
            <p:cNvCxnSpPr>
              <a:cxnSpLocks noChangeShapeType="1"/>
            </p:cNvCxnSpPr>
            <p:nvPr/>
          </p:nvCxnSpPr>
          <p:spPr bwMode="auto">
            <a:xfrm>
              <a:off x="3563856" y="3933056"/>
              <a:ext cx="0" cy="216024"/>
            </a:xfrm>
            <a:prstGeom prst="straightConnector1">
              <a:avLst/>
            </a:prstGeom>
            <a:noFill/>
            <a:ln w="53975" algn="ctr">
              <a:solidFill>
                <a:schemeClr val="tx1"/>
              </a:solidFill>
              <a:round/>
              <a:headEnd/>
              <a:tailEnd type="triangle" w="med" len="sm"/>
            </a:ln>
            <a:extLst>
              <a:ext uri="{909E8E84-426E-40DD-AFC4-6F175D3DCCD1}">
                <a14:hiddenFill xmlns:a14="http://schemas.microsoft.com/office/drawing/2010/main">
                  <a:noFill/>
                </a14:hiddenFill>
              </a:ext>
            </a:extLst>
          </p:spPr>
        </p:cxnSp>
        <p:cxnSp>
          <p:nvCxnSpPr>
            <p:cNvPr id="62" name="Straight Arrow Connector 468"/>
            <p:cNvCxnSpPr>
              <a:cxnSpLocks noChangeShapeType="1"/>
            </p:cNvCxnSpPr>
            <p:nvPr/>
          </p:nvCxnSpPr>
          <p:spPr bwMode="auto">
            <a:xfrm flipH="1">
              <a:off x="3539027" y="4653080"/>
              <a:ext cx="24829" cy="352088"/>
            </a:xfrm>
            <a:prstGeom prst="straightConnector1">
              <a:avLst/>
            </a:prstGeom>
            <a:noFill/>
            <a:ln w="53975" algn="ctr">
              <a:solidFill>
                <a:schemeClr val="tx1"/>
              </a:solidFill>
              <a:round/>
              <a:headEnd/>
              <a:tailEnd type="triangle" w="med" len="sm"/>
            </a:ln>
            <a:extLst>
              <a:ext uri="{909E8E84-426E-40DD-AFC4-6F175D3DCCD1}">
                <a14:hiddenFill xmlns:a14="http://schemas.microsoft.com/office/drawing/2010/main">
                  <a:noFill/>
                </a14:hiddenFill>
              </a:ext>
            </a:extLst>
          </p:spPr>
        </p:cxnSp>
      </p:grpSp>
      <p:cxnSp>
        <p:nvCxnSpPr>
          <p:cNvPr id="47" name="Straight Arrow Connector 46" descr=" 495"/>
          <p:cNvCxnSpPr/>
          <p:nvPr/>
        </p:nvCxnSpPr>
        <p:spPr bwMode="auto">
          <a:xfrm>
            <a:off x="3171825" y="5921375"/>
            <a:ext cx="895350" cy="244475"/>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43" name="Straight Arrow Connector 42" descr=" 498"/>
          <p:cNvCxnSpPr/>
          <p:nvPr/>
        </p:nvCxnSpPr>
        <p:spPr bwMode="auto">
          <a:xfrm flipH="1">
            <a:off x="2051050" y="5949950"/>
            <a:ext cx="865188" cy="215900"/>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grpSp>
        <p:nvGrpSpPr>
          <p:cNvPr id="81" name="Group 523" descr=" 22"/>
          <p:cNvGrpSpPr>
            <a:grpSpLocks/>
          </p:cNvGrpSpPr>
          <p:nvPr/>
        </p:nvGrpSpPr>
        <p:grpSpPr bwMode="auto">
          <a:xfrm>
            <a:off x="4608513" y="3429000"/>
            <a:ext cx="4140200" cy="2736850"/>
            <a:chOff x="4608096" y="3429000"/>
            <a:chExt cx="4140368" cy="2736304"/>
          </a:xfrm>
        </p:grpSpPr>
        <p:grpSp>
          <p:nvGrpSpPr>
            <p:cNvPr id="82" name="Group 520"/>
            <p:cNvGrpSpPr>
              <a:grpSpLocks/>
            </p:cNvGrpSpPr>
            <p:nvPr/>
          </p:nvGrpSpPr>
          <p:grpSpPr bwMode="auto">
            <a:xfrm>
              <a:off x="5292080" y="5517280"/>
              <a:ext cx="1368000" cy="576016"/>
              <a:chOff x="5292080" y="5517280"/>
              <a:chExt cx="1368000" cy="576016"/>
            </a:xfrm>
          </p:grpSpPr>
          <p:sp>
            <p:nvSpPr>
              <p:cNvPr id="107" name="Rounded Rectangle 508"/>
              <p:cNvSpPr>
                <a:spLocks noChangeArrowheads="1"/>
              </p:cNvSpPr>
              <p:nvPr/>
            </p:nvSpPr>
            <p:spPr bwMode="auto">
              <a:xfrm>
                <a:off x="5292080" y="5517280"/>
                <a:ext cx="1368000" cy="540000"/>
              </a:xfrm>
              <a:prstGeom prst="roundRect">
                <a:avLst>
                  <a:gd name="adj" fmla="val 16667"/>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sp>
            <p:nvSpPr>
              <p:cNvPr id="108" name="Rectangle 14"/>
              <p:cNvSpPr>
                <a:spLocks noChangeArrowheads="1"/>
              </p:cNvSpPr>
              <p:nvPr/>
            </p:nvSpPr>
            <p:spPr bwMode="invGray">
              <a:xfrm>
                <a:off x="5364088" y="5575771"/>
                <a:ext cx="11699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70000"/>
                  </a:lnSpc>
                </a:pPr>
                <a:r>
                  <a:rPr lang="en-US" altLang="en-US" sz="1800" b="1" dirty="0">
                    <a:solidFill>
                      <a:schemeClr val="bg1"/>
                    </a:solidFill>
                    <a:ea typeface="MS PGothic" pitchFamily="34" charset="-128"/>
                    <a:cs typeface="Arial" pitchFamily="34" charset="0"/>
                  </a:rPr>
                  <a:t>Cell cycle</a:t>
                </a:r>
                <a:br>
                  <a:rPr lang="en-US" altLang="en-US" sz="1800" b="1" dirty="0">
                    <a:solidFill>
                      <a:schemeClr val="bg1"/>
                    </a:solidFill>
                    <a:ea typeface="MS PGothic" pitchFamily="34" charset="-128"/>
                    <a:cs typeface="Arial" pitchFamily="34" charset="0"/>
                  </a:rPr>
                </a:br>
                <a:r>
                  <a:rPr lang="en-US" altLang="en-US" sz="1800" b="1" dirty="0">
                    <a:solidFill>
                      <a:schemeClr val="bg1"/>
                    </a:solidFill>
                    <a:ea typeface="MS PGothic" pitchFamily="34" charset="-128"/>
                    <a:cs typeface="Arial" pitchFamily="34" charset="0"/>
                  </a:rPr>
                  <a:t>control</a:t>
                </a:r>
              </a:p>
            </p:txBody>
          </p:sp>
        </p:grpSp>
        <p:grpSp>
          <p:nvGrpSpPr>
            <p:cNvPr id="83" name="Group 521"/>
            <p:cNvGrpSpPr>
              <a:grpSpLocks/>
            </p:cNvGrpSpPr>
            <p:nvPr/>
          </p:nvGrpSpPr>
          <p:grpSpPr bwMode="auto">
            <a:xfrm>
              <a:off x="6516368" y="5085184"/>
              <a:ext cx="1368000" cy="360000"/>
              <a:chOff x="6516368" y="5085184"/>
              <a:chExt cx="1368000" cy="360000"/>
            </a:xfrm>
          </p:grpSpPr>
          <p:sp>
            <p:nvSpPr>
              <p:cNvPr id="105" name="Rounded Rectangle 511"/>
              <p:cNvSpPr>
                <a:spLocks noChangeArrowheads="1"/>
              </p:cNvSpPr>
              <p:nvPr/>
            </p:nvSpPr>
            <p:spPr bwMode="auto">
              <a:xfrm>
                <a:off x="6516368" y="5085184"/>
                <a:ext cx="1368000" cy="360000"/>
              </a:xfrm>
              <a:prstGeom prst="roundRect">
                <a:avLst>
                  <a:gd name="adj" fmla="val 16667"/>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sp>
            <p:nvSpPr>
              <p:cNvPr id="106" name="Rectangle 16"/>
              <p:cNvSpPr>
                <a:spLocks noChangeArrowheads="1"/>
              </p:cNvSpPr>
              <p:nvPr/>
            </p:nvSpPr>
            <p:spPr bwMode="invGray">
              <a:xfrm>
                <a:off x="6598791" y="5120722"/>
                <a:ext cx="1243013"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95000"/>
                  </a:lnSpc>
                </a:pPr>
                <a:r>
                  <a:rPr lang="en-US" altLang="en-US" sz="1800" b="1" dirty="0">
                    <a:solidFill>
                      <a:schemeClr val="bg1"/>
                    </a:solidFill>
                    <a:ea typeface="MS PGothic" pitchFamily="34" charset="-128"/>
                    <a:cs typeface="Arial" pitchFamily="34" charset="0"/>
                  </a:rPr>
                  <a:t>Apoptosis</a:t>
                </a:r>
                <a:endParaRPr lang="en-US" altLang="en-US" b="1" dirty="0">
                  <a:solidFill>
                    <a:schemeClr val="bg1"/>
                  </a:solidFill>
                  <a:ea typeface="MS PGothic" pitchFamily="34" charset="-128"/>
                  <a:cs typeface="Arial" pitchFamily="34" charset="0"/>
                </a:endParaRPr>
              </a:p>
            </p:txBody>
          </p:sp>
        </p:grpSp>
        <p:grpSp>
          <p:nvGrpSpPr>
            <p:cNvPr id="84" name="Group 522"/>
            <p:cNvGrpSpPr>
              <a:grpSpLocks/>
            </p:cNvGrpSpPr>
            <p:nvPr/>
          </p:nvGrpSpPr>
          <p:grpSpPr bwMode="auto">
            <a:xfrm>
              <a:off x="7308304" y="5481288"/>
              <a:ext cx="1368000" cy="360000"/>
              <a:chOff x="7308304" y="5481288"/>
              <a:chExt cx="1368000" cy="360000"/>
            </a:xfrm>
          </p:grpSpPr>
          <p:sp>
            <p:nvSpPr>
              <p:cNvPr id="103" name="Rounded Rectangle 510"/>
              <p:cNvSpPr>
                <a:spLocks noChangeArrowheads="1"/>
              </p:cNvSpPr>
              <p:nvPr/>
            </p:nvSpPr>
            <p:spPr bwMode="auto">
              <a:xfrm>
                <a:off x="7308304" y="5481288"/>
                <a:ext cx="1368000" cy="360000"/>
              </a:xfrm>
              <a:prstGeom prst="roundRect">
                <a:avLst>
                  <a:gd name="adj" fmla="val 16667"/>
                </a:avLst>
              </a:prstGeom>
              <a:solidFill>
                <a:srgbClr val="FF9900"/>
              </a:solidFill>
              <a:ln>
                <a:noFill/>
              </a:ln>
              <a:extLst>
                <a:ext uri="{91240B29-F687-4F45-9708-019B960494DF}">
                  <a14:hiddenLine xmlns:a14="http://schemas.microsoft.com/office/drawing/2010/main" w="76200" algn="ctr">
                    <a:solidFill>
                      <a:srgbClr val="000000"/>
                    </a:solidFill>
                    <a:round/>
                    <a:headEnd/>
                    <a:tailEnd type="none" w="lg" len="me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eaLnBrk="1" hangingPunct="1"/>
                <a:endParaRPr lang="en-US" altLang="en-US"/>
              </a:p>
            </p:txBody>
          </p:sp>
          <p:sp>
            <p:nvSpPr>
              <p:cNvPr id="104" name="Rectangle 17"/>
              <p:cNvSpPr>
                <a:spLocks noChangeArrowheads="1"/>
              </p:cNvSpPr>
              <p:nvPr/>
            </p:nvSpPr>
            <p:spPr bwMode="invGray">
              <a:xfrm>
                <a:off x="7465566" y="5545212"/>
                <a:ext cx="9874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95000"/>
                  </a:lnSpc>
                </a:pPr>
                <a:r>
                  <a:rPr lang="en-US" altLang="en-US" sz="1800" b="1" dirty="0">
                    <a:solidFill>
                      <a:schemeClr val="bg1"/>
                    </a:solidFill>
                    <a:ea typeface="MS PGothic" pitchFamily="34" charset="-128"/>
                    <a:cs typeface="Arial" pitchFamily="34" charset="0"/>
                  </a:rPr>
                  <a:t>Survival</a:t>
                </a:r>
                <a:endParaRPr lang="en-US" altLang="en-US" b="1" dirty="0">
                  <a:solidFill>
                    <a:schemeClr val="bg1"/>
                  </a:solidFill>
                  <a:ea typeface="MS PGothic" pitchFamily="34" charset="-128"/>
                  <a:cs typeface="Arial" pitchFamily="34" charset="0"/>
                </a:endParaRPr>
              </a:p>
            </p:txBody>
          </p:sp>
        </p:grpSp>
        <p:sp>
          <p:nvSpPr>
            <p:cNvPr id="85" name="AutoShape 110"/>
            <p:cNvSpPr>
              <a:spLocks noChangeArrowheads="1"/>
            </p:cNvSpPr>
            <p:nvPr/>
          </p:nvSpPr>
          <p:spPr bwMode="auto">
            <a:xfrm>
              <a:off x="6301929" y="5194374"/>
              <a:ext cx="165100" cy="179388"/>
            </a:xfrm>
            <a:prstGeom prst="downArrow">
              <a:avLst>
                <a:gd name="adj1" fmla="val 31148"/>
                <a:gd name="adj2" fmla="val 64423"/>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endParaRPr lang="en-US" altLang="en-US"/>
            </a:p>
          </p:txBody>
        </p:sp>
        <p:sp>
          <p:nvSpPr>
            <p:cNvPr id="86" name="AutoShape 111"/>
            <p:cNvSpPr>
              <a:spLocks noChangeArrowheads="1"/>
            </p:cNvSpPr>
            <p:nvPr/>
          </p:nvSpPr>
          <p:spPr bwMode="auto">
            <a:xfrm rot="10800000">
              <a:off x="7171879" y="5591249"/>
              <a:ext cx="168275" cy="179388"/>
            </a:xfrm>
            <a:prstGeom prst="downArrow">
              <a:avLst>
                <a:gd name="adj1" fmla="val 26537"/>
                <a:gd name="adj2" fmla="val 59437"/>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rot="10800000" wrap="none"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endParaRPr lang="en-US" altLang="en-US" sz="2400">
                <a:solidFill>
                  <a:schemeClr val="bg1"/>
                </a:solidFill>
                <a:ea typeface="MS PGothic" pitchFamily="34" charset="-128"/>
                <a:cs typeface="Arial" pitchFamily="34" charset="0"/>
              </a:endParaRPr>
            </a:p>
          </p:txBody>
        </p:sp>
        <p:sp>
          <p:nvSpPr>
            <p:cNvPr id="87" name="Rounded Rectangle 86"/>
            <p:cNvSpPr/>
            <p:nvPr/>
          </p:nvSpPr>
          <p:spPr bwMode="auto">
            <a:xfrm>
              <a:off x="4608096" y="4221005"/>
              <a:ext cx="828709" cy="360290"/>
            </a:xfrm>
            <a:prstGeom prst="roundRect">
              <a:avLst/>
            </a:prstGeom>
            <a:solidFill>
              <a:schemeClr val="accent5">
                <a:lumMod val="25000"/>
              </a:schemeClr>
            </a:solidFill>
            <a:ln w="12700" cap="flat" cmpd="sng" algn="ctr">
              <a:solidFill>
                <a:schemeClr val="bg1"/>
              </a:solidFill>
              <a:prstDash val="solid"/>
              <a:round/>
              <a:headEnd type="none" w="med" len="med"/>
              <a:tailEnd type="none" w="lg" len="med"/>
            </a:ln>
            <a:effectLst/>
          </p:spPr>
          <p:txBody>
            <a:bodyPr lIns="0" rIns="0" anchor="ctr"/>
            <a:lstStyle/>
            <a:p>
              <a:pPr algn="ctr">
                <a:defRPr/>
              </a:pPr>
              <a:r>
                <a:rPr lang="en-GB" sz="1400" b="1" dirty="0" err="1">
                  <a:solidFill>
                    <a:schemeClr val="bg1"/>
                  </a:solidFill>
                  <a:latin typeface="Arial" charset="0"/>
                </a:rPr>
                <a:t>mTOR</a:t>
              </a:r>
              <a:endParaRPr lang="en-GB" sz="1400" b="1" dirty="0">
                <a:solidFill>
                  <a:schemeClr val="bg1"/>
                </a:solidFill>
                <a:latin typeface="Arial" charset="0"/>
              </a:endParaRPr>
            </a:p>
          </p:txBody>
        </p:sp>
        <p:sp>
          <p:nvSpPr>
            <p:cNvPr id="88" name="Rounded Rectangle 87"/>
            <p:cNvSpPr/>
            <p:nvPr/>
          </p:nvSpPr>
          <p:spPr bwMode="auto">
            <a:xfrm>
              <a:off x="5471731" y="4221005"/>
              <a:ext cx="828709" cy="360290"/>
            </a:xfrm>
            <a:prstGeom prst="roundRect">
              <a:avLst/>
            </a:prstGeom>
            <a:solidFill>
              <a:schemeClr val="accent5">
                <a:lumMod val="25000"/>
              </a:schemeClr>
            </a:solidFill>
            <a:ln w="12700" cap="flat" cmpd="sng" algn="ctr">
              <a:solidFill>
                <a:schemeClr val="bg1"/>
              </a:solidFill>
              <a:prstDash val="solid"/>
              <a:round/>
              <a:headEnd type="none" w="med" len="med"/>
              <a:tailEnd type="none" w="lg" len="med"/>
            </a:ln>
            <a:effectLst/>
          </p:spPr>
          <p:txBody>
            <a:bodyPr lIns="0" rIns="0" anchor="ctr"/>
            <a:lstStyle/>
            <a:p>
              <a:pPr algn="ctr">
                <a:defRPr/>
              </a:pPr>
              <a:r>
                <a:rPr lang="en-GB" sz="1400" b="1" dirty="0">
                  <a:solidFill>
                    <a:schemeClr val="bg1"/>
                  </a:solidFill>
                  <a:latin typeface="Arial" charset="0"/>
                </a:rPr>
                <a:t>CyclinD1</a:t>
              </a:r>
            </a:p>
          </p:txBody>
        </p:sp>
        <p:sp>
          <p:nvSpPr>
            <p:cNvPr id="89" name="Rounded Rectangle 88"/>
            <p:cNvSpPr/>
            <p:nvPr/>
          </p:nvSpPr>
          <p:spPr bwMode="auto">
            <a:xfrm>
              <a:off x="5940062" y="4581295"/>
              <a:ext cx="828709" cy="360291"/>
            </a:xfrm>
            <a:prstGeom prst="roundRect">
              <a:avLst/>
            </a:prstGeom>
            <a:solidFill>
              <a:schemeClr val="accent5">
                <a:lumMod val="25000"/>
              </a:schemeClr>
            </a:solidFill>
            <a:ln w="12700" cap="flat" cmpd="sng" algn="ctr">
              <a:solidFill>
                <a:schemeClr val="bg1"/>
              </a:solidFill>
              <a:prstDash val="solid"/>
              <a:round/>
              <a:headEnd type="none" w="med" len="med"/>
              <a:tailEnd type="none" w="lg" len="med"/>
            </a:ln>
            <a:effectLst/>
          </p:spPr>
          <p:txBody>
            <a:bodyPr lIns="0" rIns="0" anchor="ctr"/>
            <a:lstStyle/>
            <a:p>
              <a:pPr algn="ctr">
                <a:defRPr/>
              </a:pPr>
              <a:r>
                <a:rPr lang="en-GB" sz="1400" b="1" dirty="0">
                  <a:solidFill>
                    <a:schemeClr val="bg1"/>
                  </a:solidFill>
                  <a:latin typeface="Arial" charset="0"/>
                </a:rPr>
                <a:t>p27</a:t>
              </a:r>
            </a:p>
          </p:txBody>
        </p:sp>
        <p:sp>
          <p:nvSpPr>
            <p:cNvPr id="90" name="Rounded Rectangle 89"/>
            <p:cNvSpPr/>
            <p:nvPr/>
          </p:nvSpPr>
          <p:spPr bwMode="auto">
            <a:xfrm>
              <a:off x="6479834" y="4149581"/>
              <a:ext cx="828709" cy="360291"/>
            </a:xfrm>
            <a:prstGeom prst="roundRect">
              <a:avLst/>
            </a:prstGeom>
            <a:solidFill>
              <a:schemeClr val="accent5">
                <a:lumMod val="25000"/>
              </a:schemeClr>
            </a:solidFill>
            <a:ln w="76200" cap="flat" cmpd="sng" algn="ctr">
              <a:noFill/>
              <a:prstDash val="solid"/>
              <a:round/>
              <a:headEnd type="none" w="med" len="med"/>
              <a:tailEnd type="none" w="lg" len="med"/>
            </a:ln>
            <a:effectLst/>
          </p:spPr>
          <p:txBody>
            <a:bodyPr lIns="0" rIns="0" anchor="ctr"/>
            <a:lstStyle/>
            <a:p>
              <a:pPr algn="ctr">
                <a:defRPr/>
              </a:pPr>
              <a:r>
                <a:rPr lang="en-GB" sz="1400" b="1" dirty="0">
                  <a:solidFill>
                    <a:schemeClr val="bg1"/>
                  </a:solidFill>
                  <a:latin typeface="Arial" charset="0"/>
                </a:rPr>
                <a:t>BAD</a:t>
              </a:r>
            </a:p>
          </p:txBody>
        </p:sp>
        <p:sp>
          <p:nvSpPr>
            <p:cNvPr id="91" name="Rounded Rectangle 90"/>
            <p:cNvSpPr/>
            <p:nvPr/>
          </p:nvSpPr>
          <p:spPr bwMode="auto">
            <a:xfrm>
              <a:off x="7092634" y="3933724"/>
              <a:ext cx="827122" cy="358703"/>
            </a:xfrm>
            <a:prstGeom prst="roundRect">
              <a:avLst/>
            </a:prstGeom>
            <a:solidFill>
              <a:schemeClr val="accent5">
                <a:lumMod val="25000"/>
              </a:schemeClr>
            </a:solidFill>
            <a:ln w="12700" cap="flat" cmpd="sng" algn="ctr">
              <a:solidFill>
                <a:schemeClr val="bg1"/>
              </a:solidFill>
              <a:prstDash val="solid"/>
              <a:round/>
              <a:headEnd type="none" w="med" len="med"/>
              <a:tailEnd type="none" w="lg" len="med"/>
            </a:ln>
            <a:effectLst/>
          </p:spPr>
          <p:txBody>
            <a:bodyPr lIns="0" rIns="0" anchor="ctr"/>
            <a:lstStyle/>
            <a:p>
              <a:pPr algn="ctr">
                <a:defRPr/>
              </a:pPr>
              <a:r>
                <a:rPr lang="en-GB" sz="1400" b="1" dirty="0" err="1">
                  <a:solidFill>
                    <a:schemeClr val="bg1"/>
                  </a:solidFill>
                  <a:latin typeface="Arial" charset="0"/>
                </a:rPr>
                <a:t>NFkB</a:t>
              </a:r>
              <a:endParaRPr lang="en-GB" sz="1400" b="1" dirty="0">
                <a:solidFill>
                  <a:schemeClr val="bg1"/>
                </a:solidFill>
                <a:latin typeface="Arial" charset="0"/>
              </a:endParaRPr>
            </a:p>
          </p:txBody>
        </p:sp>
        <p:sp>
          <p:nvSpPr>
            <p:cNvPr id="92" name="Rounded Rectangle 91"/>
            <p:cNvSpPr/>
            <p:nvPr/>
          </p:nvSpPr>
          <p:spPr bwMode="auto">
            <a:xfrm>
              <a:off x="7919755" y="3716281"/>
              <a:ext cx="828709" cy="360290"/>
            </a:xfrm>
            <a:prstGeom prst="roundRect">
              <a:avLst/>
            </a:prstGeom>
            <a:solidFill>
              <a:schemeClr val="accent5">
                <a:lumMod val="25000"/>
              </a:schemeClr>
            </a:solidFill>
            <a:ln w="76200" cap="flat" cmpd="sng" algn="ctr">
              <a:noFill/>
              <a:prstDash val="solid"/>
              <a:round/>
              <a:headEnd type="none" w="med" len="med"/>
              <a:tailEnd type="none" w="lg" len="med"/>
            </a:ln>
            <a:effectLst/>
          </p:spPr>
          <p:txBody>
            <a:bodyPr lIns="0" rIns="0" anchor="ctr"/>
            <a:lstStyle/>
            <a:p>
              <a:pPr algn="ctr">
                <a:defRPr/>
              </a:pPr>
              <a:r>
                <a:rPr lang="en-GB" sz="1400" b="1" dirty="0">
                  <a:solidFill>
                    <a:schemeClr val="bg1"/>
                  </a:solidFill>
                  <a:latin typeface="Arial" charset="0"/>
                </a:rPr>
                <a:t>GSK3b</a:t>
              </a:r>
            </a:p>
          </p:txBody>
        </p:sp>
        <p:cxnSp>
          <p:nvCxnSpPr>
            <p:cNvPr id="93" name="Straight Arrow Connector 92"/>
            <p:cNvCxnSpPr>
              <a:endCxn id="87" idx="0"/>
            </p:cNvCxnSpPr>
            <p:nvPr/>
          </p:nvCxnSpPr>
          <p:spPr bwMode="auto">
            <a:xfrm flipH="1">
              <a:off x="5022450" y="3500424"/>
              <a:ext cx="2213065" cy="720581"/>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4" name="Straight Arrow Connector 93"/>
            <p:cNvCxnSpPr/>
            <p:nvPr/>
          </p:nvCxnSpPr>
          <p:spPr bwMode="auto">
            <a:xfrm flipH="1">
              <a:off x="5076427" y="4581295"/>
              <a:ext cx="0" cy="1584009"/>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5" name="Straight Arrow Connector 94"/>
            <p:cNvCxnSpPr>
              <a:endCxn id="88" idx="0"/>
            </p:cNvCxnSpPr>
            <p:nvPr/>
          </p:nvCxnSpPr>
          <p:spPr bwMode="auto">
            <a:xfrm flipH="1">
              <a:off x="5886085" y="3573434"/>
              <a:ext cx="1422458" cy="647571"/>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6" name="Straight Arrow Connector 95"/>
            <p:cNvCxnSpPr>
              <a:stCxn id="88" idx="2"/>
            </p:cNvCxnSpPr>
            <p:nvPr/>
          </p:nvCxnSpPr>
          <p:spPr bwMode="auto">
            <a:xfrm>
              <a:off x="5886085" y="4581295"/>
              <a:ext cx="0" cy="863428"/>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7" name="Straight Arrow Connector 96"/>
            <p:cNvCxnSpPr/>
            <p:nvPr/>
          </p:nvCxnSpPr>
          <p:spPr bwMode="auto">
            <a:xfrm>
              <a:off x="6371880" y="4941586"/>
              <a:ext cx="0" cy="503137"/>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8" name="Straight Arrow Connector 97"/>
            <p:cNvCxnSpPr/>
            <p:nvPr/>
          </p:nvCxnSpPr>
          <p:spPr bwMode="auto">
            <a:xfrm>
              <a:off x="7524451" y="4292428"/>
              <a:ext cx="0" cy="865015"/>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99" name="Straight Arrow Connector 98"/>
            <p:cNvCxnSpPr/>
            <p:nvPr/>
          </p:nvCxnSpPr>
          <p:spPr bwMode="auto">
            <a:xfrm>
              <a:off x="7019606" y="4581295"/>
              <a:ext cx="0" cy="503138"/>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100" name="Straight Arrow Connector 99"/>
            <p:cNvCxnSpPr/>
            <p:nvPr/>
          </p:nvCxnSpPr>
          <p:spPr bwMode="auto">
            <a:xfrm>
              <a:off x="8243619" y="4149581"/>
              <a:ext cx="0" cy="1403070"/>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101" name="Straight Arrow Connector 100"/>
            <p:cNvCxnSpPr>
              <a:endCxn id="91" idx="0"/>
            </p:cNvCxnSpPr>
            <p:nvPr/>
          </p:nvCxnSpPr>
          <p:spPr bwMode="auto">
            <a:xfrm>
              <a:off x="7453011" y="3500424"/>
              <a:ext cx="53977" cy="433301"/>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cxnSp>
          <p:nvCxnSpPr>
            <p:cNvPr id="102" name="Straight Arrow Connector 101"/>
            <p:cNvCxnSpPr>
              <a:endCxn id="92" idx="0"/>
            </p:cNvCxnSpPr>
            <p:nvPr/>
          </p:nvCxnSpPr>
          <p:spPr bwMode="auto">
            <a:xfrm>
              <a:off x="7740360" y="3429000"/>
              <a:ext cx="593749" cy="287281"/>
            </a:xfrm>
            <a:prstGeom prst="straightConnector1">
              <a:avLst/>
            </a:prstGeom>
            <a:solidFill>
              <a:schemeClr val="accent1"/>
            </a:solidFill>
            <a:ln w="53975" cap="flat" cmpd="sng" algn="ctr">
              <a:solidFill>
                <a:schemeClr val="tx1">
                  <a:lumMod val="65000"/>
                  <a:lumOff val="35000"/>
                </a:schemeClr>
              </a:solidFill>
              <a:prstDash val="solid"/>
              <a:round/>
              <a:headEnd type="none" w="med" len="med"/>
              <a:tailEnd type="triangle" w="med" len="sm"/>
            </a:ln>
            <a:effectLst/>
          </p:spPr>
        </p:cxnSp>
      </p:grpSp>
      <p:grpSp>
        <p:nvGrpSpPr>
          <p:cNvPr id="109" name="Group 524" descr=" 26"/>
          <p:cNvGrpSpPr>
            <a:grpSpLocks/>
          </p:cNvGrpSpPr>
          <p:nvPr/>
        </p:nvGrpSpPr>
        <p:grpSpPr bwMode="auto">
          <a:xfrm>
            <a:off x="5940425" y="2744788"/>
            <a:ext cx="1800225" cy="1116012"/>
            <a:chOff x="5940152" y="2744872"/>
            <a:chExt cx="1800200" cy="1116176"/>
          </a:xfrm>
        </p:grpSpPr>
        <p:grpSp>
          <p:nvGrpSpPr>
            <p:cNvPr id="110" name="Group 9"/>
            <p:cNvGrpSpPr>
              <a:grpSpLocks/>
            </p:cNvGrpSpPr>
            <p:nvPr/>
          </p:nvGrpSpPr>
          <p:grpSpPr bwMode="auto">
            <a:xfrm>
              <a:off x="5940152" y="3500684"/>
              <a:ext cx="625475" cy="360364"/>
              <a:chOff x="10081" y="1479"/>
              <a:chExt cx="364" cy="227"/>
            </a:xfrm>
          </p:grpSpPr>
          <p:sp>
            <p:nvSpPr>
              <p:cNvPr id="121" name="Oval 10"/>
              <p:cNvSpPr>
                <a:spLocks noChangeArrowheads="1"/>
              </p:cNvSpPr>
              <p:nvPr/>
            </p:nvSpPr>
            <p:spPr bwMode="invGray">
              <a:xfrm>
                <a:off x="10081" y="1479"/>
                <a:ext cx="364" cy="227"/>
              </a:xfrm>
              <a:prstGeom prst="ellipse">
                <a:avLst/>
              </a:prstGeom>
              <a:solidFill>
                <a:schemeClr val="accent2">
                  <a:lumMod val="75000"/>
                </a:schemeClr>
              </a:solidFill>
              <a:ln w="9525">
                <a:noFill/>
                <a:round/>
                <a:headEnd/>
                <a:tailEnd/>
              </a:ln>
            </p:spPr>
            <p:txBody>
              <a:bodyPr/>
              <a:lstStyle/>
              <a:p>
                <a:pPr>
                  <a:spcAft>
                    <a:spcPct val="10000"/>
                  </a:spcAft>
                  <a:defRPr/>
                </a:pPr>
                <a:endParaRPr lang="en-US" sz="1600">
                  <a:ea typeface="ＭＳ Ｐゴシック" pitchFamily="34" charset="-128"/>
                  <a:cs typeface="Arial" pitchFamily="34" charset="0"/>
                </a:endParaRPr>
              </a:p>
            </p:txBody>
          </p:sp>
          <p:sp>
            <p:nvSpPr>
              <p:cNvPr id="122" name="Rectangle 11"/>
              <p:cNvSpPr>
                <a:spLocks noChangeArrowheads="1"/>
              </p:cNvSpPr>
              <p:nvPr/>
            </p:nvSpPr>
            <p:spPr bwMode="invGray">
              <a:xfrm>
                <a:off x="10150" y="1533"/>
                <a:ext cx="21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a:solidFill>
                      <a:srgbClr val="FFFFFF"/>
                    </a:solidFill>
                    <a:ea typeface="MS PGothic" pitchFamily="34" charset="-128"/>
                    <a:cs typeface="Arial" pitchFamily="34" charset="0"/>
                  </a:rPr>
                  <a:t>PTEN</a:t>
                </a:r>
                <a:endParaRPr lang="en-US" altLang="en-US" sz="1100" b="1">
                  <a:solidFill>
                    <a:srgbClr val="FFFFFF"/>
                  </a:solidFill>
                  <a:ea typeface="MS PGothic" pitchFamily="34" charset="-128"/>
                  <a:cs typeface="Arial" pitchFamily="34" charset="0"/>
                </a:endParaRPr>
              </a:p>
            </p:txBody>
          </p:sp>
        </p:grpSp>
        <p:grpSp>
          <p:nvGrpSpPr>
            <p:cNvPr id="111" name="Group 38"/>
            <p:cNvGrpSpPr>
              <a:grpSpLocks/>
            </p:cNvGrpSpPr>
            <p:nvPr/>
          </p:nvGrpSpPr>
          <p:grpSpPr bwMode="auto">
            <a:xfrm>
              <a:off x="5965379" y="2744872"/>
              <a:ext cx="554037" cy="431802"/>
              <a:chOff x="9715" y="1300"/>
              <a:chExt cx="322" cy="272"/>
            </a:xfrm>
          </p:grpSpPr>
          <p:sp>
            <p:nvSpPr>
              <p:cNvPr id="119" name="Oval 39"/>
              <p:cNvSpPr>
                <a:spLocks noChangeArrowheads="1"/>
              </p:cNvSpPr>
              <p:nvPr/>
            </p:nvSpPr>
            <p:spPr bwMode="invGray">
              <a:xfrm>
                <a:off x="9715" y="1300"/>
                <a:ext cx="322" cy="272"/>
              </a:xfrm>
              <a:prstGeom prst="ellipse">
                <a:avLst/>
              </a:prstGeom>
              <a:solidFill>
                <a:schemeClr val="accent2">
                  <a:lumMod val="75000"/>
                </a:schemeClr>
              </a:solidFill>
              <a:ln w="9525">
                <a:noFill/>
                <a:round/>
                <a:headEnd/>
                <a:tailEnd/>
              </a:ln>
            </p:spPr>
            <p:txBody>
              <a:bodyPr/>
              <a:lstStyle/>
              <a:p>
                <a:pPr>
                  <a:spcAft>
                    <a:spcPct val="10000"/>
                  </a:spcAft>
                  <a:defRPr/>
                </a:pPr>
                <a:endParaRPr lang="en-US" sz="1800">
                  <a:ea typeface="ＭＳ Ｐゴシック" pitchFamily="34" charset="-128"/>
                  <a:cs typeface="Arial" pitchFamily="34" charset="0"/>
                </a:endParaRPr>
              </a:p>
            </p:txBody>
          </p:sp>
          <p:sp>
            <p:nvSpPr>
              <p:cNvPr id="120" name="Rectangle 40"/>
              <p:cNvSpPr>
                <a:spLocks noChangeArrowheads="1"/>
              </p:cNvSpPr>
              <p:nvPr/>
            </p:nvSpPr>
            <p:spPr bwMode="invGray">
              <a:xfrm>
                <a:off x="9778" y="1392"/>
                <a:ext cx="196"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dirty="0">
                    <a:solidFill>
                      <a:srgbClr val="FFFFFF"/>
                    </a:solidFill>
                    <a:ea typeface="MS PGothic" pitchFamily="34" charset="-128"/>
                    <a:cs typeface="Arial" pitchFamily="34" charset="0"/>
                  </a:rPr>
                  <a:t>PI3K</a:t>
                </a:r>
                <a:endParaRPr lang="en-US" altLang="en-US" sz="1100" b="1" dirty="0">
                  <a:solidFill>
                    <a:srgbClr val="FFFFFF"/>
                  </a:solidFill>
                  <a:ea typeface="MS PGothic" pitchFamily="34" charset="-128"/>
                  <a:cs typeface="Arial" pitchFamily="34" charset="0"/>
                </a:endParaRPr>
              </a:p>
            </p:txBody>
          </p:sp>
        </p:grpSp>
        <p:grpSp>
          <p:nvGrpSpPr>
            <p:cNvPr id="112" name="Group 9"/>
            <p:cNvGrpSpPr>
              <a:grpSpLocks/>
            </p:cNvGrpSpPr>
            <p:nvPr/>
          </p:nvGrpSpPr>
          <p:grpSpPr bwMode="auto">
            <a:xfrm>
              <a:off x="7114877" y="3068636"/>
              <a:ext cx="625475" cy="360364"/>
              <a:chOff x="10081" y="1479"/>
              <a:chExt cx="364" cy="227"/>
            </a:xfrm>
          </p:grpSpPr>
          <p:sp>
            <p:nvSpPr>
              <p:cNvPr id="117" name="Oval 10"/>
              <p:cNvSpPr>
                <a:spLocks noChangeArrowheads="1"/>
              </p:cNvSpPr>
              <p:nvPr/>
            </p:nvSpPr>
            <p:spPr bwMode="invGray">
              <a:xfrm>
                <a:off x="10081" y="1479"/>
                <a:ext cx="364" cy="227"/>
              </a:xfrm>
              <a:prstGeom prst="ellipse">
                <a:avLst/>
              </a:prstGeom>
              <a:solidFill>
                <a:schemeClr val="accent2">
                  <a:lumMod val="75000"/>
                </a:schemeClr>
              </a:solidFill>
              <a:ln w="9525">
                <a:noFill/>
                <a:round/>
                <a:headEnd/>
                <a:tailEnd/>
              </a:ln>
            </p:spPr>
            <p:txBody>
              <a:bodyPr/>
              <a:lstStyle/>
              <a:p>
                <a:pPr>
                  <a:spcAft>
                    <a:spcPct val="10000"/>
                  </a:spcAft>
                  <a:defRPr/>
                </a:pPr>
                <a:endParaRPr lang="en-US" sz="1600">
                  <a:ea typeface="ＭＳ Ｐゴシック" pitchFamily="34" charset="-128"/>
                  <a:cs typeface="Arial" pitchFamily="34" charset="0"/>
                </a:endParaRPr>
              </a:p>
            </p:txBody>
          </p:sp>
          <p:sp>
            <p:nvSpPr>
              <p:cNvPr id="118" name="Rectangle 11"/>
              <p:cNvSpPr>
                <a:spLocks noChangeArrowheads="1"/>
              </p:cNvSpPr>
              <p:nvPr/>
            </p:nvSpPr>
            <p:spPr bwMode="invGray">
              <a:xfrm>
                <a:off x="10150" y="1533"/>
                <a:ext cx="218"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lnSpc>
                    <a:spcPct val="89000"/>
                  </a:lnSpc>
                  <a:spcAft>
                    <a:spcPct val="23000"/>
                  </a:spcAft>
                </a:pPr>
                <a:r>
                  <a:rPr lang="en-US" altLang="en-US" sz="1400" b="1">
                    <a:solidFill>
                      <a:srgbClr val="FFFFFF"/>
                    </a:solidFill>
                    <a:ea typeface="MS PGothic" pitchFamily="34" charset="-128"/>
                    <a:cs typeface="Arial" pitchFamily="34" charset="0"/>
                  </a:rPr>
                  <a:t>AKT</a:t>
                </a:r>
                <a:endParaRPr lang="en-US" altLang="en-US" sz="1100" b="1">
                  <a:solidFill>
                    <a:srgbClr val="FFFFFF"/>
                  </a:solidFill>
                  <a:ea typeface="MS PGothic" pitchFamily="34" charset="-128"/>
                  <a:cs typeface="Arial" pitchFamily="34" charset="0"/>
                </a:endParaRPr>
              </a:p>
            </p:txBody>
          </p:sp>
        </p:grpSp>
        <p:cxnSp>
          <p:nvCxnSpPr>
            <p:cNvPr id="113" name="Straight Arrow Connector 460"/>
            <p:cNvCxnSpPr>
              <a:cxnSpLocks noChangeShapeType="1"/>
              <a:stCxn id="119" idx="6"/>
              <a:endCxn id="117" idx="1"/>
            </p:cNvCxnSpPr>
            <p:nvPr/>
          </p:nvCxnSpPr>
          <p:spPr bwMode="auto">
            <a:xfrm>
              <a:off x="6519416" y="2960968"/>
              <a:ext cx="687060" cy="160442"/>
            </a:xfrm>
            <a:prstGeom prst="straightConnector1">
              <a:avLst/>
            </a:prstGeom>
            <a:noFill/>
            <a:ln w="53975" algn="ctr">
              <a:solidFill>
                <a:schemeClr val="tx1"/>
              </a:solidFill>
              <a:round/>
              <a:headEnd/>
              <a:tailEnd type="triangle" w="med" len="sm"/>
            </a:ln>
            <a:extLst>
              <a:ext uri="{909E8E84-426E-40DD-AFC4-6F175D3DCCD1}">
                <a14:hiddenFill xmlns:a14="http://schemas.microsoft.com/office/drawing/2010/main">
                  <a:noFill/>
                </a14:hiddenFill>
              </a:ext>
            </a:extLst>
          </p:spPr>
        </p:cxnSp>
        <p:grpSp>
          <p:nvGrpSpPr>
            <p:cNvPr id="114" name="Group 516"/>
            <p:cNvGrpSpPr>
              <a:grpSpLocks/>
            </p:cNvGrpSpPr>
            <p:nvPr/>
          </p:nvGrpSpPr>
          <p:grpSpPr bwMode="auto">
            <a:xfrm>
              <a:off x="6156176" y="3212976"/>
              <a:ext cx="180000" cy="288000"/>
              <a:chOff x="6156176" y="3212976"/>
              <a:chExt cx="180000" cy="288000"/>
            </a:xfrm>
          </p:grpSpPr>
          <p:cxnSp>
            <p:nvCxnSpPr>
              <p:cNvPr id="115" name="Straight Connector 513"/>
              <p:cNvCxnSpPr>
                <a:cxnSpLocks noChangeShapeType="1"/>
              </p:cNvCxnSpPr>
              <p:nvPr/>
            </p:nvCxnSpPr>
            <p:spPr bwMode="auto">
              <a:xfrm>
                <a:off x="6246176" y="3212976"/>
                <a:ext cx="0" cy="288000"/>
              </a:xfrm>
              <a:prstGeom prst="line">
                <a:avLst/>
              </a:prstGeom>
              <a:noFill/>
              <a:ln w="60325" algn="ctr">
                <a:solidFill>
                  <a:schemeClr val="tx1"/>
                </a:solidFill>
                <a:round/>
                <a:headEnd/>
                <a:tailEnd type="none" w="lg" len="med"/>
              </a:ln>
              <a:extLst>
                <a:ext uri="{909E8E84-426E-40DD-AFC4-6F175D3DCCD1}">
                  <a14:hiddenFill xmlns:a14="http://schemas.microsoft.com/office/drawing/2010/main">
                    <a:noFill/>
                  </a14:hiddenFill>
                </a:ext>
              </a:extLst>
            </p:spPr>
          </p:cxnSp>
          <p:cxnSp>
            <p:nvCxnSpPr>
              <p:cNvPr id="116" name="Straight Connector 515"/>
              <p:cNvCxnSpPr>
                <a:cxnSpLocks noChangeShapeType="1"/>
              </p:cNvCxnSpPr>
              <p:nvPr/>
            </p:nvCxnSpPr>
            <p:spPr bwMode="auto">
              <a:xfrm>
                <a:off x="6156176" y="3212976"/>
                <a:ext cx="180000" cy="0"/>
              </a:xfrm>
              <a:prstGeom prst="line">
                <a:avLst/>
              </a:prstGeom>
              <a:noFill/>
              <a:ln w="60325" algn="ctr">
                <a:solidFill>
                  <a:schemeClr val="tx1"/>
                </a:solidFill>
                <a:round/>
                <a:headEnd/>
                <a:tailEnd type="none" w="lg" len="med"/>
              </a:ln>
              <a:extLst>
                <a:ext uri="{909E8E84-426E-40DD-AFC4-6F175D3DCCD1}">
                  <a14:hiddenFill xmlns:a14="http://schemas.microsoft.com/office/drawing/2010/main">
                    <a:noFill/>
                  </a14:hiddenFill>
                </a:ext>
              </a:extLst>
            </p:spPr>
          </p:cxnSp>
        </p:grpSp>
      </p:grpSp>
      <p:sp>
        <p:nvSpPr>
          <p:cNvPr id="536" name="Rectangle 12" descr=" 536"/>
          <p:cNvSpPr>
            <a:spLocks noChangeArrowheads="1"/>
          </p:cNvSpPr>
          <p:nvPr/>
        </p:nvSpPr>
        <p:spPr bwMode="auto">
          <a:xfrm>
            <a:off x="34925" y="44624"/>
            <a:ext cx="9036050" cy="1143000"/>
          </a:xfrm>
          <a:prstGeom prst="rect">
            <a:avLst/>
          </a:prstGeom>
          <a:noFill/>
          <a:ln w="9525">
            <a:noFill/>
            <a:miter lim="800000"/>
            <a:headEnd/>
            <a:tailEnd/>
          </a:ln>
        </p:spPr>
        <p:txBody>
          <a:bodyPr anchor="ctr"/>
          <a:lstStyle/>
          <a:p>
            <a:pPr algn="ctr">
              <a:lnSpc>
                <a:spcPct val="90000"/>
              </a:lnSpc>
              <a:defRPr/>
            </a:pPr>
            <a:r>
              <a:rPr lang="en-US" sz="2800" dirty="0" smtClean="0">
                <a:solidFill>
                  <a:schemeClr val="bg1"/>
                </a:solidFill>
              </a:rPr>
              <a:t>Targeting HER2+ Disease</a:t>
            </a:r>
            <a:r>
              <a:rPr lang="de-DE" sz="4800" b="1" dirty="0">
                <a:solidFill>
                  <a:schemeClr val="bg1"/>
                </a:solidFill>
              </a:rPr>
              <a:t/>
            </a:r>
            <a:br>
              <a:rPr lang="de-DE" sz="4800" b="1" dirty="0">
                <a:solidFill>
                  <a:schemeClr val="bg1"/>
                </a:solidFill>
              </a:rPr>
            </a:br>
            <a:r>
              <a:rPr lang="de-DE" sz="4000" b="1" dirty="0" smtClean="0">
                <a:solidFill>
                  <a:schemeClr val="bg1"/>
                </a:solidFill>
              </a:rPr>
              <a:t>Intracellular Signaling Network</a:t>
            </a:r>
            <a:endParaRPr lang="en-US" sz="6000" b="1" dirty="0">
              <a:solidFill>
                <a:schemeClr val="bg1"/>
              </a:solidFill>
              <a:cs typeface="Arial" pitchFamily="34" charset="0"/>
            </a:endParaRPr>
          </a:p>
        </p:txBody>
      </p:sp>
    </p:spTree>
    <p:extLst>
      <p:ext uri="{BB962C8B-B14F-4D97-AF65-F5344CB8AC3E}">
        <p14:creationId xmlns:p14="http://schemas.microsoft.com/office/powerpoint/2010/main" val="15733018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 13314"/>
          <p:cNvPicPr>
            <a:picLocks noChangeAspect="1" noChangeArrowheads="1"/>
          </p:cNvPicPr>
          <p:nvPr/>
        </p:nvPicPr>
        <p:blipFill rotWithShape="1">
          <a:blip r:embed="rId2">
            <a:extLst>
              <a:ext uri="{28A0092B-C50C-407E-A947-70E740481C1C}">
                <a14:useLocalDpi xmlns:a14="http://schemas.microsoft.com/office/drawing/2010/main" val="0"/>
              </a:ext>
            </a:extLst>
          </a:blip>
          <a:srcRect l="11116" t="11332"/>
          <a:stretch/>
        </p:blipFill>
        <p:spPr bwMode="auto">
          <a:xfrm>
            <a:off x="-36512" y="1115616"/>
            <a:ext cx="5400600" cy="573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 5"/>
          <p:cNvPicPr>
            <a:picLocks noChangeAspect="1" noChangeArrowheads="1"/>
          </p:cNvPicPr>
          <p:nvPr/>
        </p:nvPicPr>
        <p:blipFill rotWithShape="1">
          <a:blip r:embed="rId2">
            <a:extLst>
              <a:ext uri="{28A0092B-C50C-407E-A947-70E740481C1C}">
                <a14:useLocalDpi xmlns:a14="http://schemas.microsoft.com/office/drawing/2010/main" val="0"/>
              </a:ext>
            </a:extLst>
          </a:blip>
          <a:srcRect l="68144" b="94230"/>
          <a:stretch/>
        </p:blipFill>
        <p:spPr bwMode="auto">
          <a:xfrm>
            <a:off x="5724128" y="5661248"/>
            <a:ext cx="3035493"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descr=" 2"/>
          <p:cNvSpPr/>
          <p:nvPr/>
        </p:nvSpPr>
        <p:spPr>
          <a:xfrm>
            <a:off x="0" y="116632"/>
            <a:ext cx="8892480" cy="867930"/>
          </a:xfrm>
          <a:prstGeom prst="rect">
            <a:avLst/>
          </a:prstGeom>
        </p:spPr>
        <p:txBody>
          <a:bodyPr wrap="square">
            <a:spAutoFit/>
          </a:bodyPr>
          <a:lstStyle/>
          <a:p>
            <a:pPr algn="ctr">
              <a:lnSpc>
                <a:spcPct val="90000"/>
              </a:lnSpc>
            </a:pPr>
            <a:r>
              <a:rPr lang="en-GB" sz="2800" dirty="0">
                <a:solidFill>
                  <a:schemeClr val="bg1"/>
                </a:solidFill>
              </a:rPr>
              <a:t>Targeting </a:t>
            </a:r>
            <a:r>
              <a:rPr lang="en-GB" sz="2800" dirty="0" smtClean="0">
                <a:solidFill>
                  <a:schemeClr val="bg1"/>
                </a:solidFill>
              </a:rPr>
              <a:t>HER2+ Disease</a:t>
            </a:r>
            <a:r>
              <a:rPr lang="de-DE" sz="2800" dirty="0">
                <a:solidFill>
                  <a:schemeClr val="bg1"/>
                </a:solidFill>
              </a:rPr>
              <a:t/>
            </a:r>
            <a:br>
              <a:rPr lang="de-DE" sz="2800" dirty="0">
                <a:solidFill>
                  <a:schemeClr val="bg1"/>
                </a:solidFill>
              </a:rPr>
            </a:br>
            <a:r>
              <a:rPr lang="de-DE" sz="2800" b="1" dirty="0">
                <a:solidFill>
                  <a:schemeClr val="bg1"/>
                </a:solidFill>
              </a:rPr>
              <a:t>Luminal vs </a:t>
            </a:r>
            <a:r>
              <a:rPr lang="de-DE" sz="2800" b="1" dirty="0" smtClean="0">
                <a:solidFill>
                  <a:schemeClr val="bg1"/>
                </a:solidFill>
              </a:rPr>
              <a:t>HER2 Subtype &amp; Potential Co-Targets</a:t>
            </a:r>
            <a:endParaRPr lang="en-US" sz="2800" b="1" dirty="0">
              <a:solidFill>
                <a:schemeClr val="bg1"/>
              </a:solidFill>
            </a:endParaRPr>
          </a:p>
        </p:txBody>
      </p:sp>
      <p:sp>
        <p:nvSpPr>
          <p:cNvPr id="20" name="Text Box 3" descr=" 20"/>
          <p:cNvSpPr txBox="1">
            <a:spLocks noChangeArrowheads="1"/>
          </p:cNvSpPr>
          <p:nvPr/>
        </p:nvSpPr>
        <p:spPr bwMode="auto">
          <a:xfrm>
            <a:off x="5067856" y="6328454"/>
            <a:ext cx="3716238" cy="523220"/>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Tree>
    <p:extLst>
      <p:ext uri="{BB962C8B-B14F-4D97-AF65-F5344CB8AC3E}">
        <p14:creationId xmlns:p14="http://schemas.microsoft.com/office/powerpoint/2010/main" val="24299577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 13314"/>
          <p:cNvPicPr>
            <a:picLocks noChangeAspect="1" noChangeArrowheads="1"/>
          </p:cNvPicPr>
          <p:nvPr/>
        </p:nvPicPr>
        <p:blipFill rotWithShape="1">
          <a:blip r:embed="rId2">
            <a:extLst>
              <a:ext uri="{28A0092B-C50C-407E-A947-70E740481C1C}">
                <a14:useLocalDpi xmlns:a14="http://schemas.microsoft.com/office/drawing/2010/main" val="0"/>
              </a:ext>
            </a:extLst>
          </a:blip>
          <a:srcRect l="11116" t="11332"/>
          <a:stretch/>
        </p:blipFill>
        <p:spPr bwMode="auto">
          <a:xfrm>
            <a:off x="-36512" y="1115616"/>
            <a:ext cx="5400600" cy="573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 5"/>
          <p:cNvPicPr>
            <a:picLocks noChangeAspect="1" noChangeArrowheads="1"/>
          </p:cNvPicPr>
          <p:nvPr/>
        </p:nvPicPr>
        <p:blipFill rotWithShape="1">
          <a:blip r:embed="rId2">
            <a:extLst>
              <a:ext uri="{28A0092B-C50C-407E-A947-70E740481C1C}">
                <a14:useLocalDpi xmlns:a14="http://schemas.microsoft.com/office/drawing/2010/main" val="0"/>
              </a:ext>
            </a:extLst>
          </a:blip>
          <a:srcRect l="68144" b="94230"/>
          <a:stretch/>
        </p:blipFill>
        <p:spPr bwMode="auto">
          <a:xfrm>
            <a:off x="5724128" y="5661248"/>
            <a:ext cx="3035493"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descr=" 8"/>
          <p:cNvSpPr/>
          <p:nvPr/>
        </p:nvSpPr>
        <p:spPr bwMode="auto">
          <a:xfrm>
            <a:off x="5220072" y="3645024"/>
            <a:ext cx="3744416" cy="1656184"/>
          </a:xfrm>
          <a:prstGeom prst="roundRect">
            <a:avLst/>
          </a:prstGeom>
          <a:solidFill>
            <a:srgbClr val="FF9900"/>
          </a:solidFill>
          <a:ln w="76200" cap="flat" cmpd="sng" algn="ctr">
            <a:noFill/>
            <a:prstDash val="solid"/>
            <a:round/>
            <a:headEnd type="none" w="med" len="med"/>
            <a:tailEnd type="triangle" w="lg" len="med"/>
          </a:ln>
          <a:effectLst/>
        </p:spPr>
        <p:txBody>
          <a:bodyPr anchor="ctr"/>
          <a:lstStyle/>
          <a:p>
            <a:pPr marL="63500" lvl="1">
              <a:lnSpc>
                <a:spcPct val="85000"/>
              </a:lnSpc>
              <a:spcBef>
                <a:spcPct val="30000"/>
              </a:spcBef>
              <a:spcAft>
                <a:spcPts val="0"/>
              </a:spcAft>
              <a:defRPr/>
            </a:pPr>
            <a:r>
              <a:rPr lang="en-US" sz="1800" b="1" dirty="0" smtClean="0">
                <a:solidFill>
                  <a:schemeClr val="bg1"/>
                </a:solidFill>
              </a:rPr>
              <a:t>HER2+/HER2E : </a:t>
            </a:r>
          </a:p>
          <a:p>
            <a:pPr marL="201613" lvl="1" indent="-201613">
              <a:lnSpc>
                <a:spcPct val="85000"/>
              </a:lnSpc>
              <a:spcBef>
                <a:spcPct val="30000"/>
              </a:spcBef>
              <a:spcAft>
                <a:spcPts val="0"/>
              </a:spcAft>
              <a:buFontTx/>
              <a:buChar char="-"/>
              <a:tabLst>
                <a:tab pos="88900" algn="l"/>
              </a:tabLst>
              <a:defRPr/>
            </a:pPr>
            <a:r>
              <a:rPr lang="en-US" sz="1800" b="1" dirty="0" smtClean="0">
                <a:solidFill>
                  <a:schemeClr val="bg1"/>
                </a:solidFill>
              </a:rPr>
              <a:t>Strong signal for EGFR, FGFR4, HER2 </a:t>
            </a:r>
            <a:r>
              <a:rPr lang="en-US" sz="1800" b="1" dirty="0" err="1" smtClean="0">
                <a:solidFill>
                  <a:schemeClr val="bg1"/>
                </a:solidFill>
              </a:rPr>
              <a:t>amplicon</a:t>
            </a:r>
            <a:r>
              <a:rPr lang="en-US" sz="1800" b="1" dirty="0" smtClean="0">
                <a:solidFill>
                  <a:schemeClr val="bg1"/>
                </a:solidFill>
              </a:rPr>
              <a:t>, pS6; </a:t>
            </a:r>
          </a:p>
          <a:p>
            <a:pPr marL="201613" lvl="1" indent="-201613">
              <a:lnSpc>
                <a:spcPct val="85000"/>
              </a:lnSpc>
              <a:spcBef>
                <a:spcPct val="30000"/>
              </a:spcBef>
              <a:spcAft>
                <a:spcPts val="0"/>
              </a:spcAft>
              <a:buFontTx/>
              <a:buChar char="-"/>
              <a:tabLst>
                <a:tab pos="88900" algn="l"/>
              </a:tabLst>
              <a:defRPr/>
            </a:pPr>
            <a:r>
              <a:rPr lang="en-US" sz="1800" b="1" dirty="0">
                <a:solidFill>
                  <a:schemeClr val="bg1"/>
                </a:solidFill>
              </a:rPr>
              <a:t>A</a:t>
            </a:r>
            <a:r>
              <a:rPr lang="en-US" sz="1800" b="1" dirty="0" smtClean="0">
                <a:solidFill>
                  <a:schemeClr val="bg1"/>
                </a:solidFill>
              </a:rPr>
              <a:t>mplification of CDK4, cyclin D1, EGFR, FGFRs</a:t>
            </a:r>
            <a:endParaRPr lang="en-US" sz="1800" b="1" dirty="0">
              <a:solidFill>
                <a:schemeClr val="bg1"/>
              </a:solidFill>
            </a:endParaRPr>
          </a:p>
        </p:txBody>
      </p:sp>
      <p:grpSp>
        <p:nvGrpSpPr>
          <p:cNvPr id="9" name="Group 8" descr=" 13"/>
          <p:cNvGrpSpPr/>
          <p:nvPr/>
        </p:nvGrpSpPr>
        <p:grpSpPr>
          <a:xfrm>
            <a:off x="2195736" y="4581128"/>
            <a:ext cx="2376264" cy="648072"/>
            <a:chOff x="2123728" y="4221088"/>
            <a:chExt cx="2520280" cy="648072"/>
          </a:xfrm>
        </p:grpSpPr>
        <p:sp>
          <p:nvSpPr>
            <p:cNvPr id="10" name="Rounded Rectangle 9"/>
            <p:cNvSpPr/>
            <p:nvPr/>
          </p:nvSpPr>
          <p:spPr bwMode="auto">
            <a:xfrm>
              <a:off x="2123728" y="4221088"/>
              <a:ext cx="2520280" cy="648072"/>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1" name="Rounded Rectangle 10"/>
            <p:cNvSpPr/>
            <p:nvPr/>
          </p:nvSpPr>
          <p:spPr bwMode="auto">
            <a:xfrm>
              <a:off x="2200100" y="4581128"/>
              <a:ext cx="1656184" cy="252000"/>
            </a:xfrm>
            <a:prstGeom prst="roundRect">
              <a:avLst/>
            </a:prstGeom>
            <a:solidFill>
              <a:schemeClr val="bg1"/>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r>
                <a:rPr lang="en-US" sz="1200" b="1" dirty="0" smtClean="0"/>
                <a:t>EGFR, FGFR, HER2</a:t>
              </a:r>
              <a:endParaRPr kumimoji="0" lang="en-GB" sz="1200" b="0" i="0" u="none" strike="noStrike" cap="none" normalizeH="0" baseline="0" dirty="0" smtClean="0">
                <a:ln>
                  <a:noFill/>
                </a:ln>
                <a:effectLst/>
                <a:latin typeface="Arial" charset="0"/>
              </a:endParaRPr>
            </a:p>
          </p:txBody>
        </p:sp>
      </p:grpSp>
      <p:grpSp>
        <p:nvGrpSpPr>
          <p:cNvPr id="6" name="Group 5" descr=" 11"/>
          <p:cNvGrpSpPr/>
          <p:nvPr/>
        </p:nvGrpSpPr>
        <p:grpSpPr>
          <a:xfrm>
            <a:off x="0" y="3855508"/>
            <a:ext cx="2267744" cy="797627"/>
            <a:chOff x="0" y="3284984"/>
            <a:chExt cx="2339752" cy="936104"/>
          </a:xfrm>
        </p:grpSpPr>
        <p:sp>
          <p:nvSpPr>
            <p:cNvPr id="7" name="Rounded Rectangle 6"/>
            <p:cNvSpPr/>
            <p:nvPr/>
          </p:nvSpPr>
          <p:spPr bwMode="auto">
            <a:xfrm>
              <a:off x="0" y="3284984"/>
              <a:ext cx="2339752" cy="936104"/>
            </a:xfrm>
            <a:prstGeom prst="roundRect">
              <a:avLst/>
            </a:prstGeom>
            <a:noFill/>
            <a:ln w="76200" cap="flat" cmpd="sng" algn="ctr">
              <a:solidFill>
                <a:schemeClr val="accent1">
                  <a:lumMod val="50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611560" y="3356992"/>
              <a:ext cx="1656184" cy="252000"/>
            </a:xfrm>
            <a:prstGeom prst="roundRect">
              <a:avLst/>
            </a:prstGeom>
            <a:solidFill>
              <a:schemeClr val="bg1"/>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r>
                <a:rPr lang="en-US" sz="1200" b="1" dirty="0" smtClean="0"/>
                <a:t>GATA3, ESR1, BCL2</a:t>
              </a:r>
              <a:endParaRPr kumimoji="0" lang="en-GB" sz="1200" b="0" i="0" u="none" strike="noStrike" cap="none" normalizeH="0" baseline="0" dirty="0" smtClean="0">
                <a:ln>
                  <a:noFill/>
                </a:ln>
                <a:effectLst/>
                <a:latin typeface="Arial" charset="0"/>
              </a:endParaRPr>
            </a:p>
          </p:txBody>
        </p:sp>
      </p:grpSp>
      <p:sp>
        <p:nvSpPr>
          <p:cNvPr id="13" name="Rounded Rectangle 12" descr=" 14"/>
          <p:cNvSpPr/>
          <p:nvPr/>
        </p:nvSpPr>
        <p:spPr bwMode="auto">
          <a:xfrm>
            <a:off x="2339752" y="5373216"/>
            <a:ext cx="2160240" cy="648072"/>
          </a:xfrm>
          <a:prstGeom prst="roundRect">
            <a:avLst/>
          </a:prstGeom>
          <a:solidFill>
            <a:srgbClr val="FF9900"/>
          </a:solid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Combination with EGFR-TKI?</a:t>
            </a:r>
          </a:p>
        </p:txBody>
      </p:sp>
      <p:sp>
        <p:nvSpPr>
          <p:cNvPr id="14" name="Rounded Rectangle 13" descr=" 16"/>
          <p:cNvSpPr/>
          <p:nvPr/>
        </p:nvSpPr>
        <p:spPr bwMode="auto">
          <a:xfrm>
            <a:off x="35496" y="3068960"/>
            <a:ext cx="2160240" cy="64807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Combination with</a:t>
            </a:r>
            <a:r>
              <a:rPr kumimoji="0" lang="en-GB" sz="1600" b="1" i="0" u="none" strike="noStrike" cap="none" normalizeH="0" dirty="0" smtClean="0">
                <a:ln>
                  <a:noFill/>
                </a:ln>
                <a:solidFill>
                  <a:schemeClr val="bg1"/>
                </a:solidFill>
                <a:effectLst/>
                <a:latin typeface="Arial" charset="0"/>
              </a:rPr>
              <a:t> endocrine therapy</a:t>
            </a:r>
            <a:r>
              <a:rPr kumimoji="0" lang="en-GB" sz="1600" b="1" i="0" u="none" strike="noStrike" cap="none" normalizeH="0" baseline="0" dirty="0" smtClean="0">
                <a:ln>
                  <a:noFill/>
                </a:ln>
                <a:solidFill>
                  <a:schemeClr val="bg1"/>
                </a:solidFill>
                <a:effectLst/>
                <a:latin typeface="Arial" charset="0"/>
              </a:rPr>
              <a:t>?</a:t>
            </a:r>
          </a:p>
        </p:txBody>
      </p:sp>
      <p:sp>
        <p:nvSpPr>
          <p:cNvPr id="17" name="Rounded Rectangle 16" descr=" 17"/>
          <p:cNvSpPr/>
          <p:nvPr/>
        </p:nvSpPr>
        <p:spPr bwMode="auto">
          <a:xfrm>
            <a:off x="35496" y="6399320"/>
            <a:ext cx="5112000" cy="141058"/>
          </a:xfrm>
          <a:prstGeom prst="roundRect">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6" name="Rounded Rectangle 15" descr=" 18"/>
          <p:cNvSpPr/>
          <p:nvPr/>
        </p:nvSpPr>
        <p:spPr bwMode="auto">
          <a:xfrm>
            <a:off x="143568" y="6381328"/>
            <a:ext cx="540000" cy="180000"/>
          </a:xfrm>
          <a:prstGeom prst="roundRect">
            <a:avLst/>
          </a:prstGeom>
          <a:solidFill>
            <a:schemeClr val="bg1"/>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r>
              <a:rPr lang="en-US" sz="1200" b="1" dirty="0" smtClean="0"/>
              <a:t>HER3</a:t>
            </a:r>
            <a:endParaRPr kumimoji="0" lang="en-GB" sz="1200" b="0" i="0" u="none" strike="noStrike" cap="none" normalizeH="0" baseline="0" dirty="0" smtClean="0">
              <a:ln>
                <a:noFill/>
              </a:ln>
              <a:effectLst/>
              <a:latin typeface="Arial" charset="0"/>
            </a:endParaRPr>
          </a:p>
        </p:txBody>
      </p:sp>
      <p:sp>
        <p:nvSpPr>
          <p:cNvPr id="2" name="Rectangle 1" descr=" 2"/>
          <p:cNvSpPr/>
          <p:nvPr/>
        </p:nvSpPr>
        <p:spPr>
          <a:xfrm>
            <a:off x="0" y="116632"/>
            <a:ext cx="8892480" cy="867930"/>
          </a:xfrm>
          <a:prstGeom prst="rect">
            <a:avLst/>
          </a:prstGeom>
        </p:spPr>
        <p:txBody>
          <a:bodyPr wrap="square">
            <a:spAutoFit/>
          </a:bodyPr>
          <a:lstStyle/>
          <a:p>
            <a:pPr algn="ctr">
              <a:lnSpc>
                <a:spcPct val="90000"/>
              </a:lnSpc>
            </a:pPr>
            <a:r>
              <a:rPr lang="en-GB" sz="2800" dirty="0">
                <a:solidFill>
                  <a:schemeClr val="bg1"/>
                </a:solidFill>
              </a:rPr>
              <a:t>Targeting </a:t>
            </a:r>
            <a:r>
              <a:rPr lang="en-GB" sz="2800" dirty="0" smtClean="0">
                <a:solidFill>
                  <a:schemeClr val="bg1"/>
                </a:solidFill>
              </a:rPr>
              <a:t>HER2+ Disease</a:t>
            </a:r>
            <a:r>
              <a:rPr lang="de-DE" sz="2800" dirty="0">
                <a:solidFill>
                  <a:schemeClr val="bg1"/>
                </a:solidFill>
              </a:rPr>
              <a:t/>
            </a:r>
            <a:br>
              <a:rPr lang="de-DE" sz="2800" dirty="0">
                <a:solidFill>
                  <a:schemeClr val="bg1"/>
                </a:solidFill>
              </a:rPr>
            </a:br>
            <a:r>
              <a:rPr lang="de-DE" sz="2800" b="1" dirty="0">
                <a:solidFill>
                  <a:schemeClr val="bg1"/>
                </a:solidFill>
              </a:rPr>
              <a:t>Luminal vs </a:t>
            </a:r>
            <a:r>
              <a:rPr lang="de-DE" sz="2800" b="1" dirty="0" smtClean="0">
                <a:solidFill>
                  <a:schemeClr val="bg1"/>
                </a:solidFill>
              </a:rPr>
              <a:t>HER2 Subtype &amp; Potential Co-Targets</a:t>
            </a:r>
            <a:endParaRPr lang="en-US" sz="2800" b="1" dirty="0">
              <a:solidFill>
                <a:schemeClr val="bg1"/>
              </a:solidFill>
            </a:endParaRPr>
          </a:p>
        </p:txBody>
      </p:sp>
      <p:sp>
        <p:nvSpPr>
          <p:cNvPr id="15" name="Rounded Rectangle 14" descr=" 19"/>
          <p:cNvSpPr/>
          <p:nvPr/>
        </p:nvSpPr>
        <p:spPr bwMode="auto">
          <a:xfrm>
            <a:off x="5220072" y="2420888"/>
            <a:ext cx="3744416" cy="1080120"/>
          </a:xfrm>
          <a:prstGeom prst="roundRect">
            <a:avLst/>
          </a:prstGeom>
          <a:solidFill>
            <a:schemeClr val="accent1">
              <a:lumMod val="50000"/>
            </a:schemeClr>
          </a:solidFill>
          <a:ln w="76200" cap="flat" cmpd="sng" algn="ctr">
            <a:noFill/>
            <a:prstDash val="solid"/>
            <a:round/>
            <a:headEnd type="none" w="med" len="med"/>
            <a:tailEnd type="triangle" w="lg" len="med"/>
          </a:ln>
          <a:effectLst/>
        </p:spPr>
        <p:txBody>
          <a:bodyPr anchor="ctr"/>
          <a:lstStyle/>
          <a:p>
            <a:pPr marL="63500" lvl="1">
              <a:lnSpc>
                <a:spcPct val="85000"/>
              </a:lnSpc>
              <a:spcBef>
                <a:spcPct val="30000"/>
              </a:spcBef>
              <a:spcAft>
                <a:spcPts val="0"/>
              </a:spcAft>
              <a:defRPr/>
            </a:pPr>
            <a:r>
              <a:rPr lang="en-US" sz="1800" b="1" dirty="0" smtClean="0">
                <a:solidFill>
                  <a:schemeClr val="bg1"/>
                </a:solidFill>
                <a:effectLst/>
              </a:rPr>
              <a:t>HER2+/Luminal: </a:t>
            </a:r>
          </a:p>
          <a:p>
            <a:pPr marL="349250" lvl="1" indent="-285750">
              <a:lnSpc>
                <a:spcPct val="85000"/>
              </a:lnSpc>
              <a:spcBef>
                <a:spcPct val="30000"/>
              </a:spcBef>
              <a:spcAft>
                <a:spcPts val="0"/>
              </a:spcAft>
              <a:buFontTx/>
              <a:buChar char="-"/>
              <a:defRPr/>
            </a:pPr>
            <a:r>
              <a:rPr lang="en-US" sz="1800" b="1" dirty="0" smtClean="0">
                <a:solidFill>
                  <a:schemeClr val="bg1"/>
                </a:solidFill>
                <a:effectLst/>
              </a:rPr>
              <a:t>Strong signal for luminal cluster GATA3, BCL2, ESR1</a:t>
            </a:r>
          </a:p>
        </p:txBody>
      </p:sp>
      <p:sp>
        <p:nvSpPr>
          <p:cNvPr id="20" name="Text Box 3" descr=" 20"/>
          <p:cNvSpPr txBox="1">
            <a:spLocks noChangeArrowheads="1"/>
          </p:cNvSpPr>
          <p:nvPr/>
        </p:nvSpPr>
        <p:spPr bwMode="auto">
          <a:xfrm>
            <a:off x="5067856" y="6328454"/>
            <a:ext cx="3716238" cy="523220"/>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cs typeface="Arial" charset="0"/>
              </a:rPr>
              <a:t>Cancer Genome Atlas Network. </a:t>
            </a:r>
            <a:r>
              <a:rPr lang="en-US" sz="1400" i="1" dirty="0">
                <a:solidFill>
                  <a:schemeClr val="bg2"/>
                </a:solidFill>
                <a:cs typeface="Arial" charset="0"/>
              </a:rPr>
              <a:t>Nature</a:t>
            </a:r>
            <a:r>
              <a:rPr lang="en-US" sz="1400" dirty="0">
                <a:solidFill>
                  <a:schemeClr val="bg2"/>
                </a:solidFill>
                <a:cs typeface="Arial" charset="0"/>
              </a:rPr>
              <a:t>. 2012;490(7418):61-70.</a:t>
            </a:r>
            <a:endParaRPr lang="en-US" sz="1400" dirty="0">
              <a:solidFill>
                <a:schemeClr val="bg2"/>
              </a:solidFill>
              <a:effectLst/>
              <a:cs typeface="Arial" charset="0"/>
            </a:endParaRPr>
          </a:p>
        </p:txBody>
      </p:sp>
    </p:spTree>
    <p:extLst>
      <p:ext uri="{BB962C8B-B14F-4D97-AF65-F5344CB8AC3E}">
        <p14:creationId xmlns:p14="http://schemas.microsoft.com/office/powerpoint/2010/main" val="21789441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 1027"/>
          <p:cNvPicPr>
            <a:picLocks noChangeAspect="1" noChangeArrowheads="1"/>
          </p:cNvPicPr>
          <p:nvPr/>
        </p:nvPicPr>
        <p:blipFill>
          <a:blip r:embed="rId2" cstate="print"/>
          <a:srcRect/>
          <a:stretch>
            <a:fillRect/>
          </a:stretch>
        </p:blipFill>
        <p:spPr bwMode="auto">
          <a:xfrm>
            <a:off x="287523" y="1916831"/>
            <a:ext cx="5580621" cy="4464497"/>
          </a:xfrm>
          <a:prstGeom prst="rect">
            <a:avLst/>
          </a:prstGeom>
          <a:noFill/>
          <a:ln w="9525">
            <a:noFill/>
            <a:miter lim="800000"/>
            <a:headEnd/>
            <a:tailEnd/>
          </a:ln>
        </p:spPr>
      </p:pic>
      <p:sp>
        <p:nvSpPr>
          <p:cNvPr id="7" name="Rectangle 200" descr=" 7"/>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effectLst/>
              </a:rPr>
              <a:t>Triple Negative Cancer: Potential Treatment Targets?</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Heterogeneity </a:t>
            </a:r>
            <a:r>
              <a:rPr lang="de-DE" sz="3200" b="1" dirty="0">
                <a:solidFill>
                  <a:schemeClr val="bg1"/>
                </a:solidFill>
              </a:rPr>
              <a:t>R</a:t>
            </a:r>
            <a:r>
              <a:rPr lang="de-DE" sz="3200" b="1" dirty="0" smtClean="0">
                <a:solidFill>
                  <a:schemeClr val="bg1"/>
                </a:solidFill>
                <a:effectLst/>
              </a:rPr>
              <a:t>equires Different Strategies</a:t>
            </a:r>
            <a:endParaRPr lang="en-US" sz="3200" b="1" dirty="0">
              <a:solidFill>
                <a:schemeClr val="bg1"/>
              </a:solidFill>
              <a:effectLst/>
              <a:cs typeface="Arial" charset="0"/>
            </a:endParaRPr>
          </a:p>
        </p:txBody>
      </p:sp>
      <p:sp>
        <p:nvSpPr>
          <p:cNvPr id="4" name="Rectangle 3" descr=" 9"/>
          <p:cNvSpPr/>
          <p:nvPr/>
        </p:nvSpPr>
        <p:spPr>
          <a:xfrm>
            <a:off x="2483768" y="1340768"/>
            <a:ext cx="3539752" cy="523220"/>
          </a:xfrm>
          <a:prstGeom prst="rect">
            <a:avLst/>
          </a:prstGeom>
        </p:spPr>
        <p:txBody>
          <a:bodyPr wrap="none">
            <a:spAutoFit/>
          </a:bodyPr>
          <a:lstStyle/>
          <a:p>
            <a:r>
              <a:rPr lang="de-DE" sz="2800" b="1" dirty="0" smtClean="0">
                <a:solidFill>
                  <a:schemeClr val="accent6">
                    <a:lumMod val="75000"/>
                  </a:schemeClr>
                </a:solidFill>
                <a:effectLst/>
              </a:rPr>
              <a:t>Biological Clusters </a:t>
            </a:r>
            <a:endParaRPr lang="en-GB" sz="2800" b="1" dirty="0"/>
          </a:p>
        </p:txBody>
      </p:sp>
      <p:sp>
        <p:nvSpPr>
          <p:cNvPr id="10" name="Text Box 3" descr=" 10"/>
          <p:cNvSpPr txBox="1">
            <a:spLocks noChangeArrowheads="1"/>
          </p:cNvSpPr>
          <p:nvPr/>
        </p:nvSpPr>
        <p:spPr bwMode="auto">
          <a:xfrm>
            <a:off x="3049754" y="654608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Lehmann BD, et al. </a:t>
            </a:r>
            <a:r>
              <a:rPr lang="en-US" sz="1400" i="1" dirty="0">
                <a:solidFill>
                  <a:schemeClr val="bg2"/>
                </a:solidFill>
                <a:cs typeface="Arial" charset="0"/>
              </a:rPr>
              <a:t>J </a:t>
            </a:r>
            <a:r>
              <a:rPr lang="en-US" sz="1400" i="1" dirty="0" err="1">
                <a:solidFill>
                  <a:schemeClr val="bg2"/>
                </a:solidFill>
                <a:cs typeface="Arial" charset="0"/>
              </a:rPr>
              <a:t>Clin</a:t>
            </a:r>
            <a:r>
              <a:rPr lang="en-US" sz="1400" i="1" dirty="0">
                <a:solidFill>
                  <a:schemeClr val="bg2"/>
                </a:solidFill>
                <a:cs typeface="Arial" charset="0"/>
              </a:rPr>
              <a:t> Invest</a:t>
            </a:r>
            <a:r>
              <a:rPr lang="en-US" sz="1400" dirty="0">
                <a:solidFill>
                  <a:schemeClr val="bg2"/>
                </a:solidFill>
                <a:cs typeface="Arial" charset="0"/>
              </a:rPr>
              <a:t>. 2011;121(7):2750-2767. </a:t>
            </a:r>
            <a:endParaRPr lang="en-US" sz="1400" dirty="0">
              <a:solidFill>
                <a:schemeClr val="bg2"/>
              </a:solidFill>
              <a:effectLst/>
              <a:cs typeface="Arial" charset="0"/>
            </a:endParaRPr>
          </a:p>
        </p:txBody>
      </p:sp>
    </p:spTree>
    <p:extLst>
      <p:ext uri="{BB962C8B-B14F-4D97-AF65-F5344CB8AC3E}">
        <p14:creationId xmlns:p14="http://schemas.microsoft.com/office/powerpoint/2010/main" val="41952945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 1027"/>
          <p:cNvPicPr>
            <a:picLocks noChangeAspect="1" noChangeArrowheads="1"/>
          </p:cNvPicPr>
          <p:nvPr/>
        </p:nvPicPr>
        <p:blipFill>
          <a:blip r:embed="rId2" cstate="print"/>
          <a:srcRect/>
          <a:stretch>
            <a:fillRect/>
          </a:stretch>
        </p:blipFill>
        <p:spPr bwMode="auto">
          <a:xfrm>
            <a:off x="287523" y="1916831"/>
            <a:ext cx="5580621" cy="4464497"/>
          </a:xfrm>
          <a:prstGeom prst="rect">
            <a:avLst/>
          </a:prstGeom>
          <a:noFill/>
          <a:ln w="9525">
            <a:noFill/>
            <a:miter lim="800000"/>
            <a:headEnd/>
            <a:tailEnd/>
          </a:ln>
        </p:spPr>
      </p:pic>
      <p:pic>
        <p:nvPicPr>
          <p:cNvPr id="6" name="Picture 4" descr=" 1028"/>
          <p:cNvPicPr>
            <a:picLocks noChangeAspect="1" noChangeArrowheads="1"/>
          </p:cNvPicPr>
          <p:nvPr/>
        </p:nvPicPr>
        <p:blipFill>
          <a:blip r:embed="rId3" cstate="print"/>
          <a:srcRect/>
          <a:stretch>
            <a:fillRect/>
          </a:stretch>
        </p:blipFill>
        <p:spPr bwMode="auto">
          <a:xfrm>
            <a:off x="1547664" y="1484784"/>
            <a:ext cx="7121644" cy="4392488"/>
          </a:xfrm>
          <a:prstGeom prst="rect">
            <a:avLst/>
          </a:prstGeom>
          <a:noFill/>
          <a:ln w="9525">
            <a:noFill/>
            <a:miter lim="800000"/>
            <a:headEnd/>
            <a:tailEnd/>
          </a:ln>
        </p:spPr>
      </p:pic>
      <p:sp>
        <p:nvSpPr>
          <p:cNvPr id="7" name="Rectangle 200" descr=" 7"/>
          <p:cNvSpPr>
            <a:spLocks noChangeArrowheads="1"/>
          </p:cNvSpPr>
          <p:nvPr/>
        </p:nvSpPr>
        <p:spPr bwMode="auto">
          <a:xfrm>
            <a:off x="107950" y="44624"/>
            <a:ext cx="903605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effectLst/>
              </a:rPr>
              <a:t>Triple Negative Cancer: Potential Treatment Targets?</a:t>
            </a:r>
            <a:r>
              <a:rPr lang="de-DE" sz="4800" dirty="0">
                <a:solidFill>
                  <a:schemeClr val="bg1"/>
                </a:solidFill>
                <a:effectLst/>
              </a:rPr>
              <a:t/>
            </a:r>
            <a:br>
              <a:rPr lang="de-DE" sz="4800" dirty="0">
                <a:solidFill>
                  <a:schemeClr val="bg1"/>
                </a:solidFill>
                <a:effectLst/>
              </a:rPr>
            </a:br>
            <a:r>
              <a:rPr lang="de-DE" sz="3200" b="1" dirty="0" smtClean="0">
                <a:solidFill>
                  <a:schemeClr val="bg1"/>
                </a:solidFill>
                <a:effectLst/>
              </a:rPr>
              <a:t>Heterogeneity </a:t>
            </a:r>
            <a:r>
              <a:rPr lang="de-DE" sz="3200" b="1" dirty="0">
                <a:solidFill>
                  <a:schemeClr val="bg1"/>
                </a:solidFill>
              </a:rPr>
              <a:t>R</a:t>
            </a:r>
            <a:r>
              <a:rPr lang="de-DE" sz="3200" b="1" dirty="0" smtClean="0">
                <a:solidFill>
                  <a:schemeClr val="bg1"/>
                </a:solidFill>
                <a:effectLst/>
              </a:rPr>
              <a:t>equires Different Strategies</a:t>
            </a:r>
            <a:endParaRPr lang="en-US" sz="3200" b="1" dirty="0">
              <a:solidFill>
                <a:schemeClr val="bg1"/>
              </a:solidFill>
              <a:effectLst/>
              <a:cs typeface="Arial" charset="0"/>
            </a:endParaRPr>
          </a:p>
        </p:txBody>
      </p:sp>
      <p:sp>
        <p:nvSpPr>
          <p:cNvPr id="4" name="Rectangle 3" descr=" 9"/>
          <p:cNvSpPr/>
          <p:nvPr/>
        </p:nvSpPr>
        <p:spPr>
          <a:xfrm>
            <a:off x="2483768" y="1340768"/>
            <a:ext cx="3539752" cy="523220"/>
          </a:xfrm>
          <a:prstGeom prst="rect">
            <a:avLst/>
          </a:prstGeom>
        </p:spPr>
        <p:txBody>
          <a:bodyPr wrap="none">
            <a:spAutoFit/>
          </a:bodyPr>
          <a:lstStyle/>
          <a:p>
            <a:r>
              <a:rPr lang="de-DE" sz="2800" b="1" dirty="0" smtClean="0">
                <a:solidFill>
                  <a:schemeClr val="accent6">
                    <a:lumMod val="75000"/>
                  </a:schemeClr>
                </a:solidFill>
                <a:effectLst/>
              </a:rPr>
              <a:t>Biological Clusters </a:t>
            </a:r>
            <a:endParaRPr lang="en-GB" sz="2800" b="1" dirty="0"/>
          </a:p>
        </p:txBody>
      </p:sp>
      <p:sp>
        <p:nvSpPr>
          <p:cNvPr id="10" name="Text Box 3" descr=" 10"/>
          <p:cNvSpPr txBox="1">
            <a:spLocks noChangeArrowheads="1"/>
          </p:cNvSpPr>
          <p:nvPr/>
        </p:nvSpPr>
        <p:spPr bwMode="auto">
          <a:xfrm>
            <a:off x="3049754" y="6546088"/>
            <a:ext cx="5732462" cy="307777"/>
          </a:xfrm>
          <a:prstGeom prst="rect">
            <a:avLst/>
          </a:prstGeom>
          <a:noFill/>
          <a:ln w="9525">
            <a:noFill/>
            <a:miter lim="800000"/>
            <a:headEnd/>
            <a:tailEnd/>
          </a:ln>
        </p:spPr>
        <p:txBody>
          <a:bodyPr>
            <a:spAutoFit/>
          </a:bodyPr>
          <a:lstStyle/>
          <a:p>
            <a:pPr algn="r" eaLnBrk="0" hangingPunct="0">
              <a:spcBef>
                <a:spcPct val="50000"/>
              </a:spcBef>
            </a:pPr>
            <a:r>
              <a:rPr lang="en-US" sz="1400" dirty="0">
                <a:solidFill>
                  <a:schemeClr val="bg2"/>
                </a:solidFill>
                <a:cs typeface="Arial" charset="0"/>
              </a:rPr>
              <a:t>Lehmann BD, et al. </a:t>
            </a:r>
            <a:r>
              <a:rPr lang="en-US" sz="1400" i="1" dirty="0">
                <a:solidFill>
                  <a:schemeClr val="bg2"/>
                </a:solidFill>
                <a:cs typeface="Arial" charset="0"/>
              </a:rPr>
              <a:t>J </a:t>
            </a:r>
            <a:r>
              <a:rPr lang="en-US" sz="1400" i="1" dirty="0" err="1">
                <a:solidFill>
                  <a:schemeClr val="bg2"/>
                </a:solidFill>
                <a:cs typeface="Arial" charset="0"/>
              </a:rPr>
              <a:t>Clin</a:t>
            </a:r>
            <a:r>
              <a:rPr lang="en-US" sz="1400" i="1" dirty="0">
                <a:solidFill>
                  <a:schemeClr val="bg2"/>
                </a:solidFill>
                <a:cs typeface="Arial" charset="0"/>
              </a:rPr>
              <a:t> Invest</a:t>
            </a:r>
            <a:r>
              <a:rPr lang="en-US" sz="1400" dirty="0">
                <a:solidFill>
                  <a:schemeClr val="bg2"/>
                </a:solidFill>
                <a:cs typeface="Arial" charset="0"/>
              </a:rPr>
              <a:t>. 2011;121(7):2750-2767. </a:t>
            </a:r>
            <a:endParaRPr lang="en-US" sz="1400" dirty="0">
              <a:solidFill>
                <a:schemeClr val="bg2"/>
              </a:solidFill>
              <a:effectLst/>
              <a:cs typeface="Arial" charset="0"/>
            </a:endParaRPr>
          </a:p>
        </p:txBody>
      </p:sp>
    </p:spTree>
    <p:extLst>
      <p:ext uri="{BB962C8B-B14F-4D97-AF65-F5344CB8AC3E}">
        <p14:creationId xmlns:p14="http://schemas.microsoft.com/office/powerpoint/2010/main" val="3616268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 2050"/>
          <p:cNvPicPr>
            <a:picLocks noChangeAspect="1" noChangeArrowheads="1"/>
          </p:cNvPicPr>
          <p:nvPr/>
        </p:nvPicPr>
        <p:blipFill>
          <a:blip r:embed="rId2" cstate="print"/>
          <a:srcRect/>
          <a:stretch>
            <a:fillRect/>
          </a:stretch>
        </p:blipFill>
        <p:spPr bwMode="auto">
          <a:xfrm>
            <a:off x="-36512" y="33262"/>
            <a:ext cx="5976664" cy="6852122"/>
          </a:xfrm>
          <a:prstGeom prst="rect">
            <a:avLst/>
          </a:prstGeom>
          <a:noFill/>
          <a:ln w="9525">
            <a:noFill/>
            <a:miter lim="800000"/>
            <a:headEnd/>
            <a:tailEnd/>
          </a:ln>
        </p:spPr>
      </p:pic>
      <p:sp>
        <p:nvSpPr>
          <p:cNvPr id="6" name="Rectangle 200" descr=" 6"/>
          <p:cNvSpPr>
            <a:spLocks noChangeArrowheads="1"/>
          </p:cNvSpPr>
          <p:nvPr/>
        </p:nvSpPr>
        <p:spPr bwMode="auto">
          <a:xfrm>
            <a:off x="5508104" y="260648"/>
            <a:ext cx="3635896" cy="1143000"/>
          </a:xfrm>
          <a:prstGeom prst="rect">
            <a:avLst/>
          </a:prstGeom>
          <a:noFill/>
          <a:ln w="9525">
            <a:noFill/>
            <a:miter lim="800000"/>
            <a:headEnd/>
            <a:tailEnd/>
          </a:ln>
        </p:spPr>
        <p:txBody>
          <a:bodyPr anchor="ctr"/>
          <a:lstStyle/>
          <a:p>
            <a:pPr algn="ctr">
              <a:lnSpc>
                <a:spcPct val="90000"/>
              </a:lnSpc>
            </a:pPr>
            <a:r>
              <a:rPr lang="de-DE" sz="3000" b="1" dirty="0" smtClean="0">
                <a:solidFill>
                  <a:schemeClr val="accent2">
                    <a:lumMod val="50000"/>
                  </a:schemeClr>
                </a:solidFill>
                <a:effectLst/>
              </a:rPr>
              <a:t>Different Targets for Biological Clusters</a:t>
            </a:r>
            <a:endParaRPr lang="en-US" sz="3000" b="1" dirty="0">
              <a:solidFill>
                <a:schemeClr val="accent2">
                  <a:lumMod val="50000"/>
                </a:schemeClr>
              </a:solidFill>
              <a:effectLst/>
              <a:cs typeface="Arial" charset="0"/>
            </a:endParaRPr>
          </a:p>
        </p:txBody>
      </p:sp>
      <p:sp>
        <p:nvSpPr>
          <p:cNvPr id="8" name="Rectangle 7" descr=" 7"/>
          <p:cNvSpPr/>
          <p:nvPr/>
        </p:nvSpPr>
        <p:spPr bwMode="auto">
          <a:xfrm>
            <a:off x="467544" y="5373216"/>
            <a:ext cx="3456000" cy="720080"/>
          </a:xfrm>
          <a:prstGeom prst="rect">
            <a:avLst/>
          </a:prstGeom>
          <a:solidFill>
            <a:srgbClr val="FF9900"/>
          </a:solidFill>
          <a:ln w="76200" cap="flat" cmpd="sng" algn="ctr">
            <a:solidFill>
              <a:srgbClr val="FF9900"/>
            </a:solidFill>
            <a:prstDash val="solid"/>
            <a:round/>
            <a:headEnd type="none" w="med" len="med"/>
            <a:tailEnd type="triangl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smtClean="0">
                <a:ln>
                  <a:noFill/>
                </a:ln>
                <a:solidFill>
                  <a:schemeClr val="bg1"/>
                </a:solidFill>
                <a:effectLst/>
                <a:latin typeface="Arial" pitchFamily="34" charset="0"/>
              </a:rPr>
              <a:t>Luminal Androgen Receptor: </a:t>
            </a:r>
          </a:p>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smtClean="0">
                <a:ln>
                  <a:noFill/>
                </a:ln>
                <a:solidFill>
                  <a:schemeClr val="bg1"/>
                </a:solidFill>
                <a:effectLst/>
                <a:latin typeface="Arial" pitchFamily="34" charset="0"/>
              </a:rPr>
              <a:t>Anti-androgen</a:t>
            </a:r>
            <a:endParaRPr kumimoji="0" lang="en-GB" sz="1800" b="0" i="0" u="none" strike="noStrike" cap="none" normalizeH="0" baseline="0" dirty="0" smtClean="0">
              <a:ln>
                <a:noFill/>
              </a:ln>
              <a:solidFill>
                <a:schemeClr val="bg1"/>
              </a:solidFill>
              <a:effectLst/>
              <a:latin typeface="Arial" pitchFamily="34" charset="0"/>
            </a:endParaRPr>
          </a:p>
        </p:txBody>
      </p:sp>
      <p:sp>
        <p:nvSpPr>
          <p:cNvPr id="5" name="Rectangle 4" descr=" 8"/>
          <p:cNvSpPr/>
          <p:nvPr/>
        </p:nvSpPr>
        <p:spPr bwMode="auto">
          <a:xfrm>
            <a:off x="467544" y="548680"/>
            <a:ext cx="3456000" cy="504056"/>
          </a:xfrm>
          <a:prstGeom prst="rect">
            <a:avLst/>
          </a:prstGeom>
          <a:solidFill>
            <a:srgbClr val="FF9900"/>
          </a:solidFill>
          <a:ln w="76200" cap="flat" cmpd="sng" algn="ctr">
            <a:solidFill>
              <a:srgbClr val="FF9900"/>
            </a:solidFill>
            <a:prstDash val="solid"/>
            <a:round/>
            <a:headEnd type="none" w="med" len="med"/>
            <a:tailEnd type="triangl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smtClean="0">
                <a:ln>
                  <a:noFill/>
                </a:ln>
                <a:solidFill>
                  <a:schemeClr val="bg1"/>
                </a:solidFill>
                <a:effectLst/>
                <a:latin typeface="Arial" pitchFamily="34" charset="0"/>
              </a:rPr>
              <a:t>BL1:  DNA</a:t>
            </a:r>
            <a:r>
              <a:rPr kumimoji="0" lang="en-GB" i="0" u="none" strike="noStrike" cap="none" normalizeH="0" dirty="0" smtClean="0">
                <a:ln>
                  <a:noFill/>
                </a:ln>
                <a:solidFill>
                  <a:schemeClr val="bg1"/>
                </a:solidFill>
                <a:effectLst/>
                <a:latin typeface="Arial" pitchFamily="34" charset="0"/>
              </a:rPr>
              <a:t> Damage Repair</a:t>
            </a:r>
            <a:endParaRPr kumimoji="0" lang="en-GB" sz="1800" b="0" i="0" u="none" strike="noStrike" cap="none" normalizeH="0" baseline="0" dirty="0" smtClean="0">
              <a:ln>
                <a:noFill/>
              </a:ln>
              <a:solidFill>
                <a:schemeClr val="bg1"/>
              </a:solidFill>
              <a:effectLst/>
              <a:latin typeface="Arial" pitchFamily="34" charset="0"/>
            </a:endParaRPr>
          </a:p>
        </p:txBody>
      </p:sp>
      <p:sp>
        <p:nvSpPr>
          <p:cNvPr id="9" name="Rectangle 8" descr=" 9"/>
          <p:cNvSpPr/>
          <p:nvPr/>
        </p:nvSpPr>
        <p:spPr bwMode="auto">
          <a:xfrm>
            <a:off x="467544" y="2996952"/>
            <a:ext cx="3456000" cy="720080"/>
          </a:xfrm>
          <a:prstGeom prst="rect">
            <a:avLst/>
          </a:prstGeom>
          <a:solidFill>
            <a:srgbClr val="FF9900"/>
          </a:solidFill>
          <a:ln w="76200" cap="flat" cmpd="sng" algn="ctr">
            <a:solidFill>
              <a:srgbClr val="FF9900"/>
            </a:solidFill>
            <a:prstDash val="solid"/>
            <a:round/>
            <a:headEnd type="none" w="med" len="med"/>
            <a:tailEnd type="triangl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bg1"/>
                </a:solidFill>
                <a:effectLst/>
                <a:latin typeface="Arial" pitchFamily="34" charset="0"/>
              </a:rPr>
              <a:t>Mesenchymal</a:t>
            </a:r>
            <a:r>
              <a:rPr kumimoji="0" lang="en-GB" i="0" u="none" strike="noStrike" cap="none" normalizeH="0" baseline="0" dirty="0" smtClean="0">
                <a:ln>
                  <a:noFill/>
                </a:ln>
                <a:solidFill>
                  <a:schemeClr val="bg1"/>
                </a:solidFill>
                <a:effectLst/>
                <a:latin typeface="Arial" pitchFamily="34" charset="0"/>
              </a:rPr>
              <a:t>: </a:t>
            </a:r>
          </a:p>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err="1" smtClean="0">
                <a:ln>
                  <a:noFill/>
                </a:ln>
                <a:solidFill>
                  <a:schemeClr val="bg1"/>
                </a:solidFill>
                <a:effectLst/>
                <a:latin typeface="Arial" pitchFamily="34" charset="0"/>
              </a:rPr>
              <a:t>Alk</a:t>
            </a:r>
            <a:r>
              <a:rPr kumimoji="0" lang="en-GB" i="0" u="none" strike="noStrike" cap="none" normalizeH="0" baseline="0" dirty="0" smtClean="0">
                <a:ln>
                  <a:noFill/>
                </a:ln>
                <a:solidFill>
                  <a:schemeClr val="bg1"/>
                </a:solidFill>
                <a:effectLst/>
                <a:latin typeface="Arial" pitchFamily="34" charset="0"/>
              </a:rPr>
              <a:t>, </a:t>
            </a:r>
            <a:r>
              <a:rPr kumimoji="0" lang="en-GB" i="0" u="none" strike="noStrike" cap="none" normalizeH="0" baseline="0" dirty="0" err="1" smtClean="0">
                <a:ln>
                  <a:noFill/>
                </a:ln>
                <a:solidFill>
                  <a:schemeClr val="bg1"/>
                </a:solidFill>
                <a:effectLst/>
                <a:latin typeface="Arial" pitchFamily="34" charset="0"/>
              </a:rPr>
              <a:t>Src</a:t>
            </a:r>
            <a:r>
              <a:rPr kumimoji="0" lang="en-GB" i="0" u="none" strike="noStrike" cap="none" normalizeH="0" baseline="0" dirty="0" smtClean="0">
                <a:ln>
                  <a:noFill/>
                </a:ln>
                <a:solidFill>
                  <a:schemeClr val="bg1"/>
                </a:solidFill>
                <a:effectLst/>
                <a:latin typeface="Arial" pitchFamily="34" charset="0"/>
              </a:rPr>
              <a:t>, PI3Ki</a:t>
            </a:r>
            <a:endParaRPr kumimoji="0" lang="en-GB" sz="1800" b="0" i="0" u="none" strike="noStrike" cap="none" normalizeH="0" baseline="0" dirty="0" smtClean="0">
              <a:ln>
                <a:noFill/>
              </a:ln>
              <a:solidFill>
                <a:schemeClr val="bg1"/>
              </a:solidFill>
              <a:effectLst/>
              <a:latin typeface="Arial" pitchFamily="34" charset="0"/>
            </a:endParaRPr>
          </a:p>
        </p:txBody>
      </p:sp>
      <p:sp>
        <p:nvSpPr>
          <p:cNvPr id="7" name="Rectangle 6" descr=" 10"/>
          <p:cNvSpPr/>
          <p:nvPr/>
        </p:nvSpPr>
        <p:spPr bwMode="auto">
          <a:xfrm>
            <a:off x="467544" y="1196752"/>
            <a:ext cx="3456000" cy="432048"/>
          </a:xfrm>
          <a:prstGeom prst="rect">
            <a:avLst/>
          </a:prstGeom>
          <a:solidFill>
            <a:srgbClr val="FF9900"/>
          </a:solidFill>
          <a:ln w="76200" cap="flat" cmpd="sng" algn="ctr">
            <a:solidFill>
              <a:srgbClr val="FF9900"/>
            </a:solidFill>
            <a:prstDash val="solid"/>
            <a:round/>
            <a:headEnd type="none" w="med" len="med"/>
            <a:tailEnd type="triangl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smtClean="0">
                <a:ln>
                  <a:noFill/>
                </a:ln>
                <a:solidFill>
                  <a:schemeClr val="bg1"/>
                </a:solidFill>
                <a:effectLst/>
                <a:latin typeface="Arial" pitchFamily="34" charset="0"/>
              </a:rPr>
              <a:t>BL2: MET</a:t>
            </a:r>
            <a:endParaRPr kumimoji="0" lang="en-GB" sz="1800" b="0" i="0" u="none" strike="noStrike" cap="none" normalizeH="0" baseline="0" dirty="0" smtClean="0">
              <a:ln>
                <a:noFill/>
              </a:ln>
              <a:solidFill>
                <a:schemeClr val="bg1"/>
              </a:solidFill>
              <a:effectLst/>
              <a:latin typeface="Arial" pitchFamily="34" charset="0"/>
            </a:endParaRPr>
          </a:p>
        </p:txBody>
      </p:sp>
      <p:sp>
        <p:nvSpPr>
          <p:cNvPr id="11" name="Text Box 3" descr=" 11"/>
          <p:cNvSpPr txBox="1">
            <a:spLocks noChangeArrowheads="1"/>
          </p:cNvSpPr>
          <p:nvPr/>
        </p:nvSpPr>
        <p:spPr bwMode="auto">
          <a:xfrm>
            <a:off x="5580112" y="6309320"/>
            <a:ext cx="3203848" cy="523220"/>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cs typeface="Arial" charset="0"/>
              </a:rPr>
              <a:t>Lehmann BD, et al. </a:t>
            </a:r>
            <a:r>
              <a:rPr lang="en-US" sz="1400" i="1" dirty="0">
                <a:solidFill>
                  <a:schemeClr val="bg2"/>
                </a:solidFill>
                <a:cs typeface="Arial" charset="0"/>
              </a:rPr>
              <a:t>J </a:t>
            </a:r>
            <a:r>
              <a:rPr lang="en-US" sz="1400" i="1" dirty="0" err="1">
                <a:solidFill>
                  <a:schemeClr val="bg2"/>
                </a:solidFill>
                <a:cs typeface="Arial" charset="0"/>
              </a:rPr>
              <a:t>Clin</a:t>
            </a:r>
            <a:r>
              <a:rPr lang="en-US" sz="1400" i="1" dirty="0">
                <a:solidFill>
                  <a:schemeClr val="bg2"/>
                </a:solidFill>
                <a:cs typeface="Arial" charset="0"/>
              </a:rPr>
              <a:t> Invest</a:t>
            </a:r>
            <a:r>
              <a:rPr lang="en-US" sz="1400" dirty="0">
                <a:solidFill>
                  <a:schemeClr val="bg2"/>
                </a:solidFill>
                <a:cs typeface="Arial" charset="0"/>
              </a:rPr>
              <a:t>. 2011;121(7):2750-2767. </a:t>
            </a:r>
          </a:p>
        </p:txBody>
      </p:sp>
      <p:sp>
        <p:nvSpPr>
          <p:cNvPr id="10" name="Rectangle 9" descr=" 17"/>
          <p:cNvSpPr/>
          <p:nvPr/>
        </p:nvSpPr>
        <p:spPr bwMode="auto">
          <a:xfrm>
            <a:off x="467544" y="1916832"/>
            <a:ext cx="3456000" cy="432048"/>
          </a:xfrm>
          <a:prstGeom prst="rect">
            <a:avLst/>
          </a:prstGeom>
          <a:solidFill>
            <a:srgbClr val="FF9900"/>
          </a:solidFill>
          <a:ln w="76200" cap="flat" cmpd="sng" algn="ctr">
            <a:solidFill>
              <a:srgbClr val="FF9900"/>
            </a:solidFill>
            <a:prstDash val="solid"/>
            <a:round/>
            <a:headEnd type="none" w="med" len="med"/>
            <a:tailEnd type="triangl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i="0" u="none" strike="noStrike" cap="none" normalizeH="0" baseline="0" dirty="0" smtClean="0">
                <a:ln>
                  <a:noFill/>
                </a:ln>
                <a:solidFill>
                  <a:schemeClr val="bg1"/>
                </a:solidFill>
                <a:effectLst/>
                <a:latin typeface="Arial" pitchFamily="34" charset="0"/>
              </a:rPr>
              <a:t>IM: </a:t>
            </a:r>
            <a:r>
              <a:rPr kumimoji="0" lang="en-GB" i="0" u="none" strike="noStrike" cap="none" normalizeH="0" baseline="0" dirty="0" err="1" smtClean="0">
                <a:ln>
                  <a:noFill/>
                </a:ln>
                <a:solidFill>
                  <a:schemeClr val="bg1"/>
                </a:solidFill>
                <a:effectLst/>
                <a:latin typeface="Arial" pitchFamily="34" charset="0"/>
              </a:rPr>
              <a:t>Immunmodulatory</a:t>
            </a:r>
            <a:endParaRPr kumimoji="0" lang="en-GB" sz="1800" b="0" i="0" u="none" strike="noStrike" cap="none" normalizeH="0" baseline="0" dirty="0" smtClean="0">
              <a:ln>
                <a:noFill/>
              </a:ln>
              <a:solidFill>
                <a:schemeClr val="bg1"/>
              </a:solidFill>
              <a:effectLst/>
              <a:latin typeface="Arial" pitchFamily="34" charset="0"/>
            </a:endParaRPr>
          </a:p>
        </p:txBody>
      </p:sp>
    </p:spTree>
    <p:extLst>
      <p:ext uri="{BB962C8B-B14F-4D97-AF65-F5344CB8AC3E}">
        <p14:creationId xmlns:p14="http://schemas.microsoft.com/office/powerpoint/2010/main" val="209071866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Tree>
    <p:extLst>
      <p:ext uri="{BB962C8B-B14F-4D97-AF65-F5344CB8AC3E}">
        <p14:creationId xmlns:p14="http://schemas.microsoft.com/office/powerpoint/2010/main" val="9575464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Tree>
    <p:extLst>
      <p:ext uri="{BB962C8B-B14F-4D97-AF65-F5344CB8AC3E}">
        <p14:creationId xmlns:p14="http://schemas.microsoft.com/office/powerpoint/2010/main" val="23133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Tree>
    <p:extLst>
      <p:ext uri="{BB962C8B-B14F-4D97-AF65-F5344CB8AC3E}">
        <p14:creationId xmlns:p14="http://schemas.microsoft.com/office/powerpoint/2010/main" val="39228791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34" name="Group 33" descr=" 61"/>
          <p:cNvGrpSpPr/>
          <p:nvPr/>
        </p:nvGrpSpPr>
        <p:grpSpPr>
          <a:xfrm>
            <a:off x="1691680" y="3332753"/>
            <a:ext cx="2016224" cy="2184480"/>
            <a:chOff x="1691680" y="3332753"/>
            <a:chExt cx="2016224" cy="2184480"/>
          </a:xfrm>
        </p:grpSpPr>
        <p:grpSp>
          <p:nvGrpSpPr>
            <p:cNvPr id="35" name="Group 34"/>
            <p:cNvGrpSpPr/>
            <p:nvPr/>
          </p:nvGrpSpPr>
          <p:grpSpPr>
            <a:xfrm>
              <a:off x="1691680" y="3332753"/>
              <a:ext cx="1440160" cy="1008112"/>
              <a:chOff x="2195736" y="3284984"/>
              <a:chExt cx="1440160" cy="1008112"/>
            </a:xfrm>
          </p:grpSpPr>
          <p:sp>
            <p:nvSpPr>
              <p:cNvPr id="37" name="Oval 36"/>
              <p:cNvSpPr/>
              <p:nvPr/>
            </p:nvSpPr>
            <p:spPr bwMode="auto">
              <a:xfrm>
                <a:off x="2195736" y="3284984"/>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8" name="Straight Connector 37"/>
              <p:cNvCxnSpPr/>
              <p:nvPr/>
            </p:nvCxnSpPr>
            <p:spPr bwMode="auto">
              <a:xfrm>
                <a:off x="2771800" y="3461590"/>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39" name="Straight Connector 38"/>
              <p:cNvCxnSpPr/>
              <p:nvPr/>
            </p:nvCxnSpPr>
            <p:spPr bwMode="auto">
              <a:xfrm>
                <a:off x="2987824" y="3461590"/>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40" name="Straight Connector 39"/>
              <p:cNvCxnSpPr/>
              <p:nvPr/>
            </p:nvCxnSpPr>
            <p:spPr bwMode="auto">
              <a:xfrm>
                <a:off x="2771800" y="3753048"/>
                <a:ext cx="0" cy="108000"/>
              </a:xfrm>
              <a:prstGeom prst="line">
                <a:avLst/>
              </a:prstGeom>
              <a:solidFill>
                <a:schemeClr val="accent1"/>
              </a:solidFill>
              <a:ln w="190500" cap="flat" cmpd="sng" algn="ctr">
                <a:solidFill>
                  <a:srgbClr val="FFCC00"/>
                </a:solidFill>
                <a:prstDash val="solid"/>
                <a:round/>
                <a:headEnd type="none" w="med" len="med"/>
                <a:tailEnd type="none" w="lg" len="med"/>
              </a:ln>
              <a:effectLst/>
            </p:spPr>
          </p:cxnSp>
          <p:cxnSp>
            <p:nvCxnSpPr>
              <p:cNvPr id="41" name="Straight Connector 40"/>
              <p:cNvCxnSpPr/>
              <p:nvPr/>
            </p:nvCxnSpPr>
            <p:spPr bwMode="auto">
              <a:xfrm>
                <a:off x="2987824" y="3753048"/>
                <a:ext cx="0" cy="108000"/>
              </a:xfrm>
              <a:prstGeom prst="line">
                <a:avLst/>
              </a:prstGeom>
              <a:solidFill>
                <a:schemeClr val="accent1"/>
              </a:solidFill>
              <a:ln w="190500" cap="flat" cmpd="sng" algn="ctr">
                <a:solidFill>
                  <a:srgbClr val="FFCC00"/>
                </a:solidFill>
                <a:prstDash val="solid"/>
                <a:round/>
                <a:headEnd type="none" w="med" len="med"/>
                <a:tailEnd type="none" w="lg" len="med"/>
              </a:ln>
              <a:effectLst/>
            </p:spPr>
          </p:cxnSp>
        </p:grpSp>
        <p:cxnSp>
          <p:nvCxnSpPr>
            <p:cNvPr id="36" name="Shape 2544"/>
            <p:cNvCxnSpPr>
              <a:endCxn id="37" idx="4"/>
            </p:cNvCxnSpPr>
            <p:nvPr/>
          </p:nvCxnSpPr>
          <p:spPr>
            <a:xfrm rot="10800000">
              <a:off x="2411760" y="4340866"/>
              <a:ext cx="1296144" cy="1176367"/>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43" name="Rectangle 42" descr=" 60"/>
          <p:cNvSpPr/>
          <p:nvPr/>
        </p:nvSpPr>
        <p:spPr bwMode="auto">
          <a:xfrm>
            <a:off x="2771800" y="4365104"/>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Double </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cxnSp>
        <p:nvCxnSpPr>
          <p:cNvPr id="42" name="Shape 2544" descr=" 68"/>
          <p:cNvCxnSpPr/>
          <p:nvPr/>
        </p:nvCxnSpPr>
        <p:spPr>
          <a:xfrm rot="5400000" flipH="1" flipV="1">
            <a:off x="2469180" y="2094029"/>
            <a:ext cx="1181304" cy="129614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Tree>
    <p:extLst>
      <p:ext uri="{BB962C8B-B14F-4D97-AF65-F5344CB8AC3E}">
        <p14:creationId xmlns:p14="http://schemas.microsoft.com/office/powerpoint/2010/main" val="17865972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1" name="Group 58" descr=" 8"/>
          <p:cNvGrpSpPr>
            <a:grpSpLocks/>
          </p:cNvGrpSpPr>
          <p:nvPr/>
        </p:nvGrpSpPr>
        <p:grpSpPr bwMode="auto">
          <a:xfrm>
            <a:off x="6276975" y="4217656"/>
            <a:ext cx="1665288" cy="246830"/>
            <a:chOff x="3954" y="2549"/>
            <a:chExt cx="1049" cy="175"/>
          </a:xfrm>
        </p:grpSpPr>
        <p:sp>
          <p:nvSpPr>
            <p:cNvPr id="82"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3"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78" name="Group 61" descr=" 9"/>
          <p:cNvGrpSpPr>
            <a:grpSpLocks/>
          </p:cNvGrpSpPr>
          <p:nvPr/>
        </p:nvGrpSpPr>
        <p:grpSpPr bwMode="auto">
          <a:xfrm>
            <a:off x="5626100" y="3261365"/>
            <a:ext cx="2781300" cy="479556"/>
            <a:chOff x="3544" y="1871"/>
            <a:chExt cx="1752" cy="340"/>
          </a:xfrm>
        </p:grpSpPr>
        <p:sp>
          <p:nvSpPr>
            <p:cNvPr id="79"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0"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84" name="Group 86" descr=" 18"/>
          <p:cNvGrpSpPr>
            <a:grpSpLocks/>
          </p:cNvGrpSpPr>
          <p:nvPr/>
        </p:nvGrpSpPr>
        <p:grpSpPr bwMode="auto">
          <a:xfrm>
            <a:off x="5275262" y="3797340"/>
            <a:ext cx="2968625" cy="2203138"/>
            <a:chOff x="3323" y="2251"/>
            <a:chExt cx="1870" cy="1562"/>
          </a:xfrm>
        </p:grpSpPr>
        <p:sp>
          <p:nvSpPr>
            <p:cNvPr id="85"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sz="2000" dirty="0">
                  <a:solidFill>
                    <a:srgbClr val="FFFFFF"/>
                  </a:solidFill>
                  <a:effectLst/>
                </a:rPr>
                <a:t>Proliferation </a:t>
              </a:r>
            </a:p>
            <a:p>
              <a:pPr algn="ctr" eaLnBrk="0" hangingPunct="0"/>
              <a:r>
                <a:rPr lang="de-DE" sz="2000" dirty="0" smtClean="0">
                  <a:solidFill>
                    <a:srgbClr val="FFFFFF"/>
                  </a:solidFill>
                  <a:effectLst/>
                </a:rPr>
                <a:t>Cell Survival</a:t>
              </a:r>
              <a:endParaRPr lang="de-DE" sz="2000" dirty="0">
                <a:solidFill>
                  <a:srgbClr val="FFFFFF"/>
                </a:solidFill>
                <a:effectLst/>
              </a:endParaRPr>
            </a:p>
            <a:p>
              <a:pPr algn="ctr" eaLnBrk="0" hangingPunct="0"/>
              <a:r>
                <a:rPr lang="de-DE" sz="2000" dirty="0">
                  <a:solidFill>
                    <a:srgbClr val="FFFFFF"/>
                  </a:solidFill>
                  <a:effectLst/>
                </a:rPr>
                <a:t>Invasion</a:t>
              </a:r>
            </a:p>
          </p:txBody>
        </p:sp>
        <p:grpSp>
          <p:nvGrpSpPr>
            <p:cNvPr id="86" name="Group 88"/>
            <p:cNvGrpSpPr>
              <a:grpSpLocks/>
            </p:cNvGrpSpPr>
            <p:nvPr/>
          </p:nvGrpSpPr>
          <p:grpSpPr bwMode="auto">
            <a:xfrm>
              <a:off x="3323" y="2251"/>
              <a:ext cx="1309" cy="816"/>
              <a:chOff x="3323" y="2251"/>
              <a:chExt cx="1309" cy="816"/>
            </a:xfrm>
          </p:grpSpPr>
          <p:sp>
            <p:nvSpPr>
              <p:cNvPr id="87"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8"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9"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90" name="Group 93" descr=" 20"/>
          <p:cNvGrpSpPr>
            <a:grpSpLocks/>
          </p:cNvGrpSpPr>
          <p:nvPr/>
        </p:nvGrpSpPr>
        <p:grpSpPr bwMode="auto">
          <a:xfrm>
            <a:off x="3560763" y="3797339"/>
            <a:ext cx="3521075" cy="2259555"/>
            <a:chOff x="2243" y="2037"/>
            <a:chExt cx="2218" cy="1602"/>
          </a:xfrm>
        </p:grpSpPr>
        <p:grpSp>
          <p:nvGrpSpPr>
            <p:cNvPr id="91" name="Group 94"/>
            <p:cNvGrpSpPr>
              <a:grpSpLocks/>
            </p:cNvGrpSpPr>
            <p:nvPr/>
          </p:nvGrpSpPr>
          <p:grpSpPr bwMode="auto">
            <a:xfrm>
              <a:off x="2243" y="2037"/>
              <a:ext cx="2218" cy="1602"/>
              <a:chOff x="2243" y="2245"/>
              <a:chExt cx="2218" cy="1602"/>
            </a:xfrm>
          </p:grpSpPr>
          <p:sp>
            <p:nvSpPr>
              <p:cNvPr id="94"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nvGrpSpPr>
              <p:cNvPr id="95" name="Group 96"/>
              <p:cNvGrpSpPr>
                <a:grpSpLocks/>
              </p:cNvGrpSpPr>
              <p:nvPr/>
            </p:nvGrpSpPr>
            <p:grpSpPr bwMode="auto">
              <a:xfrm>
                <a:off x="2275" y="2245"/>
                <a:ext cx="2186" cy="1323"/>
                <a:chOff x="2275" y="2245"/>
                <a:chExt cx="2186" cy="1323"/>
              </a:xfrm>
            </p:grpSpPr>
            <p:grpSp>
              <p:nvGrpSpPr>
                <p:cNvPr id="96" name="Group 97"/>
                <p:cNvGrpSpPr>
                  <a:grpSpLocks/>
                </p:cNvGrpSpPr>
                <p:nvPr/>
              </p:nvGrpSpPr>
              <p:grpSpPr bwMode="auto">
                <a:xfrm>
                  <a:off x="2383" y="2245"/>
                  <a:ext cx="2078" cy="1119"/>
                  <a:chOff x="2383" y="2245"/>
                  <a:chExt cx="2078" cy="1119"/>
                </a:xfrm>
              </p:grpSpPr>
              <p:cxnSp>
                <p:nvCxnSpPr>
                  <p:cNvPr id="99"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00"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01"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97"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98"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sp>
          <p:nvSpPr>
            <p:cNvPr id="92"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93"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grpSp>
        <p:nvGrpSpPr>
          <p:cNvPr id="72" name="Group 67" descr=" 11"/>
          <p:cNvGrpSpPr>
            <a:grpSpLocks/>
          </p:cNvGrpSpPr>
          <p:nvPr/>
        </p:nvGrpSpPr>
        <p:grpSpPr bwMode="auto">
          <a:xfrm>
            <a:off x="4030663" y="2193647"/>
            <a:ext cx="688975" cy="232726"/>
            <a:chOff x="2539" y="1114"/>
            <a:chExt cx="434" cy="165"/>
          </a:xfrm>
        </p:grpSpPr>
        <p:sp>
          <p:nvSpPr>
            <p:cNvPr id="7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75" name="Group 64" descr=" 10"/>
          <p:cNvGrpSpPr>
            <a:grpSpLocks/>
          </p:cNvGrpSpPr>
          <p:nvPr/>
        </p:nvGrpSpPr>
        <p:grpSpPr bwMode="auto">
          <a:xfrm>
            <a:off x="6632575" y="2580792"/>
            <a:ext cx="576263" cy="344152"/>
            <a:chOff x="4010" y="1248"/>
            <a:chExt cx="363" cy="244"/>
          </a:xfrm>
        </p:grpSpPr>
        <p:sp>
          <p:nvSpPr>
            <p:cNvPr id="76"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7"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Tree>
    <p:extLst>
      <p:ext uri="{BB962C8B-B14F-4D97-AF65-F5344CB8AC3E}">
        <p14:creationId xmlns:p14="http://schemas.microsoft.com/office/powerpoint/2010/main" val="2708655396"/>
      </p:ext>
    </p:extLst>
  </p:cSld>
  <p:clrMapOvr>
    <a:masterClrMapping/>
  </p:clrMapOvr>
  <p:transition>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34" name="Group 33" descr=" 61"/>
          <p:cNvGrpSpPr/>
          <p:nvPr/>
        </p:nvGrpSpPr>
        <p:grpSpPr>
          <a:xfrm>
            <a:off x="1691680" y="3332753"/>
            <a:ext cx="2016224" cy="2184480"/>
            <a:chOff x="1691680" y="3332753"/>
            <a:chExt cx="2016224" cy="2184480"/>
          </a:xfrm>
        </p:grpSpPr>
        <p:grpSp>
          <p:nvGrpSpPr>
            <p:cNvPr id="35" name="Group 34"/>
            <p:cNvGrpSpPr/>
            <p:nvPr/>
          </p:nvGrpSpPr>
          <p:grpSpPr>
            <a:xfrm>
              <a:off x="1691680" y="3332753"/>
              <a:ext cx="1440160" cy="1008112"/>
              <a:chOff x="2195736" y="3284984"/>
              <a:chExt cx="1440160" cy="1008112"/>
            </a:xfrm>
          </p:grpSpPr>
          <p:sp>
            <p:nvSpPr>
              <p:cNvPr id="37" name="Oval 36"/>
              <p:cNvSpPr/>
              <p:nvPr/>
            </p:nvSpPr>
            <p:spPr bwMode="auto">
              <a:xfrm>
                <a:off x="2195736" y="3284984"/>
                <a:ext cx="1440160" cy="1008112"/>
              </a:xfrm>
              <a:prstGeom prst="ellipse">
                <a:avLst/>
              </a:prstGeom>
              <a:solidFill>
                <a:schemeClr val="accent1">
                  <a:alpha val="25000"/>
                </a:schemeClr>
              </a:solidFill>
              <a:ln w="76200" cap="flat" cmpd="sng" algn="ctr">
                <a:solidFill>
                  <a:schemeClr val="tx1">
                    <a:alpha val="25000"/>
                  </a:schemeClr>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solidFill>
                    <a:schemeClr val="tx1">
                      <a:alpha val="25000"/>
                    </a:schemeClr>
                  </a:solidFill>
                  <a:effectLst/>
                  <a:latin typeface="Arial" charset="0"/>
                </a:endParaRPr>
              </a:p>
            </p:txBody>
          </p:sp>
          <p:cxnSp>
            <p:nvCxnSpPr>
              <p:cNvPr id="38" name="Straight Connector 37"/>
              <p:cNvCxnSpPr/>
              <p:nvPr/>
            </p:nvCxnSpPr>
            <p:spPr bwMode="auto">
              <a:xfrm>
                <a:off x="2771800"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39" name="Straight Connector 38"/>
              <p:cNvCxnSpPr/>
              <p:nvPr/>
            </p:nvCxnSpPr>
            <p:spPr bwMode="auto">
              <a:xfrm>
                <a:off x="2987824"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40" name="Straight Connector 39"/>
              <p:cNvCxnSpPr/>
              <p:nvPr/>
            </p:nvCxnSpPr>
            <p:spPr bwMode="auto">
              <a:xfrm>
                <a:off x="2771800"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cxnSp>
            <p:nvCxnSpPr>
              <p:cNvPr id="41" name="Straight Connector 40"/>
              <p:cNvCxnSpPr/>
              <p:nvPr/>
            </p:nvCxnSpPr>
            <p:spPr bwMode="auto">
              <a:xfrm>
                <a:off x="2987824"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grpSp>
        <p:cxnSp>
          <p:nvCxnSpPr>
            <p:cNvPr id="36" name="Shape 2544"/>
            <p:cNvCxnSpPr>
              <a:endCxn id="37" idx="4"/>
            </p:cNvCxnSpPr>
            <p:nvPr/>
          </p:nvCxnSpPr>
          <p:spPr>
            <a:xfrm rot="10800000">
              <a:off x="2411760" y="4340866"/>
              <a:ext cx="1296144" cy="1176367"/>
            </a:xfrm>
            <a:prstGeom prst="curvedConnector2">
              <a:avLst/>
            </a:prstGeom>
            <a:ln w="19050" cap="flat" cmpd="sng" algn="ctr">
              <a:solidFill>
                <a:schemeClr val="tx1">
                  <a:alpha val="25000"/>
                </a:schemeClr>
              </a:solidFill>
              <a:prstDash val="solid"/>
              <a:round/>
              <a:headEnd type="none" w="med" len="med"/>
              <a:tailEnd type="triangle" len="med"/>
            </a:ln>
          </p:spPr>
          <p:style>
            <a:lnRef idx="1">
              <a:schemeClr val="accent1"/>
            </a:lnRef>
            <a:fillRef idx="0">
              <a:schemeClr val="accent1"/>
            </a:fillRef>
            <a:effectRef idx="0">
              <a:schemeClr val="accent1"/>
            </a:effectRef>
            <a:fontRef idx="minor">
              <a:schemeClr val="tx1"/>
            </a:fontRef>
          </p:style>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grpSp>
        <p:nvGrpSpPr>
          <p:cNvPr id="44" name="Group 28" descr=" 57"/>
          <p:cNvGrpSpPr>
            <a:grpSpLocks/>
          </p:cNvGrpSpPr>
          <p:nvPr/>
        </p:nvGrpSpPr>
        <p:grpSpPr bwMode="auto">
          <a:xfrm>
            <a:off x="2776934" y="4509120"/>
            <a:ext cx="858962" cy="571500"/>
            <a:chOff x="8215338" y="1500174"/>
            <a:chExt cx="571504" cy="571504"/>
          </a:xfrm>
        </p:grpSpPr>
        <p:cxnSp>
          <p:nvCxnSpPr>
            <p:cNvPr id="45"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46"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43" name="Rectangle 42" descr=" 60"/>
          <p:cNvSpPr/>
          <p:nvPr/>
        </p:nvSpPr>
        <p:spPr bwMode="auto">
          <a:xfrm>
            <a:off x="2771800" y="4365104"/>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Double </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47" name="Group 46" descr=" 67"/>
          <p:cNvGrpSpPr/>
          <p:nvPr/>
        </p:nvGrpSpPr>
        <p:grpSpPr>
          <a:xfrm>
            <a:off x="323528" y="5013176"/>
            <a:ext cx="3384376" cy="1008112"/>
            <a:chOff x="323528" y="5013176"/>
            <a:chExt cx="3384376" cy="1008112"/>
          </a:xfrm>
        </p:grpSpPr>
        <p:sp>
          <p:nvSpPr>
            <p:cNvPr id="48" name="Oval 47"/>
            <p:cNvSpPr/>
            <p:nvPr/>
          </p:nvSpPr>
          <p:spPr bwMode="auto">
            <a:xfrm>
              <a:off x="323528" y="5013176"/>
              <a:ext cx="1440160" cy="1008112"/>
            </a:xfrm>
            <a:prstGeom prst="ellipse">
              <a:avLst/>
            </a:prstGeom>
            <a:solidFill>
              <a:schemeClr val="bg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Cell death</a:t>
              </a:r>
            </a:p>
          </p:txBody>
        </p:sp>
        <p:cxnSp>
          <p:nvCxnSpPr>
            <p:cNvPr id="49" name="Shape 2544"/>
            <p:cNvCxnSpPr>
              <a:endCxn id="48" idx="6"/>
            </p:cNvCxnSpPr>
            <p:nvPr/>
          </p:nvCxnSpPr>
          <p:spPr>
            <a:xfrm rot="10800000">
              <a:off x="1763688" y="5517232"/>
              <a:ext cx="1944216"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hape 2544" descr=" 68"/>
          <p:cNvCxnSpPr/>
          <p:nvPr/>
        </p:nvCxnSpPr>
        <p:spPr>
          <a:xfrm rot="5400000" flipH="1" flipV="1">
            <a:off x="2469180" y="2094029"/>
            <a:ext cx="1181304" cy="129614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descr=" 72"/>
          <p:cNvSpPr/>
          <p:nvPr/>
        </p:nvSpPr>
        <p:spPr bwMode="auto">
          <a:xfrm>
            <a:off x="4283969" y="3789040"/>
            <a:ext cx="720079"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PARP</a:t>
            </a:r>
          </a:p>
        </p:txBody>
      </p:sp>
      <p:sp>
        <p:nvSpPr>
          <p:cNvPr id="51" name="Oval 50" descr=" 73"/>
          <p:cNvSpPr/>
          <p:nvPr/>
        </p:nvSpPr>
        <p:spPr bwMode="auto">
          <a:xfrm>
            <a:off x="3131841" y="4131048"/>
            <a:ext cx="792088"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BRCA</a:t>
            </a:r>
          </a:p>
        </p:txBody>
      </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Tree>
    <p:extLst>
      <p:ext uri="{BB962C8B-B14F-4D97-AF65-F5344CB8AC3E}">
        <p14:creationId xmlns:p14="http://schemas.microsoft.com/office/powerpoint/2010/main" val="1637612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34" name="Group 33" descr=" 61"/>
          <p:cNvGrpSpPr/>
          <p:nvPr/>
        </p:nvGrpSpPr>
        <p:grpSpPr>
          <a:xfrm>
            <a:off x="1691680" y="3332753"/>
            <a:ext cx="2016224" cy="2184480"/>
            <a:chOff x="1691680" y="3332753"/>
            <a:chExt cx="2016224" cy="2184480"/>
          </a:xfrm>
        </p:grpSpPr>
        <p:grpSp>
          <p:nvGrpSpPr>
            <p:cNvPr id="35" name="Group 34"/>
            <p:cNvGrpSpPr/>
            <p:nvPr/>
          </p:nvGrpSpPr>
          <p:grpSpPr>
            <a:xfrm>
              <a:off x="1691680" y="3332753"/>
              <a:ext cx="1440160" cy="1008112"/>
              <a:chOff x="2195736" y="3284984"/>
              <a:chExt cx="1440160" cy="1008112"/>
            </a:xfrm>
          </p:grpSpPr>
          <p:sp>
            <p:nvSpPr>
              <p:cNvPr id="37" name="Oval 36"/>
              <p:cNvSpPr/>
              <p:nvPr/>
            </p:nvSpPr>
            <p:spPr bwMode="auto">
              <a:xfrm>
                <a:off x="2195736" y="3284984"/>
                <a:ext cx="1440160" cy="1008112"/>
              </a:xfrm>
              <a:prstGeom prst="ellipse">
                <a:avLst/>
              </a:prstGeom>
              <a:solidFill>
                <a:schemeClr val="accent1">
                  <a:alpha val="25000"/>
                </a:schemeClr>
              </a:solidFill>
              <a:ln w="76200" cap="flat" cmpd="sng" algn="ctr">
                <a:solidFill>
                  <a:schemeClr val="tx1">
                    <a:alpha val="25000"/>
                  </a:schemeClr>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solidFill>
                    <a:schemeClr val="tx1">
                      <a:alpha val="25000"/>
                    </a:schemeClr>
                  </a:solidFill>
                  <a:effectLst/>
                  <a:latin typeface="Arial" charset="0"/>
                </a:endParaRPr>
              </a:p>
            </p:txBody>
          </p:sp>
          <p:cxnSp>
            <p:nvCxnSpPr>
              <p:cNvPr id="38" name="Straight Connector 37"/>
              <p:cNvCxnSpPr/>
              <p:nvPr/>
            </p:nvCxnSpPr>
            <p:spPr bwMode="auto">
              <a:xfrm>
                <a:off x="2771800"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39" name="Straight Connector 38"/>
              <p:cNvCxnSpPr/>
              <p:nvPr/>
            </p:nvCxnSpPr>
            <p:spPr bwMode="auto">
              <a:xfrm>
                <a:off x="2987824"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40" name="Straight Connector 39"/>
              <p:cNvCxnSpPr/>
              <p:nvPr/>
            </p:nvCxnSpPr>
            <p:spPr bwMode="auto">
              <a:xfrm>
                <a:off x="2771800"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cxnSp>
            <p:nvCxnSpPr>
              <p:cNvPr id="41" name="Straight Connector 40"/>
              <p:cNvCxnSpPr/>
              <p:nvPr/>
            </p:nvCxnSpPr>
            <p:spPr bwMode="auto">
              <a:xfrm>
                <a:off x="2987824"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grpSp>
        <p:cxnSp>
          <p:nvCxnSpPr>
            <p:cNvPr id="36" name="Shape 2544"/>
            <p:cNvCxnSpPr>
              <a:endCxn id="37" idx="4"/>
            </p:cNvCxnSpPr>
            <p:nvPr/>
          </p:nvCxnSpPr>
          <p:spPr>
            <a:xfrm rot="10800000">
              <a:off x="2411760" y="4340866"/>
              <a:ext cx="1296144" cy="1176367"/>
            </a:xfrm>
            <a:prstGeom prst="curvedConnector2">
              <a:avLst/>
            </a:prstGeom>
            <a:ln w="19050" cap="flat" cmpd="sng" algn="ctr">
              <a:solidFill>
                <a:schemeClr val="tx1">
                  <a:alpha val="25000"/>
                </a:schemeClr>
              </a:solidFill>
              <a:prstDash val="solid"/>
              <a:round/>
              <a:headEnd type="none" w="med" len="med"/>
              <a:tailEnd type="triangle" len="med"/>
            </a:ln>
          </p:spPr>
          <p:style>
            <a:lnRef idx="1">
              <a:schemeClr val="accent1"/>
            </a:lnRef>
            <a:fillRef idx="0">
              <a:schemeClr val="accent1"/>
            </a:fillRef>
            <a:effectRef idx="0">
              <a:schemeClr val="accent1"/>
            </a:effectRef>
            <a:fontRef idx="minor">
              <a:schemeClr val="tx1"/>
            </a:fontRef>
          </p:style>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grpSp>
        <p:nvGrpSpPr>
          <p:cNvPr id="44" name="Group 28" descr=" 57"/>
          <p:cNvGrpSpPr>
            <a:grpSpLocks/>
          </p:cNvGrpSpPr>
          <p:nvPr/>
        </p:nvGrpSpPr>
        <p:grpSpPr bwMode="auto">
          <a:xfrm>
            <a:off x="2776934" y="4509120"/>
            <a:ext cx="858962" cy="571500"/>
            <a:chOff x="8215338" y="1500174"/>
            <a:chExt cx="571504" cy="571504"/>
          </a:xfrm>
        </p:grpSpPr>
        <p:cxnSp>
          <p:nvCxnSpPr>
            <p:cNvPr id="45"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46"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43" name="Rectangle 42" descr=" 60"/>
          <p:cNvSpPr/>
          <p:nvPr/>
        </p:nvSpPr>
        <p:spPr bwMode="auto">
          <a:xfrm>
            <a:off x="2771800" y="4365104"/>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Double </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47" name="Group 46" descr=" 67"/>
          <p:cNvGrpSpPr/>
          <p:nvPr/>
        </p:nvGrpSpPr>
        <p:grpSpPr>
          <a:xfrm>
            <a:off x="323528" y="5013176"/>
            <a:ext cx="3384376" cy="1008112"/>
            <a:chOff x="323528" y="5013176"/>
            <a:chExt cx="3384376" cy="1008112"/>
          </a:xfrm>
        </p:grpSpPr>
        <p:sp>
          <p:nvSpPr>
            <p:cNvPr id="48" name="Oval 47"/>
            <p:cNvSpPr/>
            <p:nvPr/>
          </p:nvSpPr>
          <p:spPr bwMode="auto">
            <a:xfrm>
              <a:off x="323528" y="5013176"/>
              <a:ext cx="1440160" cy="1008112"/>
            </a:xfrm>
            <a:prstGeom prst="ellipse">
              <a:avLst/>
            </a:prstGeom>
            <a:solidFill>
              <a:schemeClr val="bg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Cell death</a:t>
              </a:r>
            </a:p>
          </p:txBody>
        </p:sp>
        <p:cxnSp>
          <p:nvCxnSpPr>
            <p:cNvPr id="49" name="Shape 2544"/>
            <p:cNvCxnSpPr>
              <a:endCxn id="48" idx="6"/>
            </p:cNvCxnSpPr>
            <p:nvPr/>
          </p:nvCxnSpPr>
          <p:spPr>
            <a:xfrm rot="10800000">
              <a:off x="1763688" y="5517232"/>
              <a:ext cx="1944216"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hape 2544" descr=" 68"/>
          <p:cNvCxnSpPr/>
          <p:nvPr/>
        </p:nvCxnSpPr>
        <p:spPr>
          <a:xfrm rot="5400000" flipH="1" flipV="1">
            <a:off x="2469180" y="2094029"/>
            <a:ext cx="1181304" cy="129614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descr=" 72"/>
          <p:cNvSpPr/>
          <p:nvPr/>
        </p:nvSpPr>
        <p:spPr bwMode="auto">
          <a:xfrm>
            <a:off x="4283969" y="3789040"/>
            <a:ext cx="720079"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PARP</a:t>
            </a:r>
          </a:p>
        </p:txBody>
      </p:sp>
      <p:sp>
        <p:nvSpPr>
          <p:cNvPr id="51" name="Oval 50" descr=" 73"/>
          <p:cNvSpPr/>
          <p:nvPr/>
        </p:nvSpPr>
        <p:spPr bwMode="auto">
          <a:xfrm>
            <a:off x="3131841" y="4131048"/>
            <a:ext cx="792088"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BRCA</a:t>
            </a:r>
          </a:p>
        </p:txBody>
      </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
        <p:nvSpPr>
          <p:cNvPr id="54" name="Rounded Rectangle 53" descr=" 2"/>
          <p:cNvSpPr/>
          <p:nvPr/>
        </p:nvSpPr>
        <p:spPr bwMode="auto">
          <a:xfrm>
            <a:off x="179512" y="1556792"/>
            <a:ext cx="8784976" cy="4752528"/>
          </a:xfrm>
          <a:prstGeom prst="roundRect">
            <a:avLst>
              <a:gd name="adj" fmla="val 6406"/>
            </a:avLst>
          </a:prstGeom>
          <a:solidFill>
            <a:srgbClr val="FFFFFF">
              <a:alpha val="67059"/>
            </a:srgbClr>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52" name="Oval 51" descr=" 64"/>
          <p:cNvSpPr/>
          <p:nvPr/>
        </p:nvSpPr>
        <p:spPr bwMode="auto">
          <a:xfrm>
            <a:off x="2442798" y="1412776"/>
            <a:ext cx="3101310" cy="1584176"/>
          </a:xfrm>
          <a:prstGeom prst="ellipse">
            <a:avLst/>
          </a:prstGeom>
          <a:solidFill>
            <a:srgbClr val="FFC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is the effect tumour selective?</a:t>
            </a:r>
          </a:p>
        </p:txBody>
      </p:sp>
      <p:sp>
        <p:nvSpPr>
          <p:cNvPr id="53" name="Oval 52" descr=" 65"/>
          <p:cNvSpPr/>
          <p:nvPr/>
        </p:nvSpPr>
        <p:spPr bwMode="auto">
          <a:xfrm>
            <a:off x="107504" y="1844824"/>
            <a:ext cx="2849282" cy="1584176"/>
          </a:xfrm>
          <a:prstGeom prst="ellipse">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don’t all patients respond?</a:t>
            </a:r>
          </a:p>
        </p:txBody>
      </p:sp>
    </p:spTree>
    <p:extLst>
      <p:ext uri="{BB962C8B-B14F-4D97-AF65-F5344CB8AC3E}">
        <p14:creationId xmlns:p14="http://schemas.microsoft.com/office/powerpoint/2010/main" val="371128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34" name="Group 33" descr=" 61"/>
          <p:cNvGrpSpPr/>
          <p:nvPr/>
        </p:nvGrpSpPr>
        <p:grpSpPr>
          <a:xfrm>
            <a:off x="1691680" y="3332753"/>
            <a:ext cx="2016224" cy="2184480"/>
            <a:chOff x="1691680" y="3332753"/>
            <a:chExt cx="2016224" cy="2184480"/>
          </a:xfrm>
        </p:grpSpPr>
        <p:grpSp>
          <p:nvGrpSpPr>
            <p:cNvPr id="35" name="Group 34"/>
            <p:cNvGrpSpPr/>
            <p:nvPr/>
          </p:nvGrpSpPr>
          <p:grpSpPr>
            <a:xfrm>
              <a:off x="1691680" y="3332753"/>
              <a:ext cx="1440160" cy="1008112"/>
              <a:chOff x="2195736" y="3284984"/>
              <a:chExt cx="1440160" cy="1008112"/>
            </a:xfrm>
          </p:grpSpPr>
          <p:sp>
            <p:nvSpPr>
              <p:cNvPr id="37" name="Oval 36"/>
              <p:cNvSpPr/>
              <p:nvPr/>
            </p:nvSpPr>
            <p:spPr bwMode="auto">
              <a:xfrm>
                <a:off x="2195736" y="3284984"/>
                <a:ext cx="1440160" cy="1008112"/>
              </a:xfrm>
              <a:prstGeom prst="ellipse">
                <a:avLst/>
              </a:prstGeom>
              <a:solidFill>
                <a:schemeClr val="accent1">
                  <a:alpha val="25000"/>
                </a:schemeClr>
              </a:solidFill>
              <a:ln w="76200" cap="flat" cmpd="sng" algn="ctr">
                <a:solidFill>
                  <a:schemeClr val="tx1">
                    <a:alpha val="25000"/>
                  </a:schemeClr>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solidFill>
                    <a:schemeClr val="tx1">
                      <a:alpha val="25000"/>
                    </a:schemeClr>
                  </a:solidFill>
                  <a:effectLst/>
                  <a:latin typeface="Arial" charset="0"/>
                </a:endParaRPr>
              </a:p>
            </p:txBody>
          </p:sp>
          <p:cxnSp>
            <p:nvCxnSpPr>
              <p:cNvPr id="38" name="Straight Connector 37"/>
              <p:cNvCxnSpPr/>
              <p:nvPr/>
            </p:nvCxnSpPr>
            <p:spPr bwMode="auto">
              <a:xfrm>
                <a:off x="2771800"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39" name="Straight Connector 38"/>
              <p:cNvCxnSpPr/>
              <p:nvPr/>
            </p:nvCxnSpPr>
            <p:spPr bwMode="auto">
              <a:xfrm>
                <a:off x="2987824"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40" name="Straight Connector 39"/>
              <p:cNvCxnSpPr/>
              <p:nvPr/>
            </p:nvCxnSpPr>
            <p:spPr bwMode="auto">
              <a:xfrm>
                <a:off x="2771800"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cxnSp>
            <p:nvCxnSpPr>
              <p:cNvPr id="41" name="Straight Connector 40"/>
              <p:cNvCxnSpPr/>
              <p:nvPr/>
            </p:nvCxnSpPr>
            <p:spPr bwMode="auto">
              <a:xfrm>
                <a:off x="2987824"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grpSp>
        <p:cxnSp>
          <p:nvCxnSpPr>
            <p:cNvPr id="36" name="Shape 2544"/>
            <p:cNvCxnSpPr>
              <a:endCxn id="37" idx="4"/>
            </p:cNvCxnSpPr>
            <p:nvPr/>
          </p:nvCxnSpPr>
          <p:spPr>
            <a:xfrm rot="10800000">
              <a:off x="2411760" y="4340866"/>
              <a:ext cx="1296144" cy="1176367"/>
            </a:xfrm>
            <a:prstGeom prst="curvedConnector2">
              <a:avLst/>
            </a:prstGeom>
            <a:ln w="19050" cap="flat" cmpd="sng" algn="ctr">
              <a:solidFill>
                <a:schemeClr val="tx1">
                  <a:alpha val="25000"/>
                </a:schemeClr>
              </a:solidFill>
              <a:prstDash val="solid"/>
              <a:round/>
              <a:headEnd type="none" w="med" len="med"/>
              <a:tailEnd type="triangle" len="med"/>
            </a:ln>
          </p:spPr>
          <p:style>
            <a:lnRef idx="1">
              <a:schemeClr val="accent1"/>
            </a:lnRef>
            <a:fillRef idx="0">
              <a:schemeClr val="accent1"/>
            </a:fillRef>
            <a:effectRef idx="0">
              <a:schemeClr val="accent1"/>
            </a:effectRef>
            <a:fontRef idx="minor">
              <a:schemeClr val="tx1"/>
            </a:fontRef>
          </p:style>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grpSp>
        <p:nvGrpSpPr>
          <p:cNvPr id="44" name="Group 28" descr=" 57"/>
          <p:cNvGrpSpPr>
            <a:grpSpLocks/>
          </p:cNvGrpSpPr>
          <p:nvPr/>
        </p:nvGrpSpPr>
        <p:grpSpPr bwMode="auto">
          <a:xfrm>
            <a:off x="2776934" y="4509120"/>
            <a:ext cx="858962" cy="571500"/>
            <a:chOff x="8215338" y="1500174"/>
            <a:chExt cx="571504" cy="571504"/>
          </a:xfrm>
        </p:grpSpPr>
        <p:cxnSp>
          <p:nvCxnSpPr>
            <p:cNvPr id="45"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46"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43" name="Rectangle 42" descr=" 60"/>
          <p:cNvSpPr/>
          <p:nvPr/>
        </p:nvSpPr>
        <p:spPr bwMode="auto">
          <a:xfrm>
            <a:off x="2771800" y="4365104"/>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Double </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47" name="Group 46" descr=" 67"/>
          <p:cNvGrpSpPr/>
          <p:nvPr/>
        </p:nvGrpSpPr>
        <p:grpSpPr>
          <a:xfrm>
            <a:off x="323528" y="5013176"/>
            <a:ext cx="3384376" cy="1008112"/>
            <a:chOff x="323528" y="5013176"/>
            <a:chExt cx="3384376" cy="1008112"/>
          </a:xfrm>
        </p:grpSpPr>
        <p:sp>
          <p:nvSpPr>
            <p:cNvPr id="48" name="Oval 47"/>
            <p:cNvSpPr/>
            <p:nvPr/>
          </p:nvSpPr>
          <p:spPr bwMode="auto">
            <a:xfrm>
              <a:off x="323528" y="5013176"/>
              <a:ext cx="1440160" cy="1008112"/>
            </a:xfrm>
            <a:prstGeom prst="ellipse">
              <a:avLst/>
            </a:prstGeom>
            <a:solidFill>
              <a:schemeClr val="bg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Cell death</a:t>
              </a:r>
            </a:p>
          </p:txBody>
        </p:sp>
        <p:cxnSp>
          <p:nvCxnSpPr>
            <p:cNvPr id="49" name="Shape 2544"/>
            <p:cNvCxnSpPr>
              <a:endCxn id="48" idx="6"/>
            </p:cNvCxnSpPr>
            <p:nvPr/>
          </p:nvCxnSpPr>
          <p:spPr>
            <a:xfrm rot="10800000">
              <a:off x="1763688" y="5517232"/>
              <a:ext cx="1944216"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hape 2544" descr=" 68"/>
          <p:cNvCxnSpPr/>
          <p:nvPr/>
        </p:nvCxnSpPr>
        <p:spPr>
          <a:xfrm rot="5400000" flipH="1" flipV="1">
            <a:off x="2469180" y="2094029"/>
            <a:ext cx="1181304" cy="129614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descr=" 72"/>
          <p:cNvSpPr/>
          <p:nvPr/>
        </p:nvSpPr>
        <p:spPr bwMode="auto">
          <a:xfrm>
            <a:off x="4283969" y="3789040"/>
            <a:ext cx="720079"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PARP</a:t>
            </a:r>
          </a:p>
        </p:txBody>
      </p:sp>
      <p:sp>
        <p:nvSpPr>
          <p:cNvPr id="51" name="Oval 50" descr=" 73"/>
          <p:cNvSpPr/>
          <p:nvPr/>
        </p:nvSpPr>
        <p:spPr bwMode="auto">
          <a:xfrm>
            <a:off x="3131841" y="4131048"/>
            <a:ext cx="792088"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BRCA</a:t>
            </a:r>
          </a:p>
        </p:txBody>
      </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
        <p:nvSpPr>
          <p:cNvPr id="54" name="Rounded Rectangle 53" descr=" 2"/>
          <p:cNvSpPr/>
          <p:nvPr/>
        </p:nvSpPr>
        <p:spPr bwMode="auto">
          <a:xfrm>
            <a:off x="179512" y="1556792"/>
            <a:ext cx="8784976" cy="4752528"/>
          </a:xfrm>
          <a:prstGeom prst="roundRect">
            <a:avLst>
              <a:gd name="adj" fmla="val 6406"/>
            </a:avLst>
          </a:prstGeom>
          <a:solidFill>
            <a:srgbClr val="FFFFFF">
              <a:alpha val="67059"/>
            </a:srgbClr>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nvGrpSpPr>
          <p:cNvPr id="55" name="Group 54" descr=" 66"/>
          <p:cNvGrpSpPr/>
          <p:nvPr/>
        </p:nvGrpSpPr>
        <p:grpSpPr>
          <a:xfrm>
            <a:off x="1763688" y="2955303"/>
            <a:ext cx="7165303" cy="1749016"/>
            <a:chOff x="1656184" y="1412776"/>
            <a:chExt cx="8460432" cy="1937986"/>
          </a:xfrm>
        </p:grpSpPr>
        <p:sp>
          <p:nvSpPr>
            <p:cNvPr id="56" name="Rounded Rectangle 55"/>
            <p:cNvSpPr/>
            <p:nvPr/>
          </p:nvSpPr>
          <p:spPr bwMode="auto">
            <a:xfrm>
              <a:off x="1656184" y="1412776"/>
              <a:ext cx="8460432" cy="1937986"/>
            </a:xfrm>
            <a:prstGeom prst="roundRect">
              <a:avLst/>
            </a:prstGeom>
            <a:solidFill>
              <a:schemeClr val="accent5"/>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480" y="1556792"/>
              <a:ext cx="7959104" cy="166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8" name="Group 57" descr=" 71"/>
          <p:cNvGrpSpPr/>
          <p:nvPr/>
        </p:nvGrpSpPr>
        <p:grpSpPr>
          <a:xfrm>
            <a:off x="1799184" y="4704320"/>
            <a:ext cx="7165303" cy="1749016"/>
            <a:chOff x="1691680" y="3429000"/>
            <a:chExt cx="8460432" cy="1937986"/>
          </a:xfrm>
        </p:grpSpPr>
        <p:sp>
          <p:nvSpPr>
            <p:cNvPr id="59" name="Rounded Rectangle 58"/>
            <p:cNvSpPr/>
            <p:nvPr/>
          </p:nvSpPr>
          <p:spPr bwMode="auto">
            <a:xfrm>
              <a:off x="1691680" y="3429000"/>
              <a:ext cx="8460432" cy="1937986"/>
            </a:xfrm>
            <a:prstGeom prst="roundRect">
              <a:avLst/>
            </a:prstGeom>
            <a:solidFill>
              <a:schemeClr val="accent5"/>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487" y="3566657"/>
              <a:ext cx="7959104" cy="166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 name="Oval 51" descr=" 64"/>
          <p:cNvSpPr/>
          <p:nvPr/>
        </p:nvSpPr>
        <p:spPr bwMode="auto">
          <a:xfrm>
            <a:off x="2442798" y="1412776"/>
            <a:ext cx="3101310" cy="1584176"/>
          </a:xfrm>
          <a:prstGeom prst="ellipse">
            <a:avLst/>
          </a:prstGeom>
          <a:solidFill>
            <a:srgbClr val="FFC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is the effect tumour selective?</a:t>
            </a:r>
          </a:p>
        </p:txBody>
      </p:sp>
      <p:sp>
        <p:nvSpPr>
          <p:cNvPr id="53" name="Oval 52" descr=" 65"/>
          <p:cNvSpPr/>
          <p:nvPr/>
        </p:nvSpPr>
        <p:spPr bwMode="auto">
          <a:xfrm>
            <a:off x="107504" y="1844824"/>
            <a:ext cx="2849282" cy="1584176"/>
          </a:xfrm>
          <a:prstGeom prst="ellipse">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don’t all patients respond?</a:t>
            </a:r>
          </a:p>
        </p:txBody>
      </p:sp>
    </p:spTree>
    <p:extLst>
      <p:ext uri="{BB962C8B-B14F-4D97-AF65-F5344CB8AC3E}">
        <p14:creationId xmlns:p14="http://schemas.microsoft.com/office/powerpoint/2010/main" val="34831785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 25"/>
          <p:cNvGrpSpPr/>
          <p:nvPr/>
        </p:nvGrpSpPr>
        <p:grpSpPr>
          <a:xfrm>
            <a:off x="3707904" y="1647393"/>
            <a:ext cx="1440160" cy="1008112"/>
            <a:chOff x="3923928" y="1596210"/>
            <a:chExt cx="1440160" cy="1008112"/>
          </a:xfrm>
        </p:grpSpPr>
        <p:sp>
          <p:nvSpPr>
            <p:cNvPr id="3" name="Oval 2"/>
            <p:cNvSpPr/>
            <p:nvPr/>
          </p:nvSpPr>
          <p:spPr bwMode="auto">
            <a:xfrm>
              <a:off x="3923928" y="159621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5" name="Straight Connector 4"/>
            <p:cNvCxnSpPr/>
            <p:nvPr/>
          </p:nvCxnSpPr>
          <p:spPr bwMode="auto">
            <a:xfrm>
              <a:off x="4499992" y="1772816"/>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6" name="Straight Connector 5"/>
            <p:cNvCxnSpPr/>
            <p:nvPr/>
          </p:nvCxnSpPr>
          <p:spPr bwMode="auto">
            <a:xfrm>
              <a:off x="4716016" y="1772816"/>
              <a:ext cx="0" cy="648072"/>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9" name="Group 8" descr=" 28"/>
          <p:cNvGrpSpPr/>
          <p:nvPr/>
        </p:nvGrpSpPr>
        <p:grpSpPr>
          <a:xfrm>
            <a:off x="5796136" y="3350761"/>
            <a:ext cx="1440160" cy="1008112"/>
            <a:chOff x="5940152" y="3140968"/>
            <a:chExt cx="1440160" cy="1008112"/>
          </a:xfrm>
        </p:grpSpPr>
        <p:sp>
          <p:nvSpPr>
            <p:cNvPr id="10" name="Oval 9"/>
            <p:cNvSpPr/>
            <p:nvPr/>
          </p:nvSpPr>
          <p:spPr bwMode="auto">
            <a:xfrm>
              <a:off x="5940152" y="31409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11" name="Straight Connector 10"/>
            <p:cNvCxnSpPr/>
            <p:nvPr/>
          </p:nvCxnSpPr>
          <p:spPr bwMode="auto">
            <a:xfrm>
              <a:off x="6516216" y="3356992"/>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12" name="Straight Connector 11"/>
            <p:cNvCxnSpPr/>
            <p:nvPr/>
          </p:nvCxnSpPr>
          <p:spPr bwMode="auto">
            <a:xfrm>
              <a:off x="6732240" y="33569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13" name="Straight Connector 12"/>
            <p:cNvCxnSpPr/>
            <p:nvPr/>
          </p:nvCxnSpPr>
          <p:spPr bwMode="auto">
            <a:xfrm>
              <a:off x="6732240" y="37890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grpSp>
        <p:nvGrpSpPr>
          <p:cNvPr id="34" name="Group 33" descr=" 61"/>
          <p:cNvGrpSpPr/>
          <p:nvPr/>
        </p:nvGrpSpPr>
        <p:grpSpPr>
          <a:xfrm>
            <a:off x="1691680" y="3332753"/>
            <a:ext cx="2016224" cy="2184480"/>
            <a:chOff x="1691680" y="3332753"/>
            <a:chExt cx="2016224" cy="2184480"/>
          </a:xfrm>
        </p:grpSpPr>
        <p:grpSp>
          <p:nvGrpSpPr>
            <p:cNvPr id="35" name="Group 34"/>
            <p:cNvGrpSpPr/>
            <p:nvPr/>
          </p:nvGrpSpPr>
          <p:grpSpPr>
            <a:xfrm>
              <a:off x="1691680" y="3332753"/>
              <a:ext cx="1440160" cy="1008112"/>
              <a:chOff x="2195736" y="3284984"/>
              <a:chExt cx="1440160" cy="1008112"/>
            </a:xfrm>
          </p:grpSpPr>
          <p:sp>
            <p:nvSpPr>
              <p:cNvPr id="37" name="Oval 36"/>
              <p:cNvSpPr/>
              <p:nvPr/>
            </p:nvSpPr>
            <p:spPr bwMode="auto">
              <a:xfrm>
                <a:off x="2195736" y="3284984"/>
                <a:ext cx="1440160" cy="1008112"/>
              </a:xfrm>
              <a:prstGeom prst="ellipse">
                <a:avLst/>
              </a:prstGeom>
              <a:solidFill>
                <a:schemeClr val="accent1">
                  <a:alpha val="25000"/>
                </a:schemeClr>
              </a:solidFill>
              <a:ln w="76200" cap="flat" cmpd="sng" algn="ctr">
                <a:solidFill>
                  <a:schemeClr val="tx1">
                    <a:alpha val="25000"/>
                  </a:schemeClr>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solidFill>
                    <a:schemeClr val="tx1">
                      <a:alpha val="25000"/>
                    </a:schemeClr>
                  </a:solidFill>
                  <a:effectLst/>
                  <a:latin typeface="Arial" charset="0"/>
                </a:endParaRPr>
              </a:p>
            </p:txBody>
          </p:sp>
          <p:cxnSp>
            <p:nvCxnSpPr>
              <p:cNvPr id="38" name="Straight Connector 37"/>
              <p:cNvCxnSpPr/>
              <p:nvPr/>
            </p:nvCxnSpPr>
            <p:spPr bwMode="auto">
              <a:xfrm>
                <a:off x="2771800"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39" name="Straight Connector 38"/>
              <p:cNvCxnSpPr/>
              <p:nvPr/>
            </p:nvCxnSpPr>
            <p:spPr bwMode="auto">
              <a:xfrm>
                <a:off x="2987824" y="3461590"/>
                <a:ext cx="0" cy="648072"/>
              </a:xfrm>
              <a:prstGeom prst="line">
                <a:avLst/>
              </a:prstGeom>
              <a:solidFill>
                <a:schemeClr val="accent1"/>
              </a:solidFill>
              <a:ln w="190500" cap="flat" cmpd="sng" algn="ctr">
                <a:solidFill>
                  <a:srgbClr val="FF9900">
                    <a:alpha val="25000"/>
                  </a:srgbClr>
                </a:solidFill>
                <a:prstDash val="solid"/>
                <a:round/>
                <a:headEnd type="none" w="med" len="med"/>
                <a:tailEnd type="none" w="lg" len="med"/>
              </a:ln>
              <a:effectLst/>
            </p:spPr>
          </p:cxnSp>
          <p:cxnSp>
            <p:nvCxnSpPr>
              <p:cNvPr id="40" name="Straight Connector 39"/>
              <p:cNvCxnSpPr/>
              <p:nvPr/>
            </p:nvCxnSpPr>
            <p:spPr bwMode="auto">
              <a:xfrm>
                <a:off x="2771800"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cxnSp>
            <p:nvCxnSpPr>
              <p:cNvPr id="41" name="Straight Connector 40"/>
              <p:cNvCxnSpPr/>
              <p:nvPr/>
            </p:nvCxnSpPr>
            <p:spPr bwMode="auto">
              <a:xfrm>
                <a:off x="2987824" y="3753048"/>
                <a:ext cx="0" cy="108000"/>
              </a:xfrm>
              <a:prstGeom prst="line">
                <a:avLst/>
              </a:prstGeom>
              <a:solidFill>
                <a:schemeClr val="accent1"/>
              </a:solidFill>
              <a:ln w="190500" cap="flat" cmpd="sng" algn="ctr">
                <a:solidFill>
                  <a:srgbClr val="FFCC00">
                    <a:alpha val="25000"/>
                  </a:srgbClr>
                </a:solidFill>
                <a:prstDash val="solid"/>
                <a:round/>
                <a:headEnd type="none" w="med" len="med"/>
                <a:tailEnd type="none" w="lg" len="med"/>
              </a:ln>
              <a:effectLst/>
            </p:spPr>
          </p:cxnSp>
        </p:grpSp>
        <p:cxnSp>
          <p:nvCxnSpPr>
            <p:cNvPr id="36" name="Shape 2544"/>
            <p:cNvCxnSpPr>
              <a:endCxn id="37" idx="4"/>
            </p:cNvCxnSpPr>
            <p:nvPr/>
          </p:nvCxnSpPr>
          <p:spPr>
            <a:xfrm rot="10800000">
              <a:off x="2411760" y="4340866"/>
              <a:ext cx="1296144" cy="1176367"/>
            </a:xfrm>
            <a:prstGeom prst="curvedConnector2">
              <a:avLst/>
            </a:prstGeom>
            <a:ln w="19050" cap="flat" cmpd="sng" algn="ctr">
              <a:solidFill>
                <a:schemeClr val="tx1">
                  <a:alpha val="25000"/>
                </a:schemeClr>
              </a:solidFill>
              <a:prstDash val="solid"/>
              <a:round/>
              <a:headEnd type="none" w="med" len="med"/>
              <a:tailEnd type="triangle" len="med"/>
            </a:ln>
          </p:spPr>
          <p:style>
            <a:lnRef idx="1">
              <a:schemeClr val="accent1"/>
            </a:lnRef>
            <a:fillRef idx="0">
              <a:schemeClr val="accent1"/>
            </a:fillRef>
            <a:effectRef idx="0">
              <a:schemeClr val="accent1"/>
            </a:effectRef>
            <a:fontRef idx="minor">
              <a:schemeClr val="tx1"/>
            </a:fontRef>
          </p:style>
        </p:cxnSp>
      </p:grpSp>
      <p:cxnSp>
        <p:nvCxnSpPr>
          <p:cNvPr id="7" name="Shape 2544" descr=" 33"/>
          <p:cNvCxnSpPr/>
          <p:nvPr/>
        </p:nvCxnSpPr>
        <p:spPr>
          <a:xfrm>
            <a:off x="5148064" y="2151449"/>
            <a:ext cx="1368152" cy="119931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descr=" 56"/>
          <p:cNvGrpSpPr/>
          <p:nvPr/>
        </p:nvGrpSpPr>
        <p:grpSpPr>
          <a:xfrm>
            <a:off x="3707904" y="4358874"/>
            <a:ext cx="2808312" cy="1662414"/>
            <a:chOff x="3707904" y="4358874"/>
            <a:chExt cx="2808312" cy="1662414"/>
          </a:xfrm>
        </p:grpSpPr>
        <p:grpSp>
          <p:nvGrpSpPr>
            <p:cNvPr id="20" name="Group 19"/>
            <p:cNvGrpSpPr/>
            <p:nvPr/>
          </p:nvGrpSpPr>
          <p:grpSpPr>
            <a:xfrm>
              <a:off x="3707904" y="5013176"/>
              <a:ext cx="1440160" cy="1008112"/>
              <a:chOff x="4211960" y="4941168"/>
              <a:chExt cx="1440160" cy="1008112"/>
            </a:xfrm>
          </p:grpSpPr>
          <p:sp>
            <p:nvSpPr>
              <p:cNvPr id="22" name="Oval 21"/>
              <p:cNvSpPr/>
              <p:nvPr/>
            </p:nvSpPr>
            <p:spPr bwMode="auto">
              <a:xfrm>
                <a:off x="4211960" y="4941168"/>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23" name="Straight Connector 22"/>
              <p:cNvCxnSpPr/>
              <p:nvPr/>
            </p:nvCxnSpPr>
            <p:spPr bwMode="auto">
              <a:xfrm>
                <a:off x="5004048"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4" name="Straight Connector 23"/>
              <p:cNvCxnSpPr/>
              <p:nvPr/>
            </p:nvCxnSpPr>
            <p:spPr bwMode="auto">
              <a:xfrm>
                <a:off x="5004048"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6" name="Straight Connector 25"/>
              <p:cNvCxnSpPr/>
              <p:nvPr/>
            </p:nvCxnSpPr>
            <p:spPr bwMode="auto">
              <a:xfrm>
                <a:off x="4788024" y="5157192"/>
                <a:ext cx="0" cy="324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cxnSp>
            <p:nvCxnSpPr>
              <p:cNvPr id="27" name="Straight Connector 26"/>
              <p:cNvCxnSpPr/>
              <p:nvPr/>
            </p:nvCxnSpPr>
            <p:spPr bwMode="auto">
              <a:xfrm>
                <a:off x="4788024" y="5589264"/>
                <a:ext cx="0" cy="216000"/>
              </a:xfrm>
              <a:prstGeom prst="line">
                <a:avLst/>
              </a:prstGeom>
              <a:solidFill>
                <a:schemeClr val="accent1"/>
              </a:solidFill>
              <a:ln w="190500" cap="flat" cmpd="sng" algn="ctr">
                <a:solidFill>
                  <a:srgbClr val="FF9900"/>
                </a:solidFill>
                <a:prstDash val="solid"/>
                <a:round/>
                <a:headEnd type="none" w="med" len="med"/>
                <a:tailEnd type="none" w="lg" len="med"/>
              </a:ln>
              <a:effectLst/>
            </p:spPr>
          </p:cxnSp>
        </p:grpSp>
        <p:cxnSp>
          <p:nvCxnSpPr>
            <p:cNvPr id="21" name="Shape 2544"/>
            <p:cNvCxnSpPr/>
            <p:nvPr/>
          </p:nvCxnSpPr>
          <p:spPr>
            <a:xfrm rot="5400000">
              <a:off x="5315978" y="4190961"/>
              <a:ext cx="1032326" cy="1368151"/>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descr=" 55"/>
          <p:cNvGrpSpPr/>
          <p:nvPr/>
        </p:nvGrpSpPr>
        <p:grpSpPr>
          <a:xfrm>
            <a:off x="6516217" y="4358872"/>
            <a:ext cx="2232247" cy="1662416"/>
            <a:chOff x="6516217" y="4358872"/>
            <a:chExt cx="2232247" cy="1662416"/>
          </a:xfrm>
        </p:grpSpPr>
        <p:grpSp>
          <p:nvGrpSpPr>
            <p:cNvPr id="29" name="Group 28"/>
            <p:cNvGrpSpPr/>
            <p:nvPr/>
          </p:nvGrpSpPr>
          <p:grpSpPr>
            <a:xfrm>
              <a:off x="7308304" y="5013176"/>
              <a:ext cx="1440160" cy="1008112"/>
              <a:chOff x="6228184" y="4869160"/>
              <a:chExt cx="1440160" cy="1008112"/>
            </a:xfrm>
          </p:grpSpPr>
          <p:sp>
            <p:nvSpPr>
              <p:cNvPr id="31" name="Oval 30"/>
              <p:cNvSpPr/>
              <p:nvPr/>
            </p:nvSpPr>
            <p:spPr bwMode="auto">
              <a:xfrm>
                <a:off x="6228184" y="4869160"/>
                <a:ext cx="1440160" cy="1008112"/>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cxnSp>
            <p:nvCxnSpPr>
              <p:cNvPr id="32" name="Straight Connector 31"/>
              <p:cNvCxnSpPr/>
              <p:nvPr/>
            </p:nvCxnSpPr>
            <p:spPr bwMode="auto">
              <a:xfrm>
                <a:off x="6804248"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cxnSp>
            <p:nvCxnSpPr>
              <p:cNvPr id="33" name="Straight Connector 32"/>
              <p:cNvCxnSpPr/>
              <p:nvPr/>
            </p:nvCxnSpPr>
            <p:spPr bwMode="auto">
              <a:xfrm>
                <a:off x="7020272" y="5085184"/>
                <a:ext cx="0" cy="648072"/>
              </a:xfrm>
              <a:prstGeom prst="line">
                <a:avLst/>
              </a:prstGeom>
              <a:solidFill>
                <a:schemeClr val="accent1"/>
              </a:solidFill>
              <a:ln w="190500" cap="flat" cmpd="sng" algn="ctr">
                <a:solidFill>
                  <a:schemeClr val="tx1"/>
                </a:solidFill>
                <a:prstDash val="solid"/>
                <a:round/>
                <a:headEnd type="none" w="med" len="med"/>
                <a:tailEnd type="none" w="lg" len="med"/>
              </a:ln>
              <a:effectLst/>
            </p:spPr>
          </p:cxnSp>
        </p:grpSp>
        <p:cxnSp>
          <p:nvCxnSpPr>
            <p:cNvPr id="30" name="Shape 2544"/>
            <p:cNvCxnSpPr>
              <a:endCxn id="31" idx="2"/>
            </p:cNvCxnSpPr>
            <p:nvPr/>
          </p:nvCxnSpPr>
          <p:spPr>
            <a:xfrm rot="16200000" flipH="1">
              <a:off x="6333081" y="4542008"/>
              <a:ext cx="1158359" cy="792088"/>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descr=" 46"/>
          <p:cNvSpPr/>
          <p:nvPr/>
        </p:nvSpPr>
        <p:spPr bwMode="auto">
          <a:xfrm>
            <a:off x="6192180" y="2112031"/>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DNA </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Damage</a:t>
            </a:r>
          </a:p>
        </p:txBody>
      </p:sp>
      <p:cxnSp>
        <p:nvCxnSpPr>
          <p:cNvPr id="14" name="Shape 2544" descr=" 47"/>
          <p:cNvCxnSpPr/>
          <p:nvPr/>
        </p:nvCxnSpPr>
        <p:spPr>
          <a:xfrm rot="10800000">
            <a:off x="4427984" y="2655505"/>
            <a:ext cx="1404158" cy="1343354"/>
          </a:xfrm>
          <a:prstGeom prst="curvedConnector2">
            <a:avLst/>
          </a:prstGeom>
          <a:ln w="19050" cap="flat" cmpd="sng" algn="ctr">
            <a:solidFill>
              <a:schemeClr val="tx1">
                <a:alpha val="25000"/>
              </a:schemeClr>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Rectangle 14" descr=" 51"/>
          <p:cNvSpPr/>
          <p:nvPr/>
        </p:nvSpPr>
        <p:spPr bwMode="auto">
          <a:xfrm>
            <a:off x="3779912" y="3120143"/>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Single</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16" name="Group 28" descr=" 52"/>
          <p:cNvGrpSpPr>
            <a:grpSpLocks/>
          </p:cNvGrpSpPr>
          <p:nvPr/>
        </p:nvGrpSpPr>
        <p:grpSpPr bwMode="auto">
          <a:xfrm>
            <a:off x="3779912" y="3268723"/>
            <a:ext cx="858962" cy="571500"/>
            <a:chOff x="8215338" y="1500174"/>
            <a:chExt cx="571504" cy="571504"/>
          </a:xfrm>
        </p:grpSpPr>
        <p:cxnSp>
          <p:nvCxnSpPr>
            <p:cNvPr id="17"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18"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grpSp>
        <p:nvGrpSpPr>
          <p:cNvPr id="44" name="Group 28" descr=" 57"/>
          <p:cNvGrpSpPr>
            <a:grpSpLocks/>
          </p:cNvGrpSpPr>
          <p:nvPr/>
        </p:nvGrpSpPr>
        <p:grpSpPr bwMode="auto">
          <a:xfrm>
            <a:off x="2776934" y="4509120"/>
            <a:ext cx="858962" cy="571500"/>
            <a:chOff x="8215338" y="1500174"/>
            <a:chExt cx="571504" cy="571504"/>
          </a:xfrm>
        </p:grpSpPr>
        <p:cxnSp>
          <p:nvCxnSpPr>
            <p:cNvPr id="45" name="Straight Connector 29"/>
            <p:cNvCxnSpPr>
              <a:cxnSpLocks noChangeShapeType="1"/>
            </p:cNvCxnSpPr>
            <p:nvPr/>
          </p:nvCxnSpPr>
          <p:spPr bwMode="auto">
            <a:xfrm rot="5400000">
              <a:off x="8215338" y="1500174"/>
              <a:ext cx="571504" cy="571504"/>
            </a:xfrm>
            <a:prstGeom prst="line">
              <a:avLst/>
            </a:prstGeom>
            <a:noFill/>
            <a:ln w="76200" algn="ctr">
              <a:solidFill>
                <a:srgbClr val="C00000"/>
              </a:solidFill>
              <a:round/>
              <a:headEnd/>
              <a:tailEnd type="none" w="lg" len="med"/>
            </a:ln>
          </p:spPr>
        </p:cxnSp>
        <p:cxnSp>
          <p:nvCxnSpPr>
            <p:cNvPr id="46" name="Straight Connector 30"/>
            <p:cNvCxnSpPr>
              <a:cxnSpLocks noChangeShapeType="1"/>
            </p:cNvCxnSpPr>
            <p:nvPr/>
          </p:nvCxnSpPr>
          <p:spPr bwMode="auto">
            <a:xfrm rot="16200000" flipH="1">
              <a:off x="8215338" y="1500174"/>
              <a:ext cx="571504" cy="571504"/>
            </a:xfrm>
            <a:prstGeom prst="line">
              <a:avLst/>
            </a:prstGeom>
            <a:noFill/>
            <a:ln w="76200" algn="ctr">
              <a:solidFill>
                <a:srgbClr val="C00000"/>
              </a:solidFill>
              <a:round/>
              <a:headEnd/>
              <a:tailEnd type="none" w="lg" len="med"/>
            </a:ln>
          </p:spPr>
        </p:cxnSp>
      </p:grpSp>
      <p:sp>
        <p:nvSpPr>
          <p:cNvPr id="43" name="Rectangle 42" descr=" 60"/>
          <p:cNvSpPr/>
          <p:nvPr/>
        </p:nvSpPr>
        <p:spPr bwMode="auto">
          <a:xfrm>
            <a:off x="2771800" y="4365104"/>
            <a:ext cx="1764196" cy="914400"/>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Double </a:t>
            </a:r>
          </a:p>
          <a:p>
            <a:pPr marL="0" marR="0" indent="0" algn="l" defTabSz="914400" rtl="0" eaLnBrk="1" fontAlgn="base" latinLnBrk="0" hangingPunct="1">
              <a:lnSpc>
                <a:spcPct val="100000"/>
              </a:lnSpc>
              <a:spcBef>
                <a:spcPct val="0"/>
              </a:spcBef>
              <a:spcAft>
                <a:spcPct val="0"/>
              </a:spcAft>
              <a:buClrTx/>
              <a:buSzTx/>
              <a:buFontTx/>
              <a:buNone/>
              <a:tabLst/>
            </a:pPr>
            <a:r>
              <a:rPr lang="en-GB" sz="1600" b="1" dirty="0" smtClean="0">
                <a:solidFill>
                  <a:schemeClr val="bg1">
                    <a:lumMod val="75000"/>
                  </a:schemeClr>
                </a:solidFill>
                <a:latin typeface="Arial" charset="0"/>
              </a:rPr>
              <a:t>Strand</a:t>
            </a:r>
          </a:p>
          <a:p>
            <a:pPr marL="0" marR="0" indent="0" algn="l"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lumMod val="75000"/>
                  </a:schemeClr>
                </a:solidFill>
                <a:effectLst/>
                <a:latin typeface="Arial" charset="0"/>
              </a:rPr>
              <a:t>Repair</a:t>
            </a:r>
          </a:p>
        </p:txBody>
      </p:sp>
      <p:grpSp>
        <p:nvGrpSpPr>
          <p:cNvPr id="47" name="Group 46" descr=" 67"/>
          <p:cNvGrpSpPr/>
          <p:nvPr/>
        </p:nvGrpSpPr>
        <p:grpSpPr>
          <a:xfrm>
            <a:off x="323528" y="5013176"/>
            <a:ext cx="3384376" cy="1008112"/>
            <a:chOff x="323528" y="5013176"/>
            <a:chExt cx="3384376" cy="1008112"/>
          </a:xfrm>
        </p:grpSpPr>
        <p:sp>
          <p:nvSpPr>
            <p:cNvPr id="48" name="Oval 47"/>
            <p:cNvSpPr/>
            <p:nvPr/>
          </p:nvSpPr>
          <p:spPr bwMode="auto">
            <a:xfrm>
              <a:off x="323528" y="5013176"/>
              <a:ext cx="1440160" cy="1008112"/>
            </a:xfrm>
            <a:prstGeom prst="ellipse">
              <a:avLst/>
            </a:prstGeom>
            <a:solidFill>
              <a:schemeClr val="bg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Cell death</a:t>
              </a:r>
            </a:p>
          </p:txBody>
        </p:sp>
        <p:cxnSp>
          <p:nvCxnSpPr>
            <p:cNvPr id="49" name="Shape 2544"/>
            <p:cNvCxnSpPr>
              <a:endCxn id="48" idx="6"/>
            </p:cNvCxnSpPr>
            <p:nvPr/>
          </p:nvCxnSpPr>
          <p:spPr>
            <a:xfrm rot="10800000">
              <a:off x="1763688" y="5517232"/>
              <a:ext cx="1944216" cy="12700"/>
            </a:xfrm>
            <a:prstGeom prst="curved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Shape 2544" descr=" 68"/>
          <p:cNvCxnSpPr/>
          <p:nvPr/>
        </p:nvCxnSpPr>
        <p:spPr>
          <a:xfrm rot="5400000" flipH="1" flipV="1">
            <a:off x="2469180" y="2094029"/>
            <a:ext cx="1181304" cy="1296144"/>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descr=" 72"/>
          <p:cNvSpPr/>
          <p:nvPr/>
        </p:nvSpPr>
        <p:spPr bwMode="auto">
          <a:xfrm>
            <a:off x="4283969" y="3789040"/>
            <a:ext cx="720079"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PARP</a:t>
            </a:r>
          </a:p>
        </p:txBody>
      </p:sp>
      <p:sp>
        <p:nvSpPr>
          <p:cNvPr id="51" name="Oval 50" descr=" 73"/>
          <p:cNvSpPr/>
          <p:nvPr/>
        </p:nvSpPr>
        <p:spPr bwMode="auto">
          <a:xfrm>
            <a:off x="3131841" y="4131048"/>
            <a:ext cx="792088" cy="450080"/>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bg1"/>
                </a:solidFill>
                <a:effectLst/>
                <a:latin typeface="Arial" charset="0"/>
              </a:rPr>
              <a:t>BRCA</a:t>
            </a:r>
          </a:p>
        </p:txBody>
      </p:sp>
      <p:sp>
        <p:nvSpPr>
          <p:cNvPr id="74" name="Rectangle 12" descr=" 74"/>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dirty="0" smtClean="0">
                <a:solidFill>
                  <a:schemeClr val="bg1"/>
                </a:solidFill>
              </a:rPr>
              <a:t>Utilizing Synthetic </a:t>
            </a:r>
            <a:r>
              <a:rPr lang="de-DE" sz="2800" dirty="0">
                <a:solidFill>
                  <a:schemeClr val="bg1"/>
                </a:solidFill>
              </a:rPr>
              <a:t>Lethality Strategies</a:t>
            </a:r>
            <a:r>
              <a:rPr lang="de-DE" sz="4800" dirty="0">
                <a:solidFill>
                  <a:schemeClr val="bg1"/>
                </a:solidFill>
                <a:effectLst/>
              </a:rPr>
              <a:t/>
            </a:r>
            <a:br>
              <a:rPr lang="de-DE" sz="4800" dirty="0">
                <a:solidFill>
                  <a:schemeClr val="bg1"/>
                </a:solidFill>
                <a:effectLst/>
              </a:rPr>
            </a:br>
            <a:r>
              <a:rPr lang="de-DE" sz="3600" b="1" dirty="0" smtClean="0">
                <a:solidFill>
                  <a:schemeClr val="bg1"/>
                </a:solidFill>
                <a:effectLst/>
              </a:rPr>
              <a:t>DNA Damage Repair </a:t>
            </a:r>
            <a:r>
              <a:rPr lang="de-DE" sz="3600" b="1" dirty="0">
                <a:solidFill>
                  <a:schemeClr val="bg1"/>
                </a:solidFill>
              </a:rPr>
              <a:t>– </a:t>
            </a:r>
            <a:r>
              <a:rPr lang="de-DE" sz="3600" b="1" dirty="0" smtClean="0">
                <a:solidFill>
                  <a:schemeClr val="bg1"/>
                </a:solidFill>
              </a:rPr>
              <a:t>BRCA &amp; PARP</a:t>
            </a:r>
            <a:endParaRPr lang="en-US" sz="3600" b="1" dirty="0">
              <a:solidFill>
                <a:schemeClr val="bg1"/>
              </a:solidFill>
              <a:effectLst/>
              <a:cs typeface="Arial" pitchFamily="34" charset="0"/>
            </a:endParaRPr>
          </a:p>
        </p:txBody>
      </p:sp>
      <p:sp>
        <p:nvSpPr>
          <p:cNvPr id="54" name="Rounded Rectangle 53" descr=" 2"/>
          <p:cNvSpPr/>
          <p:nvPr/>
        </p:nvSpPr>
        <p:spPr bwMode="auto">
          <a:xfrm>
            <a:off x="179512" y="1556792"/>
            <a:ext cx="8784976" cy="4752528"/>
          </a:xfrm>
          <a:prstGeom prst="roundRect">
            <a:avLst>
              <a:gd name="adj" fmla="val 6406"/>
            </a:avLst>
          </a:prstGeom>
          <a:solidFill>
            <a:srgbClr val="FFFFFF">
              <a:alpha val="67059"/>
            </a:srgbClr>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nvGrpSpPr>
          <p:cNvPr id="55" name="Group 54" descr=" 66"/>
          <p:cNvGrpSpPr/>
          <p:nvPr/>
        </p:nvGrpSpPr>
        <p:grpSpPr>
          <a:xfrm>
            <a:off x="1763688" y="2955303"/>
            <a:ext cx="7165303" cy="1749016"/>
            <a:chOff x="1656184" y="1412776"/>
            <a:chExt cx="8460432" cy="1937986"/>
          </a:xfrm>
        </p:grpSpPr>
        <p:sp>
          <p:nvSpPr>
            <p:cNvPr id="56" name="Rounded Rectangle 55"/>
            <p:cNvSpPr/>
            <p:nvPr/>
          </p:nvSpPr>
          <p:spPr bwMode="auto">
            <a:xfrm>
              <a:off x="1656184" y="1412776"/>
              <a:ext cx="8460432" cy="1937986"/>
            </a:xfrm>
            <a:prstGeom prst="roundRect">
              <a:avLst/>
            </a:prstGeom>
            <a:solidFill>
              <a:schemeClr val="accent5"/>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480" y="1556792"/>
              <a:ext cx="7959104" cy="166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8" name="Group 57" descr=" 71"/>
          <p:cNvGrpSpPr/>
          <p:nvPr/>
        </p:nvGrpSpPr>
        <p:grpSpPr>
          <a:xfrm>
            <a:off x="1799184" y="4704320"/>
            <a:ext cx="7165303" cy="1749016"/>
            <a:chOff x="1691680" y="3429000"/>
            <a:chExt cx="8460432" cy="1937986"/>
          </a:xfrm>
        </p:grpSpPr>
        <p:sp>
          <p:nvSpPr>
            <p:cNvPr id="59" name="Rounded Rectangle 58"/>
            <p:cNvSpPr/>
            <p:nvPr/>
          </p:nvSpPr>
          <p:spPr bwMode="auto">
            <a:xfrm>
              <a:off x="1691680" y="3429000"/>
              <a:ext cx="8460432" cy="1937986"/>
            </a:xfrm>
            <a:prstGeom prst="roundRect">
              <a:avLst/>
            </a:prstGeom>
            <a:solidFill>
              <a:schemeClr val="accent5"/>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487" y="3566657"/>
              <a:ext cx="7959104" cy="1662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2" name="Oval 51" descr=" 64"/>
          <p:cNvSpPr/>
          <p:nvPr/>
        </p:nvSpPr>
        <p:spPr bwMode="auto">
          <a:xfrm>
            <a:off x="2442798" y="1412776"/>
            <a:ext cx="3101310" cy="1584176"/>
          </a:xfrm>
          <a:prstGeom prst="ellipse">
            <a:avLst/>
          </a:prstGeom>
          <a:solidFill>
            <a:srgbClr val="FFC0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is the effect tumour selective?</a:t>
            </a:r>
          </a:p>
        </p:txBody>
      </p:sp>
      <p:sp>
        <p:nvSpPr>
          <p:cNvPr id="53" name="Oval 52" descr=" 65"/>
          <p:cNvSpPr/>
          <p:nvPr/>
        </p:nvSpPr>
        <p:spPr bwMode="auto">
          <a:xfrm>
            <a:off x="107504" y="1844824"/>
            <a:ext cx="2849282" cy="1584176"/>
          </a:xfrm>
          <a:prstGeom prst="ellipse">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dirty="0" smtClean="0">
                <a:ln>
                  <a:noFill/>
                </a:ln>
                <a:solidFill>
                  <a:schemeClr val="bg1"/>
                </a:solidFill>
                <a:effectLst/>
                <a:latin typeface="Arial" charset="0"/>
              </a:rPr>
              <a:t>Why don’t all patients respond?</a:t>
            </a:r>
          </a:p>
        </p:txBody>
      </p:sp>
      <p:sp>
        <p:nvSpPr>
          <p:cNvPr id="61" name="Rounded Rectangle 60" descr=" 77"/>
          <p:cNvSpPr/>
          <p:nvPr/>
        </p:nvSpPr>
        <p:spPr bwMode="auto">
          <a:xfrm>
            <a:off x="3995936" y="1556791"/>
            <a:ext cx="4934607" cy="2784073"/>
          </a:xfrm>
          <a:prstGeom prst="roundRect">
            <a:avLst>
              <a:gd name="adj" fmla="val 9368"/>
            </a:avLst>
          </a:prstGeom>
          <a:solidFill>
            <a:schemeClr val="accent1">
              <a:lumMod val="50000"/>
            </a:schemeClr>
          </a:solidFill>
          <a:ln w="76200" cap="flat" cmpd="sng" algn="ctr">
            <a:solidFill>
              <a:schemeClr val="accent1">
                <a:lumMod val="50000"/>
              </a:schemeClr>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indent="0" algn="ctr" eaLnBrk="1" hangingPunct="1">
              <a:spcBef>
                <a:spcPct val="45000"/>
              </a:spcBef>
              <a:buFontTx/>
              <a:buNone/>
            </a:pPr>
            <a:r>
              <a:rPr lang="en-GB" sz="2400" b="1" dirty="0" smtClean="0">
                <a:solidFill>
                  <a:schemeClr val="bg1"/>
                </a:solidFill>
              </a:rPr>
              <a:t>Critical to understand biology</a:t>
            </a:r>
          </a:p>
          <a:p>
            <a:pPr marL="342900" indent="-342900" eaLnBrk="1" hangingPunct="1">
              <a:spcBef>
                <a:spcPct val="45000"/>
              </a:spcBef>
              <a:buFontTx/>
              <a:buChar char="-"/>
            </a:pPr>
            <a:r>
              <a:rPr lang="en-GB" sz="2400" dirty="0" smtClean="0">
                <a:solidFill>
                  <a:schemeClr val="bg1"/>
                </a:solidFill>
              </a:rPr>
              <a:t>(</a:t>
            </a:r>
            <a:r>
              <a:rPr lang="en-GB" sz="2400" dirty="0">
                <a:solidFill>
                  <a:schemeClr val="bg1"/>
                </a:solidFill>
              </a:rPr>
              <a:t>E</a:t>
            </a:r>
            <a:r>
              <a:rPr lang="en-GB" sz="2400" dirty="0" smtClean="0">
                <a:solidFill>
                  <a:schemeClr val="bg1"/>
                </a:solidFill>
              </a:rPr>
              <a:t>pi) genetic background (</a:t>
            </a:r>
            <a:r>
              <a:rPr lang="en-GB" sz="2400" dirty="0" err="1" smtClean="0">
                <a:solidFill>
                  <a:schemeClr val="bg1"/>
                </a:solidFill>
              </a:rPr>
              <a:t>eg</a:t>
            </a:r>
            <a:r>
              <a:rPr lang="en-GB" sz="2400" dirty="0" smtClean="0">
                <a:solidFill>
                  <a:schemeClr val="bg1"/>
                </a:solidFill>
              </a:rPr>
              <a:t>, total vs partial loss of function)</a:t>
            </a:r>
          </a:p>
          <a:p>
            <a:pPr marL="342900" indent="-342900" eaLnBrk="1" hangingPunct="1">
              <a:spcBef>
                <a:spcPts val="600"/>
              </a:spcBef>
              <a:buFontTx/>
              <a:buChar char="-"/>
            </a:pPr>
            <a:r>
              <a:rPr lang="en-GB" sz="2400" dirty="0" smtClean="0">
                <a:solidFill>
                  <a:schemeClr val="bg1"/>
                </a:solidFill>
              </a:rPr>
              <a:t>Phenotype (not always lethal but </a:t>
            </a:r>
            <a:r>
              <a:rPr lang="en-GB" sz="2400" dirty="0" err="1" smtClean="0">
                <a:solidFill>
                  <a:schemeClr val="bg1"/>
                </a:solidFill>
              </a:rPr>
              <a:t>eg</a:t>
            </a:r>
            <a:r>
              <a:rPr lang="en-GB" sz="2400" dirty="0">
                <a:solidFill>
                  <a:schemeClr val="bg1"/>
                </a:solidFill>
              </a:rPr>
              <a:t>,</a:t>
            </a:r>
            <a:r>
              <a:rPr lang="en-GB" sz="2400" dirty="0" smtClean="0">
                <a:solidFill>
                  <a:schemeClr val="bg1"/>
                </a:solidFill>
              </a:rPr>
              <a:t> sensitizing)</a:t>
            </a:r>
          </a:p>
          <a:p>
            <a:pPr marL="342900" indent="-342900">
              <a:spcBef>
                <a:spcPct val="45000"/>
              </a:spcBef>
              <a:buFontTx/>
              <a:buChar char="-"/>
            </a:pPr>
            <a:r>
              <a:rPr lang="en-GB" sz="2400" dirty="0">
                <a:solidFill>
                  <a:schemeClr val="bg1"/>
                </a:solidFill>
              </a:rPr>
              <a:t>Alternative options for </a:t>
            </a:r>
            <a:r>
              <a:rPr lang="en-GB" sz="2400" dirty="0" smtClean="0">
                <a:solidFill>
                  <a:schemeClr val="bg1"/>
                </a:solidFill>
              </a:rPr>
              <a:t>cells</a:t>
            </a:r>
            <a:endParaRPr lang="en-GB" sz="2400" dirty="0">
              <a:solidFill>
                <a:schemeClr val="bg1"/>
              </a:solidFill>
            </a:endParaRPr>
          </a:p>
        </p:txBody>
      </p:sp>
    </p:spTree>
    <p:extLst>
      <p:ext uri="{BB962C8B-B14F-4D97-AF65-F5344CB8AC3E}">
        <p14:creationId xmlns:p14="http://schemas.microsoft.com/office/powerpoint/2010/main" val="27308220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 3091"/>
          <p:cNvGrpSpPr/>
          <p:nvPr/>
        </p:nvGrpSpPr>
        <p:grpSpPr>
          <a:xfrm>
            <a:off x="4175976" y="4437112"/>
            <a:ext cx="2160200" cy="1728192"/>
            <a:chOff x="4175976" y="4437112"/>
            <a:chExt cx="2160200" cy="1728192"/>
          </a:xfrm>
        </p:grpSpPr>
        <p:grpSp>
          <p:nvGrpSpPr>
            <p:cNvPr id="52" name="Group 51"/>
            <p:cNvGrpSpPr/>
            <p:nvPr/>
          </p:nvGrpSpPr>
          <p:grpSpPr>
            <a:xfrm>
              <a:off x="4175976" y="5445224"/>
              <a:ext cx="468032" cy="288032"/>
              <a:chOff x="4364360" y="5949280"/>
              <a:chExt cx="468032" cy="288032"/>
            </a:xfrm>
          </p:grpSpPr>
          <p:cxnSp>
            <p:nvCxnSpPr>
              <p:cNvPr id="66" name="Straight Connector 65"/>
              <p:cNvCxnSpPr/>
              <p:nvPr/>
            </p:nvCxnSpPr>
            <p:spPr bwMode="auto">
              <a:xfrm flipH="1">
                <a:off x="4544360" y="6093297"/>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7" name="Straight Connector 66"/>
              <p:cNvCxnSpPr/>
              <p:nvPr/>
            </p:nvCxnSpPr>
            <p:spPr bwMode="auto">
              <a:xfrm flipH="1">
                <a:off x="4364360" y="6093312"/>
                <a:ext cx="180000" cy="14400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8" name="Straight Connector 67"/>
              <p:cNvCxnSpPr/>
              <p:nvPr/>
            </p:nvCxnSpPr>
            <p:spPr bwMode="auto">
              <a:xfrm flipH="1" flipV="1">
                <a:off x="4364360" y="5949280"/>
                <a:ext cx="180000" cy="18000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3" name="Group 52"/>
            <p:cNvGrpSpPr/>
            <p:nvPr/>
          </p:nvGrpSpPr>
          <p:grpSpPr>
            <a:xfrm>
              <a:off x="4211960" y="4437112"/>
              <a:ext cx="2124216" cy="1728192"/>
              <a:chOff x="4464008" y="1844824"/>
              <a:chExt cx="2124216" cy="1728192"/>
            </a:xfrm>
          </p:grpSpPr>
          <p:grpSp>
            <p:nvGrpSpPr>
              <p:cNvPr id="57" name="Group 56"/>
              <p:cNvGrpSpPr/>
              <p:nvPr/>
            </p:nvGrpSpPr>
            <p:grpSpPr>
              <a:xfrm>
                <a:off x="4464008" y="2132856"/>
                <a:ext cx="468032" cy="288032"/>
                <a:chOff x="4464008" y="2132856"/>
                <a:chExt cx="468032" cy="288032"/>
              </a:xfrm>
            </p:grpSpPr>
            <p:cxnSp>
              <p:nvCxnSpPr>
                <p:cNvPr id="61" name="Straight Connector 60"/>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3" name="Straight Connector 62"/>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4" name="Straight Connector 63"/>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5" name="Straight Connector 64"/>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8" name="Group 57"/>
              <p:cNvGrpSpPr/>
              <p:nvPr/>
            </p:nvGrpSpPr>
            <p:grpSpPr>
              <a:xfrm>
                <a:off x="4788024" y="1844824"/>
                <a:ext cx="1800200" cy="1728192"/>
                <a:chOff x="5292080" y="1988840"/>
                <a:chExt cx="1800200" cy="1728192"/>
              </a:xfrm>
            </p:grpSpPr>
            <p:sp>
              <p:nvSpPr>
                <p:cNvPr id="59" name="Oval 5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60" name="Oval 59"/>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54" name="Straight Arrow Connector 53"/>
            <p:cNvCxnSpPr/>
            <p:nvPr/>
          </p:nvCxnSpPr>
          <p:spPr bwMode="auto">
            <a:xfrm>
              <a:off x="4716064" y="5013208"/>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55" name="Oval 54"/>
            <p:cNvSpPr/>
            <p:nvPr/>
          </p:nvSpPr>
          <p:spPr bwMode="auto">
            <a:xfrm>
              <a:off x="4860032" y="4607550"/>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sp>
          <p:nvSpPr>
            <p:cNvPr id="56" name="TextBox 55"/>
            <p:cNvSpPr txBox="1"/>
            <p:nvPr/>
          </p:nvSpPr>
          <p:spPr>
            <a:xfrm>
              <a:off x="4208892" y="5733256"/>
              <a:ext cx="593432" cy="307777"/>
            </a:xfrm>
            <a:prstGeom prst="rect">
              <a:avLst/>
            </a:prstGeom>
            <a:noFill/>
          </p:spPr>
          <p:txBody>
            <a:bodyPr wrap="none" rtlCol="0">
              <a:spAutoFit/>
            </a:bodyPr>
            <a:lstStyle/>
            <a:p>
              <a:r>
                <a:rPr lang="en-GB" sz="1400" b="1" dirty="0" smtClean="0"/>
                <a:t>PD-1</a:t>
              </a:r>
              <a:endParaRPr lang="en-GB" sz="1600" b="1" dirty="0"/>
            </a:p>
          </p:txBody>
        </p:sp>
      </p:grpSp>
      <p:sp>
        <p:nvSpPr>
          <p:cNvPr id="4" name="AutoShape 2" descr=" 4"/>
          <p:cNvSpPr>
            <a:spLocks noChangeAspect="1" noChangeArrowheads="1"/>
          </p:cNvSpPr>
          <p:nvPr/>
        </p:nvSpPr>
        <p:spPr bwMode="auto">
          <a:xfrm>
            <a:off x="63500" y="-136525"/>
            <a:ext cx="12192000" cy="11487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3075" name="Group 3074" descr=" 3075"/>
          <p:cNvGrpSpPr/>
          <p:nvPr/>
        </p:nvGrpSpPr>
        <p:grpSpPr>
          <a:xfrm>
            <a:off x="1259632" y="1556792"/>
            <a:ext cx="2880320" cy="2304256"/>
            <a:chOff x="1259632" y="1556792"/>
            <a:chExt cx="2880320" cy="2304256"/>
          </a:xfrm>
        </p:grpSpPr>
        <p:sp>
          <p:nvSpPr>
            <p:cNvPr id="3072" name="Rectangle 3071"/>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074" name="Straight Connector 3073"/>
            <p:cNvCxnSpPr>
              <a:stCxn id="3072"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20" name="Group 19"/>
            <p:cNvGrpSpPr/>
            <p:nvPr/>
          </p:nvGrpSpPr>
          <p:grpSpPr>
            <a:xfrm>
              <a:off x="1259632" y="1556792"/>
              <a:ext cx="2304256" cy="2304256"/>
              <a:chOff x="1259632" y="1556792"/>
              <a:chExt cx="2304256" cy="2304256"/>
            </a:xfrm>
          </p:grpSpPr>
          <p:grpSp>
            <p:nvGrpSpPr>
              <p:cNvPr id="6" name="Group 5"/>
              <p:cNvGrpSpPr/>
              <p:nvPr/>
            </p:nvGrpSpPr>
            <p:grpSpPr>
              <a:xfrm>
                <a:off x="1259632" y="1556792"/>
                <a:ext cx="2304256" cy="2304256"/>
                <a:chOff x="1403648" y="1340768"/>
                <a:chExt cx="2304256" cy="2304256"/>
              </a:xfrm>
            </p:grpSpPr>
            <p:sp>
              <p:nvSpPr>
                <p:cNvPr id="5" name="Oval 4"/>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16" name="Oval 15"/>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grpSp>
        <p:nvGrpSpPr>
          <p:cNvPr id="3078" name="Group 3077" descr=" 3078"/>
          <p:cNvGrpSpPr/>
          <p:nvPr/>
        </p:nvGrpSpPr>
        <p:grpSpPr>
          <a:xfrm>
            <a:off x="4211960" y="1772816"/>
            <a:ext cx="2124216" cy="1728192"/>
            <a:chOff x="4464008" y="1844824"/>
            <a:chExt cx="2124216" cy="1728192"/>
          </a:xfrm>
        </p:grpSpPr>
        <p:grpSp>
          <p:nvGrpSpPr>
            <p:cNvPr id="3077" name="Group 3076"/>
            <p:cNvGrpSpPr/>
            <p:nvPr/>
          </p:nvGrpSpPr>
          <p:grpSpPr>
            <a:xfrm>
              <a:off x="4464008" y="2132856"/>
              <a:ext cx="468032" cy="288032"/>
              <a:chOff x="4464008" y="2132856"/>
              <a:chExt cx="468032" cy="288032"/>
            </a:xfrm>
          </p:grpSpPr>
          <p:cxnSp>
            <p:nvCxnSpPr>
              <p:cNvPr id="48" name="Straight Connector 47"/>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49" name="Straight Connector 48"/>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0" name="Straight Connector 49"/>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1" name="Straight Connector 50"/>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15" name="Group 14"/>
            <p:cNvGrpSpPr/>
            <p:nvPr/>
          </p:nvGrpSpPr>
          <p:grpSpPr>
            <a:xfrm>
              <a:off x="4788024" y="1844824"/>
              <a:ext cx="1800200" cy="1728192"/>
              <a:chOff x="5292080" y="1988840"/>
              <a:chExt cx="1800200" cy="1728192"/>
            </a:xfrm>
          </p:grpSpPr>
          <p:sp>
            <p:nvSpPr>
              <p:cNvPr id="9" name="Oval 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3080" name="Straight Arrow Connector 3079" descr=" 3080"/>
          <p:cNvCxnSpPr/>
          <p:nvPr/>
        </p:nvCxnSpPr>
        <p:spPr bwMode="auto">
          <a:xfrm>
            <a:off x="4716064" y="2348912"/>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3081" name="TextBox 3080" descr=" 3081"/>
          <p:cNvSpPr txBox="1"/>
          <p:nvPr/>
        </p:nvSpPr>
        <p:spPr>
          <a:xfrm>
            <a:off x="3995936" y="1722294"/>
            <a:ext cx="553357" cy="307777"/>
          </a:xfrm>
          <a:prstGeom prst="rect">
            <a:avLst/>
          </a:prstGeom>
          <a:noFill/>
        </p:spPr>
        <p:txBody>
          <a:bodyPr wrap="none" rtlCol="0">
            <a:spAutoFit/>
          </a:bodyPr>
          <a:lstStyle/>
          <a:p>
            <a:r>
              <a:rPr lang="en-GB" sz="1400" b="1" dirty="0" smtClean="0"/>
              <a:t>TCR</a:t>
            </a:r>
            <a:endParaRPr lang="en-GB" sz="1600" b="1" dirty="0"/>
          </a:p>
        </p:txBody>
      </p:sp>
      <p:sp>
        <p:nvSpPr>
          <p:cNvPr id="3082" name="Oval 3081" descr=" 3082"/>
          <p:cNvSpPr/>
          <p:nvPr/>
        </p:nvSpPr>
        <p:spPr bwMode="auto">
          <a:xfrm>
            <a:off x="4860032" y="1943254"/>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085" name="Curved Connector 3084" descr=" 3085"/>
          <p:cNvCxnSpPr>
            <a:stCxn id="9" idx="4"/>
            <a:endCxn id="7" idx="5"/>
          </p:cNvCxnSpPr>
          <p:nvPr/>
        </p:nvCxnSpPr>
        <p:spPr bwMode="auto">
          <a:xfrm rot="5400000">
            <a:off x="4037817" y="2230791"/>
            <a:ext cx="128043" cy="2668476"/>
          </a:xfrm>
          <a:prstGeom prst="curvedConnector3">
            <a:avLst>
              <a:gd name="adj1" fmla="val 459721"/>
            </a:avLst>
          </a:prstGeom>
          <a:solidFill>
            <a:schemeClr val="accent1"/>
          </a:solidFill>
          <a:ln w="31750" cap="flat" cmpd="sng" algn="ctr">
            <a:solidFill>
              <a:schemeClr val="tx1"/>
            </a:solidFill>
            <a:prstDash val="solid"/>
            <a:round/>
            <a:headEnd type="none" w="med" len="med"/>
            <a:tailEnd type="triangle"/>
          </a:ln>
          <a:effectLst/>
        </p:spPr>
      </p:cxnSp>
      <p:cxnSp>
        <p:nvCxnSpPr>
          <p:cNvPr id="62" name="Straight Arrow Connector 61" descr=" 62"/>
          <p:cNvCxnSpPr/>
          <p:nvPr/>
        </p:nvCxnSpPr>
        <p:spPr bwMode="auto">
          <a:xfrm>
            <a:off x="6588224" y="2636896"/>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3086" name="Rounded Rectangle 3085" descr=" 3086"/>
          <p:cNvSpPr/>
          <p:nvPr/>
        </p:nvSpPr>
        <p:spPr bwMode="auto">
          <a:xfrm>
            <a:off x="7308224" y="2348880"/>
            <a:ext cx="1584000" cy="540000"/>
          </a:xfrm>
          <a:prstGeom prst="roundRect">
            <a:avLst/>
          </a:prstGeom>
          <a:solidFill>
            <a:srgbClr val="008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a:solidFill>
                  <a:schemeClr val="bg1"/>
                </a:solidFill>
              </a:rPr>
              <a:t>Activated</a:t>
            </a:r>
            <a:endParaRPr lang="en-GB" sz="2400" b="1" dirty="0">
              <a:solidFill>
                <a:schemeClr val="bg1"/>
              </a:solidFill>
            </a:endParaRPr>
          </a:p>
        </p:txBody>
      </p:sp>
      <p:cxnSp>
        <p:nvCxnSpPr>
          <p:cNvPr id="69" name="Straight Arrow Connector 68" descr=" 81"/>
          <p:cNvCxnSpPr/>
          <p:nvPr/>
        </p:nvCxnSpPr>
        <p:spPr bwMode="auto">
          <a:xfrm flipV="1">
            <a:off x="4716064" y="5301208"/>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70" name="Oval 69" descr=" 82"/>
          <p:cNvSpPr/>
          <p:nvPr/>
        </p:nvSpPr>
        <p:spPr bwMode="auto">
          <a:xfrm>
            <a:off x="4860032" y="5589288"/>
            <a:ext cx="432000" cy="432000"/>
          </a:xfrm>
          <a:prstGeom prst="ellipse">
            <a:avLst/>
          </a:prstGeom>
          <a:solidFill>
            <a:srgbClr val="FF0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3200" dirty="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71" name="Straight Arrow Connector 70" descr=" 84"/>
          <p:cNvCxnSpPr/>
          <p:nvPr/>
        </p:nvCxnSpPr>
        <p:spPr bwMode="auto">
          <a:xfrm>
            <a:off x="6588224" y="5301192"/>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72" name="Rounded Rectangle 71" descr=" 85"/>
          <p:cNvSpPr/>
          <p:nvPr/>
        </p:nvSpPr>
        <p:spPr bwMode="auto">
          <a:xfrm>
            <a:off x="7308224" y="5013176"/>
            <a:ext cx="1584000" cy="540000"/>
          </a:xfrm>
          <a:prstGeom prst="roundRect">
            <a:avLst/>
          </a:prstGeom>
          <a:solidFill>
            <a:srgbClr val="FF0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smtClean="0">
                <a:solidFill>
                  <a:schemeClr val="bg1"/>
                </a:solidFill>
              </a:rPr>
              <a:t>Inactivated</a:t>
            </a:r>
            <a:endParaRPr lang="en-GB" sz="2400" b="1" dirty="0">
              <a:solidFill>
                <a:schemeClr val="bg1"/>
              </a:solidFill>
            </a:endParaRPr>
          </a:p>
        </p:txBody>
      </p:sp>
      <p:sp>
        <p:nvSpPr>
          <p:cNvPr id="89" name="TextBox 88" descr=" 89"/>
          <p:cNvSpPr txBox="1"/>
          <p:nvPr/>
        </p:nvSpPr>
        <p:spPr>
          <a:xfrm>
            <a:off x="5004048" y="1434262"/>
            <a:ext cx="671722" cy="307777"/>
          </a:xfrm>
          <a:prstGeom prst="rect">
            <a:avLst/>
          </a:prstGeom>
          <a:noFill/>
        </p:spPr>
        <p:txBody>
          <a:bodyPr wrap="none" rtlCol="0">
            <a:spAutoFit/>
          </a:bodyPr>
          <a:lstStyle/>
          <a:p>
            <a:r>
              <a:rPr lang="en-GB" sz="1400" b="1" dirty="0" smtClean="0">
                <a:solidFill>
                  <a:schemeClr val="bg1">
                    <a:lumMod val="75000"/>
                  </a:schemeClr>
                </a:solidFill>
              </a:rPr>
              <a:t>T-Cell</a:t>
            </a:r>
            <a:endParaRPr lang="en-GB" sz="1600" b="1" dirty="0">
              <a:solidFill>
                <a:schemeClr val="bg1">
                  <a:lumMod val="75000"/>
                </a:schemeClr>
              </a:solidFill>
            </a:endParaRPr>
          </a:p>
        </p:txBody>
      </p:sp>
      <p:sp>
        <p:nvSpPr>
          <p:cNvPr id="90" name="TextBox 89" descr=" 90"/>
          <p:cNvSpPr txBox="1"/>
          <p:nvPr/>
        </p:nvSpPr>
        <p:spPr>
          <a:xfrm>
            <a:off x="683568" y="1484784"/>
            <a:ext cx="1117101" cy="307777"/>
          </a:xfrm>
          <a:prstGeom prst="rect">
            <a:avLst/>
          </a:prstGeom>
          <a:noFill/>
        </p:spPr>
        <p:txBody>
          <a:bodyPr wrap="none" rtlCol="0">
            <a:spAutoFit/>
          </a:bodyPr>
          <a:lstStyle/>
          <a:p>
            <a:r>
              <a:rPr lang="en-GB" sz="1400" b="1" dirty="0" err="1" smtClean="0">
                <a:solidFill>
                  <a:schemeClr val="bg1">
                    <a:lumMod val="75000"/>
                  </a:schemeClr>
                </a:solidFill>
              </a:rPr>
              <a:t>Tumor</a:t>
            </a:r>
            <a:r>
              <a:rPr lang="en-GB" sz="1400" b="1" dirty="0" smtClean="0">
                <a:solidFill>
                  <a:schemeClr val="bg1">
                    <a:lumMod val="75000"/>
                  </a:schemeClr>
                </a:solidFill>
              </a:rPr>
              <a:t>-Cell</a:t>
            </a:r>
            <a:endParaRPr lang="en-GB" sz="1600" b="1" dirty="0">
              <a:solidFill>
                <a:schemeClr val="bg1">
                  <a:lumMod val="75000"/>
                </a:schemeClr>
              </a:solidFill>
            </a:endParaRPr>
          </a:p>
        </p:txBody>
      </p:sp>
      <p:grpSp>
        <p:nvGrpSpPr>
          <p:cNvPr id="32" name="Group 31" descr=" 3090"/>
          <p:cNvGrpSpPr/>
          <p:nvPr/>
        </p:nvGrpSpPr>
        <p:grpSpPr>
          <a:xfrm>
            <a:off x="1259632" y="4221088"/>
            <a:ext cx="2880320" cy="2304256"/>
            <a:chOff x="1259632" y="4221088"/>
            <a:chExt cx="2880320" cy="2304256"/>
          </a:xfrm>
        </p:grpSpPr>
        <p:cxnSp>
          <p:nvCxnSpPr>
            <p:cNvPr id="33" name="Straight Connector 32"/>
            <p:cNvCxnSpPr/>
            <p:nvPr/>
          </p:nvCxnSpPr>
          <p:spPr bwMode="auto">
            <a:xfrm flipH="1">
              <a:off x="3347912" y="5626778"/>
              <a:ext cx="432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4" name="Group 33"/>
            <p:cNvGrpSpPr/>
            <p:nvPr/>
          </p:nvGrpSpPr>
          <p:grpSpPr>
            <a:xfrm>
              <a:off x="1259632" y="4221088"/>
              <a:ext cx="2880320" cy="2304256"/>
              <a:chOff x="1259632" y="1556792"/>
              <a:chExt cx="2880320" cy="2304256"/>
            </a:xfrm>
          </p:grpSpPr>
          <p:sp>
            <p:nvSpPr>
              <p:cNvPr id="37" name="Rectangle 36"/>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8" name="Straight Connector 37"/>
              <p:cNvCxnSpPr>
                <a:stCxn id="37"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9" name="Group 38"/>
              <p:cNvGrpSpPr/>
              <p:nvPr/>
            </p:nvGrpSpPr>
            <p:grpSpPr>
              <a:xfrm>
                <a:off x="1259632" y="1556792"/>
                <a:ext cx="2304256" cy="2304256"/>
                <a:chOff x="1259632" y="1556792"/>
                <a:chExt cx="2304256" cy="2304256"/>
              </a:xfrm>
            </p:grpSpPr>
            <p:grpSp>
              <p:nvGrpSpPr>
                <p:cNvPr id="40" name="Group 39"/>
                <p:cNvGrpSpPr/>
                <p:nvPr/>
              </p:nvGrpSpPr>
              <p:grpSpPr>
                <a:xfrm>
                  <a:off x="1259632" y="1556792"/>
                  <a:ext cx="2304256" cy="2304256"/>
                  <a:chOff x="1403648" y="1340768"/>
                  <a:chExt cx="2304256" cy="2304256"/>
                </a:xfrm>
              </p:grpSpPr>
              <p:sp>
                <p:nvSpPr>
                  <p:cNvPr id="44" name="Oval 43"/>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41" name="Oval 40"/>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2" name="Oval 41"/>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3" name="Oval 42"/>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sp>
          <p:nvSpPr>
            <p:cNvPr id="35" name="Diamond 34"/>
            <p:cNvSpPr/>
            <p:nvPr/>
          </p:nvSpPr>
          <p:spPr bwMode="auto">
            <a:xfrm>
              <a:off x="3671900" y="5409264"/>
              <a:ext cx="396000" cy="396000"/>
            </a:xfrm>
            <a:prstGeom prst="diamond">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3059832" y="5733256"/>
              <a:ext cx="702436" cy="307777"/>
            </a:xfrm>
            <a:prstGeom prst="rect">
              <a:avLst/>
            </a:prstGeom>
            <a:noFill/>
          </p:spPr>
          <p:txBody>
            <a:bodyPr wrap="none" rtlCol="0">
              <a:spAutoFit/>
            </a:bodyPr>
            <a:lstStyle/>
            <a:p>
              <a:r>
                <a:rPr lang="en-GB" sz="1400" b="1" dirty="0" smtClean="0"/>
                <a:t>PD-L1</a:t>
              </a:r>
              <a:endParaRPr lang="en-GB" sz="1600" b="1" dirty="0"/>
            </a:p>
          </p:txBody>
        </p:sp>
      </p:grpSp>
      <p:grpSp>
        <p:nvGrpSpPr>
          <p:cNvPr id="73" name="Group 78" descr=" 92"/>
          <p:cNvGrpSpPr/>
          <p:nvPr/>
        </p:nvGrpSpPr>
        <p:grpSpPr>
          <a:xfrm rot="17688381">
            <a:off x="3679192" y="5848597"/>
            <a:ext cx="691412" cy="409891"/>
            <a:chOff x="1379657" y="1923839"/>
            <a:chExt cx="1796873" cy="1408518"/>
          </a:xfrm>
          <a:solidFill>
            <a:schemeClr val="accent1">
              <a:lumMod val="50000"/>
            </a:schemeClr>
          </a:solidFill>
        </p:grpSpPr>
        <p:sp>
          <p:nvSpPr>
            <p:cNvPr id="74" name="Freeform 9"/>
            <p:cNvSpPr>
              <a:spLocks/>
            </p:cNvSpPr>
            <p:nvPr/>
          </p:nvSpPr>
          <p:spPr bwMode="auto">
            <a:xfrm rot="15465831">
              <a:off x="2145781" y="2230812"/>
              <a:ext cx="446567" cy="1614931"/>
            </a:xfrm>
            <a:custGeom>
              <a:avLst/>
              <a:gdLst>
                <a:gd name="T0" fmla="*/ 38 w 113"/>
                <a:gd name="T1" fmla="*/ 1039 h 443"/>
                <a:gd name="T2" fmla="*/ 78 w 113"/>
                <a:gd name="T3" fmla="*/ 1022 h 443"/>
                <a:gd name="T4" fmla="*/ 267 w 113"/>
                <a:gd name="T5" fmla="*/ 609 h 443"/>
                <a:gd name="T6" fmla="*/ 64 w 113"/>
                <a:gd name="T7" fmla="*/ 24 h 443"/>
                <a:gd name="T8" fmla="*/ 26 w 113"/>
                <a:gd name="T9" fmla="*/ 5 h 443"/>
                <a:gd name="T10" fmla="*/ 7 w 113"/>
                <a:gd name="T11" fmla="*/ 45 h 443"/>
                <a:gd name="T12" fmla="*/ 201 w 113"/>
                <a:gd name="T13" fmla="*/ 607 h 443"/>
                <a:gd name="T14" fmla="*/ 24 w 113"/>
                <a:gd name="T15" fmla="*/ 996 h 443"/>
                <a:gd name="T16" fmla="*/ 38 w 113"/>
                <a:gd name="T17" fmla="*/ 1039 h 4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443">
                  <a:moveTo>
                    <a:pt x="16" y="440"/>
                  </a:moveTo>
                  <a:cubicBezTo>
                    <a:pt x="23" y="443"/>
                    <a:pt x="30" y="440"/>
                    <a:pt x="33" y="433"/>
                  </a:cubicBezTo>
                  <a:cubicBezTo>
                    <a:pt x="113" y="258"/>
                    <a:pt x="113" y="258"/>
                    <a:pt x="113" y="258"/>
                  </a:cubicBezTo>
                  <a:cubicBezTo>
                    <a:pt x="27" y="10"/>
                    <a:pt x="27" y="10"/>
                    <a:pt x="27" y="10"/>
                  </a:cubicBezTo>
                  <a:cubicBezTo>
                    <a:pt x="25" y="3"/>
                    <a:pt x="18" y="0"/>
                    <a:pt x="11" y="2"/>
                  </a:cubicBezTo>
                  <a:cubicBezTo>
                    <a:pt x="4" y="4"/>
                    <a:pt x="0" y="12"/>
                    <a:pt x="3" y="19"/>
                  </a:cubicBezTo>
                  <a:cubicBezTo>
                    <a:pt x="3" y="19"/>
                    <a:pt x="82" y="247"/>
                    <a:pt x="85" y="257"/>
                  </a:cubicBezTo>
                  <a:cubicBezTo>
                    <a:pt x="81" y="266"/>
                    <a:pt x="10" y="422"/>
                    <a:pt x="10" y="422"/>
                  </a:cubicBezTo>
                  <a:cubicBezTo>
                    <a:pt x="7" y="429"/>
                    <a:pt x="9" y="437"/>
                    <a:pt x="16" y="440"/>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5" name="Freeform 10"/>
            <p:cNvSpPr>
              <a:spLocks/>
            </p:cNvSpPr>
            <p:nvPr/>
          </p:nvSpPr>
          <p:spPr bwMode="auto">
            <a:xfrm rot="15465831">
              <a:off x="1465484" y="1971142"/>
              <a:ext cx="1120600" cy="1292253"/>
            </a:xfrm>
            <a:custGeom>
              <a:avLst/>
              <a:gdLst>
                <a:gd name="T0" fmla="*/ 5 w 284"/>
                <a:gd name="T1" fmla="*/ 43 h 354"/>
                <a:gd name="T2" fmla="*/ 215 w 284"/>
                <a:gd name="T3" fmla="*/ 627 h 354"/>
                <a:gd name="T4" fmla="*/ 620 w 284"/>
                <a:gd name="T5" fmla="*/ 830 h 354"/>
                <a:gd name="T6" fmla="*/ 663 w 284"/>
                <a:gd name="T7" fmla="*/ 816 h 354"/>
                <a:gd name="T8" fmla="*/ 649 w 284"/>
                <a:gd name="T9" fmla="*/ 776 h 354"/>
                <a:gd name="T10" fmla="*/ 264 w 284"/>
                <a:gd name="T11" fmla="*/ 582 h 354"/>
                <a:gd name="T12" fmla="*/ 64 w 284"/>
                <a:gd name="T13" fmla="*/ 21 h 354"/>
                <a:gd name="T14" fmla="*/ 31 w 284"/>
                <a:gd name="T15" fmla="*/ 2 h 354"/>
                <a:gd name="T16" fmla="*/ 24 w 284"/>
                <a:gd name="T17" fmla="*/ 2 h 354"/>
                <a:gd name="T18" fmla="*/ 5 w 284"/>
                <a:gd name="T19" fmla="*/ 43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 h="354">
                  <a:moveTo>
                    <a:pt x="2" y="18"/>
                  </a:moveTo>
                  <a:cubicBezTo>
                    <a:pt x="91" y="265"/>
                    <a:pt x="91" y="265"/>
                    <a:pt x="91" y="265"/>
                  </a:cubicBezTo>
                  <a:cubicBezTo>
                    <a:pt x="263" y="351"/>
                    <a:pt x="263" y="351"/>
                    <a:pt x="263" y="351"/>
                  </a:cubicBezTo>
                  <a:cubicBezTo>
                    <a:pt x="270" y="354"/>
                    <a:pt x="278" y="352"/>
                    <a:pt x="281" y="345"/>
                  </a:cubicBezTo>
                  <a:cubicBezTo>
                    <a:pt x="284" y="339"/>
                    <a:pt x="281" y="331"/>
                    <a:pt x="275" y="328"/>
                  </a:cubicBezTo>
                  <a:cubicBezTo>
                    <a:pt x="275" y="328"/>
                    <a:pt x="121" y="251"/>
                    <a:pt x="112" y="246"/>
                  </a:cubicBezTo>
                  <a:cubicBezTo>
                    <a:pt x="109" y="237"/>
                    <a:pt x="27" y="9"/>
                    <a:pt x="27" y="9"/>
                  </a:cubicBezTo>
                  <a:cubicBezTo>
                    <a:pt x="25" y="4"/>
                    <a:pt x="19" y="0"/>
                    <a:pt x="13" y="1"/>
                  </a:cubicBezTo>
                  <a:cubicBezTo>
                    <a:pt x="12" y="1"/>
                    <a:pt x="11" y="1"/>
                    <a:pt x="10" y="1"/>
                  </a:cubicBezTo>
                  <a:cubicBezTo>
                    <a:pt x="3" y="4"/>
                    <a:pt x="0" y="11"/>
                    <a:pt x="2" y="1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6" name="Freeform 11"/>
            <p:cNvSpPr>
              <a:spLocks/>
            </p:cNvSpPr>
            <p:nvPr/>
          </p:nvSpPr>
          <p:spPr bwMode="auto">
            <a:xfrm rot="15465831">
              <a:off x="2572246" y="2770957"/>
              <a:ext cx="426497" cy="696304"/>
            </a:xfrm>
            <a:custGeom>
              <a:avLst/>
              <a:gdLst>
                <a:gd name="T0" fmla="*/ 24 w 108"/>
                <a:gd name="T1" fmla="*/ 444 h 191"/>
                <a:gd name="T2" fmla="*/ 64 w 108"/>
                <a:gd name="T3" fmla="*/ 430 h 191"/>
                <a:gd name="T4" fmla="*/ 248 w 108"/>
                <a:gd name="T5" fmla="*/ 47 h 191"/>
                <a:gd name="T6" fmla="*/ 234 w 108"/>
                <a:gd name="T7" fmla="*/ 7 h 191"/>
                <a:gd name="T8" fmla="*/ 191 w 108"/>
                <a:gd name="T9" fmla="*/ 21 h 191"/>
                <a:gd name="T10" fmla="*/ 9 w 108"/>
                <a:gd name="T11" fmla="*/ 404 h 191"/>
                <a:gd name="T12" fmla="*/ 24 w 108"/>
                <a:gd name="T13" fmla="*/ 444 h 1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91">
                  <a:moveTo>
                    <a:pt x="10" y="188"/>
                  </a:moveTo>
                  <a:cubicBezTo>
                    <a:pt x="16" y="191"/>
                    <a:pt x="24" y="188"/>
                    <a:pt x="27" y="182"/>
                  </a:cubicBezTo>
                  <a:cubicBezTo>
                    <a:pt x="105" y="20"/>
                    <a:pt x="105" y="20"/>
                    <a:pt x="105" y="20"/>
                  </a:cubicBezTo>
                  <a:cubicBezTo>
                    <a:pt x="108" y="14"/>
                    <a:pt x="105" y="6"/>
                    <a:pt x="99" y="3"/>
                  </a:cubicBezTo>
                  <a:cubicBezTo>
                    <a:pt x="92" y="0"/>
                    <a:pt x="84" y="3"/>
                    <a:pt x="81" y="9"/>
                  </a:cubicBezTo>
                  <a:cubicBezTo>
                    <a:pt x="4" y="171"/>
                    <a:pt x="4" y="171"/>
                    <a:pt x="4" y="171"/>
                  </a:cubicBezTo>
                  <a:cubicBezTo>
                    <a:pt x="0" y="177"/>
                    <a:pt x="3" y="185"/>
                    <a:pt x="10" y="18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7" name="Freeform 12"/>
            <p:cNvSpPr>
              <a:spLocks/>
            </p:cNvSpPr>
            <p:nvPr/>
          </p:nvSpPr>
          <p:spPr bwMode="auto">
            <a:xfrm rot="15465831">
              <a:off x="1903431" y="2089674"/>
              <a:ext cx="719191" cy="387522"/>
            </a:xfrm>
            <a:custGeom>
              <a:avLst/>
              <a:gdLst>
                <a:gd name="T0" fmla="*/ 21 w 182"/>
                <a:gd name="T1" fmla="*/ 64 h 106"/>
                <a:gd name="T2" fmla="*/ 380 w 182"/>
                <a:gd name="T3" fmla="*/ 244 h 106"/>
                <a:gd name="T4" fmla="*/ 423 w 182"/>
                <a:gd name="T5" fmla="*/ 230 h 106"/>
                <a:gd name="T6" fmla="*/ 409 w 182"/>
                <a:gd name="T7" fmla="*/ 187 h 106"/>
                <a:gd name="T8" fmla="*/ 50 w 182"/>
                <a:gd name="T9" fmla="*/ 7 h 106"/>
                <a:gd name="T10" fmla="*/ 7 w 182"/>
                <a:gd name="T11" fmla="*/ 21 h 106"/>
                <a:gd name="T12" fmla="*/ 21 w 182"/>
                <a:gd name="T13" fmla="*/ 64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06">
                  <a:moveTo>
                    <a:pt x="9" y="27"/>
                  </a:moveTo>
                  <a:cubicBezTo>
                    <a:pt x="161" y="103"/>
                    <a:pt x="161" y="103"/>
                    <a:pt x="161" y="103"/>
                  </a:cubicBezTo>
                  <a:cubicBezTo>
                    <a:pt x="168" y="106"/>
                    <a:pt x="176" y="103"/>
                    <a:pt x="179" y="97"/>
                  </a:cubicBezTo>
                  <a:cubicBezTo>
                    <a:pt x="182" y="90"/>
                    <a:pt x="180" y="82"/>
                    <a:pt x="173" y="79"/>
                  </a:cubicBezTo>
                  <a:cubicBezTo>
                    <a:pt x="21" y="3"/>
                    <a:pt x="21" y="3"/>
                    <a:pt x="21" y="3"/>
                  </a:cubicBezTo>
                  <a:cubicBezTo>
                    <a:pt x="14" y="0"/>
                    <a:pt x="6" y="2"/>
                    <a:pt x="3" y="9"/>
                  </a:cubicBezTo>
                  <a:cubicBezTo>
                    <a:pt x="0" y="15"/>
                    <a:pt x="3" y="23"/>
                    <a:pt x="9" y="27"/>
                  </a:cubicBezTo>
                  <a:close/>
                </a:path>
              </a:pathLst>
            </a:custGeom>
            <a:grpFill/>
            <a:ln w="14288" cap="flat">
              <a:noFill/>
              <a:prstDash val="solid"/>
              <a:miter lim="800000"/>
              <a:headEnd/>
              <a:tailEnd/>
            </a:ln>
          </p:spPr>
          <p:txBody>
            <a:bodyPr/>
            <a:lstStyle/>
            <a:p>
              <a:pPr>
                <a:defRPr/>
              </a:pPr>
              <a:endParaRPr lang="en-GB">
                <a:latin typeface="Arial" charset="0"/>
              </a:endParaRPr>
            </a:p>
          </p:txBody>
        </p:sp>
      </p:grpSp>
      <p:sp>
        <p:nvSpPr>
          <p:cNvPr id="100" name="Rectangle 52" descr=" 100"/>
          <p:cNvSpPr>
            <a:spLocks noChangeArrowheads="1"/>
          </p:cNvSpPr>
          <p:nvPr/>
        </p:nvSpPr>
        <p:spPr bwMode="auto">
          <a:xfrm>
            <a:off x="0" y="44624"/>
            <a:ext cx="9107488" cy="1143000"/>
          </a:xfrm>
          <a:prstGeom prst="rect">
            <a:avLst/>
          </a:prstGeom>
          <a:noFill/>
          <a:ln w="9525">
            <a:noFill/>
            <a:miter lim="800000"/>
            <a:headEnd/>
            <a:tailEnd/>
          </a:ln>
        </p:spPr>
        <p:txBody>
          <a:bodyPr anchor="ctr"/>
          <a:lstStyle/>
          <a:p>
            <a:pPr algn="ctr">
              <a:lnSpc>
                <a:spcPct val="90000"/>
              </a:lnSpc>
            </a:pPr>
            <a:r>
              <a:rPr lang="de-DE" sz="2800" dirty="0">
                <a:solidFill>
                  <a:schemeClr val="bg1"/>
                </a:solidFill>
              </a:rPr>
              <a:t>New Targets for TNBC </a:t>
            </a:r>
            <a:r>
              <a:rPr lang="de-DE" sz="4400" dirty="0">
                <a:solidFill>
                  <a:schemeClr val="bg1"/>
                </a:solidFill>
                <a:effectLst/>
              </a:rPr>
              <a:t/>
            </a:r>
            <a:br>
              <a:rPr lang="de-DE" sz="4400" dirty="0">
                <a:solidFill>
                  <a:schemeClr val="bg1"/>
                </a:solidFill>
                <a:effectLst/>
              </a:rPr>
            </a:br>
            <a:r>
              <a:rPr lang="de-DE" sz="3600" b="1" dirty="0" smtClean="0">
                <a:solidFill>
                  <a:schemeClr val="bg1"/>
                </a:solidFill>
                <a:effectLst/>
              </a:rPr>
              <a:t>Targeting Immune-Checkpoints (PD-L1)</a:t>
            </a:r>
            <a:endParaRPr lang="de-DE" sz="3600" b="1" dirty="0">
              <a:solidFill>
                <a:schemeClr val="bg1"/>
              </a:solidFill>
              <a:effectLst/>
            </a:endParaRPr>
          </a:p>
        </p:txBody>
      </p:sp>
    </p:spTree>
    <p:extLst>
      <p:ext uri="{BB962C8B-B14F-4D97-AF65-F5344CB8AC3E}">
        <p14:creationId xmlns:p14="http://schemas.microsoft.com/office/powerpoint/2010/main" val="21855551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 3091"/>
          <p:cNvGrpSpPr/>
          <p:nvPr/>
        </p:nvGrpSpPr>
        <p:grpSpPr>
          <a:xfrm>
            <a:off x="4175976" y="4437112"/>
            <a:ext cx="2160200" cy="1728192"/>
            <a:chOff x="4175976" y="4437112"/>
            <a:chExt cx="2160200" cy="1728192"/>
          </a:xfrm>
        </p:grpSpPr>
        <p:grpSp>
          <p:nvGrpSpPr>
            <p:cNvPr id="52" name="Group 51"/>
            <p:cNvGrpSpPr/>
            <p:nvPr/>
          </p:nvGrpSpPr>
          <p:grpSpPr>
            <a:xfrm>
              <a:off x="4175976" y="5445224"/>
              <a:ext cx="468032" cy="288032"/>
              <a:chOff x="4364360" y="5949280"/>
              <a:chExt cx="468032" cy="288032"/>
            </a:xfrm>
          </p:grpSpPr>
          <p:cxnSp>
            <p:nvCxnSpPr>
              <p:cNvPr id="66" name="Straight Connector 65"/>
              <p:cNvCxnSpPr/>
              <p:nvPr/>
            </p:nvCxnSpPr>
            <p:spPr bwMode="auto">
              <a:xfrm flipH="1">
                <a:off x="4544360" y="6093297"/>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7" name="Straight Connector 66"/>
              <p:cNvCxnSpPr/>
              <p:nvPr/>
            </p:nvCxnSpPr>
            <p:spPr bwMode="auto">
              <a:xfrm flipH="1">
                <a:off x="4364360" y="6093312"/>
                <a:ext cx="180000" cy="14400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8" name="Straight Connector 67"/>
              <p:cNvCxnSpPr/>
              <p:nvPr/>
            </p:nvCxnSpPr>
            <p:spPr bwMode="auto">
              <a:xfrm flipH="1" flipV="1">
                <a:off x="4364360" y="5949280"/>
                <a:ext cx="180000" cy="18000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3" name="Group 52"/>
            <p:cNvGrpSpPr/>
            <p:nvPr/>
          </p:nvGrpSpPr>
          <p:grpSpPr>
            <a:xfrm>
              <a:off x="4211960" y="4437112"/>
              <a:ext cx="2124216" cy="1728192"/>
              <a:chOff x="4464008" y="1844824"/>
              <a:chExt cx="2124216" cy="1728192"/>
            </a:xfrm>
          </p:grpSpPr>
          <p:grpSp>
            <p:nvGrpSpPr>
              <p:cNvPr id="57" name="Group 56"/>
              <p:cNvGrpSpPr/>
              <p:nvPr/>
            </p:nvGrpSpPr>
            <p:grpSpPr>
              <a:xfrm>
                <a:off x="4464008" y="2132856"/>
                <a:ext cx="468032" cy="288032"/>
                <a:chOff x="4464008" y="2132856"/>
                <a:chExt cx="468032" cy="288032"/>
              </a:xfrm>
            </p:grpSpPr>
            <p:cxnSp>
              <p:nvCxnSpPr>
                <p:cNvPr id="61" name="Straight Connector 60"/>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3" name="Straight Connector 62"/>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4" name="Straight Connector 63"/>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5" name="Straight Connector 64"/>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8" name="Group 57"/>
              <p:cNvGrpSpPr/>
              <p:nvPr/>
            </p:nvGrpSpPr>
            <p:grpSpPr>
              <a:xfrm>
                <a:off x="4788024" y="1844824"/>
                <a:ext cx="1800200" cy="1728192"/>
                <a:chOff x="5292080" y="1988840"/>
                <a:chExt cx="1800200" cy="1728192"/>
              </a:xfrm>
            </p:grpSpPr>
            <p:sp>
              <p:nvSpPr>
                <p:cNvPr id="59" name="Oval 5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60" name="Oval 59"/>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54" name="Straight Arrow Connector 53"/>
            <p:cNvCxnSpPr/>
            <p:nvPr/>
          </p:nvCxnSpPr>
          <p:spPr bwMode="auto">
            <a:xfrm>
              <a:off x="4716064" y="5013208"/>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55" name="Oval 54"/>
            <p:cNvSpPr/>
            <p:nvPr/>
          </p:nvSpPr>
          <p:spPr bwMode="auto">
            <a:xfrm>
              <a:off x="4860032" y="4607550"/>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sp>
          <p:nvSpPr>
            <p:cNvPr id="56" name="TextBox 55"/>
            <p:cNvSpPr txBox="1"/>
            <p:nvPr/>
          </p:nvSpPr>
          <p:spPr>
            <a:xfrm>
              <a:off x="4208892" y="5733256"/>
              <a:ext cx="593432" cy="307777"/>
            </a:xfrm>
            <a:prstGeom prst="rect">
              <a:avLst/>
            </a:prstGeom>
            <a:noFill/>
          </p:spPr>
          <p:txBody>
            <a:bodyPr wrap="none" rtlCol="0">
              <a:spAutoFit/>
            </a:bodyPr>
            <a:lstStyle/>
            <a:p>
              <a:r>
                <a:rPr lang="en-GB" sz="1400" b="1" dirty="0" smtClean="0"/>
                <a:t>PD-1</a:t>
              </a:r>
              <a:endParaRPr lang="en-GB" sz="1600" b="1" dirty="0"/>
            </a:p>
          </p:txBody>
        </p:sp>
      </p:grpSp>
      <p:sp>
        <p:nvSpPr>
          <p:cNvPr id="4" name="AutoShape 2" descr=" 4"/>
          <p:cNvSpPr>
            <a:spLocks noChangeAspect="1" noChangeArrowheads="1"/>
          </p:cNvSpPr>
          <p:nvPr/>
        </p:nvSpPr>
        <p:spPr bwMode="auto">
          <a:xfrm>
            <a:off x="63500" y="-136525"/>
            <a:ext cx="12192000" cy="11487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3075" name="Group 3074" descr=" 3075"/>
          <p:cNvGrpSpPr/>
          <p:nvPr/>
        </p:nvGrpSpPr>
        <p:grpSpPr>
          <a:xfrm>
            <a:off x="1259632" y="1556792"/>
            <a:ext cx="2880320" cy="2304256"/>
            <a:chOff x="1259632" y="1556792"/>
            <a:chExt cx="2880320" cy="2304256"/>
          </a:xfrm>
        </p:grpSpPr>
        <p:sp>
          <p:nvSpPr>
            <p:cNvPr id="3072" name="Rectangle 3071"/>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074" name="Straight Connector 3073"/>
            <p:cNvCxnSpPr>
              <a:stCxn id="3072"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20" name="Group 19"/>
            <p:cNvGrpSpPr/>
            <p:nvPr/>
          </p:nvGrpSpPr>
          <p:grpSpPr>
            <a:xfrm>
              <a:off x="1259632" y="1556792"/>
              <a:ext cx="2304256" cy="2304256"/>
              <a:chOff x="1259632" y="1556792"/>
              <a:chExt cx="2304256" cy="2304256"/>
            </a:xfrm>
          </p:grpSpPr>
          <p:grpSp>
            <p:nvGrpSpPr>
              <p:cNvPr id="6" name="Group 5"/>
              <p:cNvGrpSpPr/>
              <p:nvPr/>
            </p:nvGrpSpPr>
            <p:grpSpPr>
              <a:xfrm>
                <a:off x="1259632" y="1556792"/>
                <a:ext cx="2304256" cy="2304256"/>
                <a:chOff x="1403648" y="1340768"/>
                <a:chExt cx="2304256" cy="2304256"/>
              </a:xfrm>
            </p:grpSpPr>
            <p:sp>
              <p:nvSpPr>
                <p:cNvPr id="5" name="Oval 4"/>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16" name="Oval 15"/>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grpSp>
        <p:nvGrpSpPr>
          <p:cNvPr id="3078" name="Group 3077" descr=" 3078"/>
          <p:cNvGrpSpPr/>
          <p:nvPr/>
        </p:nvGrpSpPr>
        <p:grpSpPr>
          <a:xfrm>
            <a:off x="4211960" y="1772816"/>
            <a:ext cx="2124216" cy="1728192"/>
            <a:chOff x="4464008" y="1844824"/>
            <a:chExt cx="2124216" cy="1728192"/>
          </a:xfrm>
        </p:grpSpPr>
        <p:grpSp>
          <p:nvGrpSpPr>
            <p:cNvPr id="3077" name="Group 3076"/>
            <p:cNvGrpSpPr/>
            <p:nvPr/>
          </p:nvGrpSpPr>
          <p:grpSpPr>
            <a:xfrm>
              <a:off x="4464008" y="2132856"/>
              <a:ext cx="468032" cy="288032"/>
              <a:chOff x="4464008" y="2132856"/>
              <a:chExt cx="468032" cy="288032"/>
            </a:xfrm>
          </p:grpSpPr>
          <p:cxnSp>
            <p:nvCxnSpPr>
              <p:cNvPr id="48" name="Straight Connector 47"/>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49" name="Straight Connector 48"/>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0" name="Straight Connector 49"/>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1" name="Straight Connector 50"/>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15" name="Group 14"/>
            <p:cNvGrpSpPr/>
            <p:nvPr/>
          </p:nvGrpSpPr>
          <p:grpSpPr>
            <a:xfrm>
              <a:off x="4788024" y="1844824"/>
              <a:ext cx="1800200" cy="1728192"/>
              <a:chOff x="5292080" y="1988840"/>
              <a:chExt cx="1800200" cy="1728192"/>
            </a:xfrm>
          </p:grpSpPr>
          <p:sp>
            <p:nvSpPr>
              <p:cNvPr id="9" name="Oval 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3080" name="Straight Arrow Connector 3079" descr=" 3080"/>
          <p:cNvCxnSpPr/>
          <p:nvPr/>
        </p:nvCxnSpPr>
        <p:spPr bwMode="auto">
          <a:xfrm>
            <a:off x="4716064" y="2348912"/>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3081" name="TextBox 3080" descr=" 3081"/>
          <p:cNvSpPr txBox="1"/>
          <p:nvPr/>
        </p:nvSpPr>
        <p:spPr>
          <a:xfrm>
            <a:off x="3995936" y="1722294"/>
            <a:ext cx="553357" cy="307777"/>
          </a:xfrm>
          <a:prstGeom prst="rect">
            <a:avLst/>
          </a:prstGeom>
          <a:noFill/>
        </p:spPr>
        <p:txBody>
          <a:bodyPr wrap="none" rtlCol="0">
            <a:spAutoFit/>
          </a:bodyPr>
          <a:lstStyle/>
          <a:p>
            <a:r>
              <a:rPr lang="en-GB" sz="1400" b="1" dirty="0" smtClean="0"/>
              <a:t>TCR</a:t>
            </a:r>
            <a:endParaRPr lang="en-GB" sz="1600" b="1" dirty="0"/>
          </a:p>
        </p:txBody>
      </p:sp>
      <p:sp>
        <p:nvSpPr>
          <p:cNvPr id="3082" name="Oval 3081" descr=" 3082"/>
          <p:cNvSpPr/>
          <p:nvPr/>
        </p:nvSpPr>
        <p:spPr bwMode="auto">
          <a:xfrm>
            <a:off x="4860032" y="1943254"/>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085" name="Curved Connector 3084" descr=" 3085"/>
          <p:cNvCxnSpPr>
            <a:stCxn id="9" idx="4"/>
            <a:endCxn id="7" idx="5"/>
          </p:cNvCxnSpPr>
          <p:nvPr/>
        </p:nvCxnSpPr>
        <p:spPr bwMode="auto">
          <a:xfrm rot="5400000">
            <a:off x="4037817" y="2230791"/>
            <a:ext cx="128043" cy="2668476"/>
          </a:xfrm>
          <a:prstGeom prst="curvedConnector3">
            <a:avLst>
              <a:gd name="adj1" fmla="val 459721"/>
            </a:avLst>
          </a:prstGeom>
          <a:solidFill>
            <a:schemeClr val="accent1"/>
          </a:solidFill>
          <a:ln w="31750" cap="flat" cmpd="sng" algn="ctr">
            <a:solidFill>
              <a:schemeClr val="tx1"/>
            </a:solidFill>
            <a:prstDash val="solid"/>
            <a:round/>
            <a:headEnd type="none" w="med" len="med"/>
            <a:tailEnd type="triangle"/>
          </a:ln>
          <a:effectLst/>
        </p:spPr>
      </p:cxnSp>
      <p:cxnSp>
        <p:nvCxnSpPr>
          <p:cNvPr id="62" name="Straight Arrow Connector 61" descr=" 62"/>
          <p:cNvCxnSpPr/>
          <p:nvPr/>
        </p:nvCxnSpPr>
        <p:spPr bwMode="auto">
          <a:xfrm>
            <a:off x="6588224" y="2636896"/>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3086" name="Rounded Rectangle 3085" descr=" 3086"/>
          <p:cNvSpPr/>
          <p:nvPr/>
        </p:nvSpPr>
        <p:spPr bwMode="auto">
          <a:xfrm>
            <a:off x="7308224" y="2348880"/>
            <a:ext cx="1584000" cy="540000"/>
          </a:xfrm>
          <a:prstGeom prst="roundRect">
            <a:avLst/>
          </a:prstGeom>
          <a:solidFill>
            <a:srgbClr val="008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a:solidFill>
                  <a:schemeClr val="bg1"/>
                </a:solidFill>
              </a:rPr>
              <a:t>Activated</a:t>
            </a:r>
            <a:endParaRPr lang="en-GB" sz="2400" b="1" dirty="0">
              <a:solidFill>
                <a:schemeClr val="bg1"/>
              </a:solidFill>
            </a:endParaRPr>
          </a:p>
        </p:txBody>
      </p:sp>
      <p:cxnSp>
        <p:nvCxnSpPr>
          <p:cNvPr id="71" name="Straight Arrow Connector 70" descr=" 84"/>
          <p:cNvCxnSpPr/>
          <p:nvPr/>
        </p:nvCxnSpPr>
        <p:spPr bwMode="auto">
          <a:xfrm>
            <a:off x="6588224" y="5301192"/>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72" name="Rounded Rectangle 71" descr=" 85"/>
          <p:cNvSpPr/>
          <p:nvPr/>
        </p:nvSpPr>
        <p:spPr bwMode="auto">
          <a:xfrm>
            <a:off x="7308224" y="5013176"/>
            <a:ext cx="1584000" cy="540000"/>
          </a:xfrm>
          <a:prstGeom prst="roundRect">
            <a:avLst/>
          </a:prstGeom>
          <a:solidFill>
            <a:srgbClr val="FF0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smtClean="0">
                <a:solidFill>
                  <a:schemeClr val="bg1"/>
                </a:solidFill>
              </a:rPr>
              <a:t>Inactivated</a:t>
            </a:r>
            <a:endParaRPr lang="en-GB" sz="2400" b="1" dirty="0">
              <a:solidFill>
                <a:schemeClr val="bg1"/>
              </a:solidFill>
            </a:endParaRPr>
          </a:p>
        </p:txBody>
      </p:sp>
      <p:sp>
        <p:nvSpPr>
          <p:cNvPr id="89" name="TextBox 88" descr=" 89"/>
          <p:cNvSpPr txBox="1"/>
          <p:nvPr/>
        </p:nvSpPr>
        <p:spPr>
          <a:xfrm>
            <a:off x="5004048" y="1434262"/>
            <a:ext cx="671722" cy="307777"/>
          </a:xfrm>
          <a:prstGeom prst="rect">
            <a:avLst/>
          </a:prstGeom>
          <a:noFill/>
        </p:spPr>
        <p:txBody>
          <a:bodyPr wrap="none" rtlCol="0">
            <a:spAutoFit/>
          </a:bodyPr>
          <a:lstStyle/>
          <a:p>
            <a:r>
              <a:rPr lang="en-GB" sz="1400" b="1" dirty="0" smtClean="0">
                <a:solidFill>
                  <a:schemeClr val="bg1">
                    <a:lumMod val="75000"/>
                  </a:schemeClr>
                </a:solidFill>
              </a:rPr>
              <a:t>T-Cell</a:t>
            </a:r>
            <a:endParaRPr lang="en-GB" sz="1600" b="1" dirty="0">
              <a:solidFill>
                <a:schemeClr val="bg1">
                  <a:lumMod val="75000"/>
                </a:schemeClr>
              </a:solidFill>
            </a:endParaRPr>
          </a:p>
        </p:txBody>
      </p:sp>
      <p:sp>
        <p:nvSpPr>
          <p:cNvPr id="90" name="TextBox 89" descr=" 90"/>
          <p:cNvSpPr txBox="1"/>
          <p:nvPr/>
        </p:nvSpPr>
        <p:spPr>
          <a:xfrm>
            <a:off x="683568" y="1484784"/>
            <a:ext cx="1117101" cy="307777"/>
          </a:xfrm>
          <a:prstGeom prst="rect">
            <a:avLst/>
          </a:prstGeom>
          <a:noFill/>
        </p:spPr>
        <p:txBody>
          <a:bodyPr wrap="none" rtlCol="0">
            <a:spAutoFit/>
          </a:bodyPr>
          <a:lstStyle/>
          <a:p>
            <a:r>
              <a:rPr lang="en-GB" sz="1400" b="1" dirty="0" err="1" smtClean="0">
                <a:solidFill>
                  <a:schemeClr val="bg1">
                    <a:lumMod val="75000"/>
                  </a:schemeClr>
                </a:solidFill>
              </a:rPr>
              <a:t>Tumor</a:t>
            </a:r>
            <a:r>
              <a:rPr lang="en-GB" sz="1400" b="1" dirty="0" smtClean="0">
                <a:solidFill>
                  <a:schemeClr val="bg1">
                    <a:lumMod val="75000"/>
                  </a:schemeClr>
                </a:solidFill>
              </a:rPr>
              <a:t>-Cell</a:t>
            </a:r>
            <a:endParaRPr lang="en-GB" sz="1600" b="1" dirty="0">
              <a:solidFill>
                <a:schemeClr val="bg1">
                  <a:lumMod val="75000"/>
                </a:schemeClr>
              </a:solidFill>
            </a:endParaRPr>
          </a:p>
        </p:txBody>
      </p:sp>
      <p:grpSp>
        <p:nvGrpSpPr>
          <p:cNvPr id="32" name="Group 31" descr=" 3090"/>
          <p:cNvGrpSpPr/>
          <p:nvPr/>
        </p:nvGrpSpPr>
        <p:grpSpPr>
          <a:xfrm>
            <a:off x="1259632" y="4221088"/>
            <a:ext cx="2880320" cy="2304256"/>
            <a:chOff x="1259632" y="4221088"/>
            <a:chExt cx="2880320" cy="2304256"/>
          </a:xfrm>
        </p:grpSpPr>
        <p:cxnSp>
          <p:nvCxnSpPr>
            <p:cNvPr id="33" name="Straight Connector 32"/>
            <p:cNvCxnSpPr/>
            <p:nvPr/>
          </p:nvCxnSpPr>
          <p:spPr bwMode="auto">
            <a:xfrm flipH="1">
              <a:off x="3347912" y="5626778"/>
              <a:ext cx="432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4" name="Group 33"/>
            <p:cNvGrpSpPr/>
            <p:nvPr/>
          </p:nvGrpSpPr>
          <p:grpSpPr>
            <a:xfrm>
              <a:off x="1259632" y="4221088"/>
              <a:ext cx="2880320" cy="2304256"/>
              <a:chOff x="1259632" y="1556792"/>
              <a:chExt cx="2880320" cy="2304256"/>
            </a:xfrm>
          </p:grpSpPr>
          <p:sp>
            <p:nvSpPr>
              <p:cNvPr id="37" name="Rectangle 36"/>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8" name="Straight Connector 37"/>
              <p:cNvCxnSpPr>
                <a:stCxn id="37"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9" name="Group 38"/>
              <p:cNvGrpSpPr/>
              <p:nvPr/>
            </p:nvGrpSpPr>
            <p:grpSpPr>
              <a:xfrm>
                <a:off x="1259632" y="1556792"/>
                <a:ext cx="2304256" cy="2304256"/>
                <a:chOff x="1259632" y="1556792"/>
                <a:chExt cx="2304256" cy="2304256"/>
              </a:xfrm>
            </p:grpSpPr>
            <p:grpSp>
              <p:nvGrpSpPr>
                <p:cNvPr id="40" name="Group 39"/>
                <p:cNvGrpSpPr/>
                <p:nvPr/>
              </p:nvGrpSpPr>
              <p:grpSpPr>
                <a:xfrm>
                  <a:off x="1259632" y="1556792"/>
                  <a:ext cx="2304256" cy="2304256"/>
                  <a:chOff x="1403648" y="1340768"/>
                  <a:chExt cx="2304256" cy="2304256"/>
                </a:xfrm>
              </p:grpSpPr>
              <p:sp>
                <p:nvSpPr>
                  <p:cNvPr id="44" name="Oval 43"/>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41" name="Oval 40"/>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2" name="Oval 41"/>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3" name="Oval 42"/>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sp>
          <p:nvSpPr>
            <p:cNvPr id="35" name="Diamond 34"/>
            <p:cNvSpPr/>
            <p:nvPr/>
          </p:nvSpPr>
          <p:spPr bwMode="auto">
            <a:xfrm>
              <a:off x="3671900" y="5409264"/>
              <a:ext cx="396000" cy="396000"/>
            </a:xfrm>
            <a:prstGeom prst="diamond">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3059832" y="5733256"/>
              <a:ext cx="702436" cy="307777"/>
            </a:xfrm>
            <a:prstGeom prst="rect">
              <a:avLst/>
            </a:prstGeom>
            <a:noFill/>
          </p:spPr>
          <p:txBody>
            <a:bodyPr wrap="none" rtlCol="0">
              <a:spAutoFit/>
            </a:bodyPr>
            <a:lstStyle/>
            <a:p>
              <a:r>
                <a:rPr lang="en-GB" sz="1400" b="1" dirty="0" smtClean="0"/>
                <a:t>PD-L1</a:t>
              </a:r>
              <a:endParaRPr lang="en-GB" sz="1600" b="1" dirty="0"/>
            </a:p>
          </p:txBody>
        </p:sp>
      </p:grpSp>
      <p:grpSp>
        <p:nvGrpSpPr>
          <p:cNvPr id="73" name="Group 78" descr=" 92"/>
          <p:cNvGrpSpPr/>
          <p:nvPr/>
        </p:nvGrpSpPr>
        <p:grpSpPr>
          <a:xfrm rot="17688381">
            <a:off x="3679192" y="5848597"/>
            <a:ext cx="691412" cy="409891"/>
            <a:chOff x="1379657" y="1923839"/>
            <a:chExt cx="1796873" cy="1408518"/>
          </a:xfrm>
          <a:solidFill>
            <a:schemeClr val="accent1">
              <a:lumMod val="50000"/>
            </a:schemeClr>
          </a:solidFill>
        </p:grpSpPr>
        <p:sp>
          <p:nvSpPr>
            <p:cNvPr id="74" name="Freeform 9"/>
            <p:cNvSpPr>
              <a:spLocks/>
            </p:cNvSpPr>
            <p:nvPr/>
          </p:nvSpPr>
          <p:spPr bwMode="auto">
            <a:xfrm rot="15465831">
              <a:off x="2145781" y="2230812"/>
              <a:ext cx="446567" cy="1614931"/>
            </a:xfrm>
            <a:custGeom>
              <a:avLst/>
              <a:gdLst>
                <a:gd name="T0" fmla="*/ 38 w 113"/>
                <a:gd name="T1" fmla="*/ 1039 h 443"/>
                <a:gd name="T2" fmla="*/ 78 w 113"/>
                <a:gd name="T3" fmla="*/ 1022 h 443"/>
                <a:gd name="T4" fmla="*/ 267 w 113"/>
                <a:gd name="T5" fmla="*/ 609 h 443"/>
                <a:gd name="T6" fmla="*/ 64 w 113"/>
                <a:gd name="T7" fmla="*/ 24 h 443"/>
                <a:gd name="T8" fmla="*/ 26 w 113"/>
                <a:gd name="T9" fmla="*/ 5 h 443"/>
                <a:gd name="T10" fmla="*/ 7 w 113"/>
                <a:gd name="T11" fmla="*/ 45 h 443"/>
                <a:gd name="T12" fmla="*/ 201 w 113"/>
                <a:gd name="T13" fmla="*/ 607 h 443"/>
                <a:gd name="T14" fmla="*/ 24 w 113"/>
                <a:gd name="T15" fmla="*/ 996 h 443"/>
                <a:gd name="T16" fmla="*/ 38 w 113"/>
                <a:gd name="T17" fmla="*/ 1039 h 4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443">
                  <a:moveTo>
                    <a:pt x="16" y="440"/>
                  </a:moveTo>
                  <a:cubicBezTo>
                    <a:pt x="23" y="443"/>
                    <a:pt x="30" y="440"/>
                    <a:pt x="33" y="433"/>
                  </a:cubicBezTo>
                  <a:cubicBezTo>
                    <a:pt x="113" y="258"/>
                    <a:pt x="113" y="258"/>
                    <a:pt x="113" y="258"/>
                  </a:cubicBezTo>
                  <a:cubicBezTo>
                    <a:pt x="27" y="10"/>
                    <a:pt x="27" y="10"/>
                    <a:pt x="27" y="10"/>
                  </a:cubicBezTo>
                  <a:cubicBezTo>
                    <a:pt x="25" y="3"/>
                    <a:pt x="18" y="0"/>
                    <a:pt x="11" y="2"/>
                  </a:cubicBezTo>
                  <a:cubicBezTo>
                    <a:pt x="4" y="4"/>
                    <a:pt x="0" y="12"/>
                    <a:pt x="3" y="19"/>
                  </a:cubicBezTo>
                  <a:cubicBezTo>
                    <a:pt x="3" y="19"/>
                    <a:pt x="82" y="247"/>
                    <a:pt x="85" y="257"/>
                  </a:cubicBezTo>
                  <a:cubicBezTo>
                    <a:pt x="81" y="266"/>
                    <a:pt x="10" y="422"/>
                    <a:pt x="10" y="422"/>
                  </a:cubicBezTo>
                  <a:cubicBezTo>
                    <a:pt x="7" y="429"/>
                    <a:pt x="9" y="437"/>
                    <a:pt x="16" y="440"/>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5" name="Freeform 10"/>
            <p:cNvSpPr>
              <a:spLocks/>
            </p:cNvSpPr>
            <p:nvPr/>
          </p:nvSpPr>
          <p:spPr bwMode="auto">
            <a:xfrm rot="15465831">
              <a:off x="1465484" y="1971142"/>
              <a:ext cx="1120600" cy="1292253"/>
            </a:xfrm>
            <a:custGeom>
              <a:avLst/>
              <a:gdLst>
                <a:gd name="T0" fmla="*/ 5 w 284"/>
                <a:gd name="T1" fmla="*/ 43 h 354"/>
                <a:gd name="T2" fmla="*/ 215 w 284"/>
                <a:gd name="T3" fmla="*/ 627 h 354"/>
                <a:gd name="T4" fmla="*/ 620 w 284"/>
                <a:gd name="T5" fmla="*/ 830 h 354"/>
                <a:gd name="T6" fmla="*/ 663 w 284"/>
                <a:gd name="T7" fmla="*/ 816 h 354"/>
                <a:gd name="T8" fmla="*/ 649 w 284"/>
                <a:gd name="T9" fmla="*/ 776 h 354"/>
                <a:gd name="T10" fmla="*/ 264 w 284"/>
                <a:gd name="T11" fmla="*/ 582 h 354"/>
                <a:gd name="T12" fmla="*/ 64 w 284"/>
                <a:gd name="T13" fmla="*/ 21 h 354"/>
                <a:gd name="T14" fmla="*/ 31 w 284"/>
                <a:gd name="T15" fmla="*/ 2 h 354"/>
                <a:gd name="T16" fmla="*/ 24 w 284"/>
                <a:gd name="T17" fmla="*/ 2 h 354"/>
                <a:gd name="T18" fmla="*/ 5 w 284"/>
                <a:gd name="T19" fmla="*/ 43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 h="354">
                  <a:moveTo>
                    <a:pt x="2" y="18"/>
                  </a:moveTo>
                  <a:cubicBezTo>
                    <a:pt x="91" y="265"/>
                    <a:pt x="91" y="265"/>
                    <a:pt x="91" y="265"/>
                  </a:cubicBezTo>
                  <a:cubicBezTo>
                    <a:pt x="263" y="351"/>
                    <a:pt x="263" y="351"/>
                    <a:pt x="263" y="351"/>
                  </a:cubicBezTo>
                  <a:cubicBezTo>
                    <a:pt x="270" y="354"/>
                    <a:pt x="278" y="352"/>
                    <a:pt x="281" y="345"/>
                  </a:cubicBezTo>
                  <a:cubicBezTo>
                    <a:pt x="284" y="339"/>
                    <a:pt x="281" y="331"/>
                    <a:pt x="275" y="328"/>
                  </a:cubicBezTo>
                  <a:cubicBezTo>
                    <a:pt x="275" y="328"/>
                    <a:pt x="121" y="251"/>
                    <a:pt x="112" y="246"/>
                  </a:cubicBezTo>
                  <a:cubicBezTo>
                    <a:pt x="109" y="237"/>
                    <a:pt x="27" y="9"/>
                    <a:pt x="27" y="9"/>
                  </a:cubicBezTo>
                  <a:cubicBezTo>
                    <a:pt x="25" y="4"/>
                    <a:pt x="19" y="0"/>
                    <a:pt x="13" y="1"/>
                  </a:cubicBezTo>
                  <a:cubicBezTo>
                    <a:pt x="12" y="1"/>
                    <a:pt x="11" y="1"/>
                    <a:pt x="10" y="1"/>
                  </a:cubicBezTo>
                  <a:cubicBezTo>
                    <a:pt x="3" y="4"/>
                    <a:pt x="0" y="11"/>
                    <a:pt x="2" y="1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6" name="Freeform 11"/>
            <p:cNvSpPr>
              <a:spLocks/>
            </p:cNvSpPr>
            <p:nvPr/>
          </p:nvSpPr>
          <p:spPr bwMode="auto">
            <a:xfrm rot="15465831">
              <a:off x="2572246" y="2770957"/>
              <a:ext cx="426497" cy="696304"/>
            </a:xfrm>
            <a:custGeom>
              <a:avLst/>
              <a:gdLst>
                <a:gd name="T0" fmla="*/ 24 w 108"/>
                <a:gd name="T1" fmla="*/ 444 h 191"/>
                <a:gd name="T2" fmla="*/ 64 w 108"/>
                <a:gd name="T3" fmla="*/ 430 h 191"/>
                <a:gd name="T4" fmla="*/ 248 w 108"/>
                <a:gd name="T5" fmla="*/ 47 h 191"/>
                <a:gd name="T6" fmla="*/ 234 w 108"/>
                <a:gd name="T7" fmla="*/ 7 h 191"/>
                <a:gd name="T8" fmla="*/ 191 w 108"/>
                <a:gd name="T9" fmla="*/ 21 h 191"/>
                <a:gd name="T10" fmla="*/ 9 w 108"/>
                <a:gd name="T11" fmla="*/ 404 h 191"/>
                <a:gd name="T12" fmla="*/ 24 w 108"/>
                <a:gd name="T13" fmla="*/ 444 h 1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91">
                  <a:moveTo>
                    <a:pt x="10" y="188"/>
                  </a:moveTo>
                  <a:cubicBezTo>
                    <a:pt x="16" y="191"/>
                    <a:pt x="24" y="188"/>
                    <a:pt x="27" y="182"/>
                  </a:cubicBezTo>
                  <a:cubicBezTo>
                    <a:pt x="105" y="20"/>
                    <a:pt x="105" y="20"/>
                    <a:pt x="105" y="20"/>
                  </a:cubicBezTo>
                  <a:cubicBezTo>
                    <a:pt x="108" y="14"/>
                    <a:pt x="105" y="6"/>
                    <a:pt x="99" y="3"/>
                  </a:cubicBezTo>
                  <a:cubicBezTo>
                    <a:pt x="92" y="0"/>
                    <a:pt x="84" y="3"/>
                    <a:pt x="81" y="9"/>
                  </a:cubicBezTo>
                  <a:cubicBezTo>
                    <a:pt x="4" y="171"/>
                    <a:pt x="4" y="171"/>
                    <a:pt x="4" y="171"/>
                  </a:cubicBezTo>
                  <a:cubicBezTo>
                    <a:pt x="0" y="177"/>
                    <a:pt x="3" y="185"/>
                    <a:pt x="10" y="18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7" name="Freeform 12"/>
            <p:cNvSpPr>
              <a:spLocks/>
            </p:cNvSpPr>
            <p:nvPr/>
          </p:nvSpPr>
          <p:spPr bwMode="auto">
            <a:xfrm rot="15465831">
              <a:off x="1903431" y="2089674"/>
              <a:ext cx="719191" cy="387522"/>
            </a:xfrm>
            <a:custGeom>
              <a:avLst/>
              <a:gdLst>
                <a:gd name="T0" fmla="*/ 21 w 182"/>
                <a:gd name="T1" fmla="*/ 64 h 106"/>
                <a:gd name="T2" fmla="*/ 380 w 182"/>
                <a:gd name="T3" fmla="*/ 244 h 106"/>
                <a:gd name="T4" fmla="*/ 423 w 182"/>
                <a:gd name="T5" fmla="*/ 230 h 106"/>
                <a:gd name="T6" fmla="*/ 409 w 182"/>
                <a:gd name="T7" fmla="*/ 187 h 106"/>
                <a:gd name="T8" fmla="*/ 50 w 182"/>
                <a:gd name="T9" fmla="*/ 7 h 106"/>
                <a:gd name="T10" fmla="*/ 7 w 182"/>
                <a:gd name="T11" fmla="*/ 21 h 106"/>
                <a:gd name="T12" fmla="*/ 21 w 182"/>
                <a:gd name="T13" fmla="*/ 64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06">
                  <a:moveTo>
                    <a:pt x="9" y="27"/>
                  </a:moveTo>
                  <a:cubicBezTo>
                    <a:pt x="161" y="103"/>
                    <a:pt x="161" y="103"/>
                    <a:pt x="161" y="103"/>
                  </a:cubicBezTo>
                  <a:cubicBezTo>
                    <a:pt x="168" y="106"/>
                    <a:pt x="176" y="103"/>
                    <a:pt x="179" y="97"/>
                  </a:cubicBezTo>
                  <a:cubicBezTo>
                    <a:pt x="182" y="90"/>
                    <a:pt x="180" y="82"/>
                    <a:pt x="173" y="79"/>
                  </a:cubicBezTo>
                  <a:cubicBezTo>
                    <a:pt x="21" y="3"/>
                    <a:pt x="21" y="3"/>
                    <a:pt x="21" y="3"/>
                  </a:cubicBezTo>
                  <a:cubicBezTo>
                    <a:pt x="14" y="0"/>
                    <a:pt x="6" y="2"/>
                    <a:pt x="3" y="9"/>
                  </a:cubicBezTo>
                  <a:cubicBezTo>
                    <a:pt x="0" y="15"/>
                    <a:pt x="3" y="23"/>
                    <a:pt x="9" y="27"/>
                  </a:cubicBezTo>
                  <a:close/>
                </a:path>
              </a:pathLst>
            </a:custGeom>
            <a:grpFill/>
            <a:ln w="14288" cap="flat">
              <a:noFill/>
              <a:prstDash val="solid"/>
              <a:miter lim="800000"/>
              <a:headEnd/>
              <a:tailEnd/>
            </a:ln>
          </p:spPr>
          <p:txBody>
            <a:bodyPr/>
            <a:lstStyle/>
            <a:p>
              <a:pPr>
                <a:defRPr/>
              </a:pPr>
              <a:endParaRPr lang="en-GB">
                <a:latin typeface="Arial" charset="0"/>
              </a:endParaRPr>
            </a:p>
          </p:txBody>
        </p:sp>
      </p:grpSp>
      <p:sp>
        <p:nvSpPr>
          <p:cNvPr id="100" name="Rectangle 52" descr=" 100"/>
          <p:cNvSpPr>
            <a:spLocks noChangeArrowheads="1"/>
          </p:cNvSpPr>
          <p:nvPr/>
        </p:nvSpPr>
        <p:spPr bwMode="auto">
          <a:xfrm>
            <a:off x="0" y="44624"/>
            <a:ext cx="9107488" cy="1143000"/>
          </a:xfrm>
          <a:prstGeom prst="rect">
            <a:avLst/>
          </a:prstGeom>
          <a:noFill/>
          <a:ln w="9525">
            <a:noFill/>
            <a:miter lim="800000"/>
            <a:headEnd/>
            <a:tailEnd/>
          </a:ln>
        </p:spPr>
        <p:txBody>
          <a:bodyPr anchor="ctr"/>
          <a:lstStyle/>
          <a:p>
            <a:pPr algn="ctr">
              <a:lnSpc>
                <a:spcPct val="90000"/>
              </a:lnSpc>
            </a:pPr>
            <a:r>
              <a:rPr lang="de-DE" sz="2800" dirty="0">
                <a:solidFill>
                  <a:schemeClr val="bg1"/>
                </a:solidFill>
              </a:rPr>
              <a:t>New Targets for TNBC </a:t>
            </a:r>
            <a:r>
              <a:rPr lang="de-DE" sz="4400" dirty="0">
                <a:solidFill>
                  <a:schemeClr val="bg1"/>
                </a:solidFill>
                <a:effectLst/>
              </a:rPr>
              <a:t/>
            </a:r>
            <a:br>
              <a:rPr lang="de-DE" sz="4400" dirty="0">
                <a:solidFill>
                  <a:schemeClr val="bg1"/>
                </a:solidFill>
                <a:effectLst/>
              </a:rPr>
            </a:br>
            <a:r>
              <a:rPr lang="de-DE" sz="3600" b="1" dirty="0" smtClean="0">
                <a:solidFill>
                  <a:schemeClr val="bg1"/>
                </a:solidFill>
                <a:effectLst/>
              </a:rPr>
              <a:t>Targeting Immune-Checkpoints (PD-L1)</a:t>
            </a:r>
            <a:endParaRPr lang="de-DE" sz="3600" b="1" dirty="0">
              <a:solidFill>
                <a:schemeClr val="bg1"/>
              </a:solidFill>
              <a:effectLst/>
            </a:endParaRPr>
          </a:p>
        </p:txBody>
      </p:sp>
    </p:spTree>
    <p:extLst>
      <p:ext uri="{BB962C8B-B14F-4D97-AF65-F5344CB8AC3E}">
        <p14:creationId xmlns:p14="http://schemas.microsoft.com/office/powerpoint/2010/main" val="35563231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descr=" 3091"/>
          <p:cNvGrpSpPr/>
          <p:nvPr/>
        </p:nvGrpSpPr>
        <p:grpSpPr>
          <a:xfrm>
            <a:off x="4175976" y="4437112"/>
            <a:ext cx="2160200" cy="1728192"/>
            <a:chOff x="4175976" y="4437112"/>
            <a:chExt cx="2160200" cy="1728192"/>
          </a:xfrm>
        </p:grpSpPr>
        <p:grpSp>
          <p:nvGrpSpPr>
            <p:cNvPr id="52" name="Group 51"/>
            <p:cNvGrpSpPr/>
            <p:nvPr/>
          </p:nvGrpSpPr>
          <p:grpSpPr>
            <a:xfrm>
              <a:off x="4175976" y="5445224"/>
              <a:ext cx="468032" cy="288032"/>
              <a:chOff x="4364360" y="5949280"/>
              <a:chExt cx="468032" cy="288032"/>
            </a:xfrm>
          </p:grpSpPr>
          <p:cxnSp>
            <p:nvCxnSpPr>
              <p:cNvPr id="66" name="Straight Connector 65"/>
              <p:cNvCxnSpPr/>
              <p:nvPr/>
            </p:nvCxnSpPr>
            <p:spPr bwMode="auto">
              <a:xfrm flipH="1">
                <a:off x="4544360" y="6093297"/>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7" name="Straight Connector 66"/>
              <p:cNvCxnSpPr/>
              <p:nvPr/>
            </p:nvCxnSpPr>
            <p:spPr bwMode="auto">
              <a:xfrm flipH="1">
                <a:off x="4364360" y="6093312"/>
                <a:ext cx="180000" cy="14400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8" name="Straight Connector 67"/>
              <p:cNvCxnSpPr/>
              <p:nvPr/>
            </p:nvCxnSpPr>
            <p:spPr bwMode="auto">
              <a:xfrm flipH="1" flipV="1">
                <a:off x="4364360" y="5949280"/>
                <a:ext cx="180000" cy="18000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3" name="Group 52"/>
            <p:cNvGrpSpPr/>
            <p:nvPr/>
          </p:nvGrpSpPr>
          <p:grpSpPr>
            <a:xfrm>
              <a:off x="4211960" y="4437112"/>
              <a:ext cx="2124216" cy="1728192"/>
              <a:chOff x="4464008" y="1844824"/>
              <a:chExt cx="2124216" cy="1728192"/>
            </a:xfrm>
          </p:grpSpPr>
          <p:grpSp>
            <p:nvGrpSpPr>
              <p:cNvPr id="57" name="Group 56"/>
              <p:cNvGrpSpPr/>
              <p:nvPr/>
            </p:nvGrpSpPr>
            <p:grpSpPr>
              <a:xfrm>
                <a:off x="4464008" y="2132856"/>
                <a:ext cx="468032" cy="288032"/>
                <a:chOff x="4464008" y="2132856"/>
                <a:chExt cx="468032" cy="288032"/>
              </a:xfrm>
            </p:grpSpPr>
            <p:cxnSp>
              <p:nvCxnSpPr>
                <p:cNvPr id="61" name="Straight Connector 60"/>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3" name="Straight Connector 62"/>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4" name="Straight Connector 63"/>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65" name="Straight Connector 64"/>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58" name="Group 57"/>
              <p:cNvGrpSpPr/>
              <p:nvPr/>
            </p:nvGrpSpPr>
            <p:grpSpPr>
              <a:xfrm>
                <a:off x="4788024" y="1844824"/>
                <a:ext cx="1800200" cy="1728192"/>
                <a:chOff x="5292080" y="1988840"/>
                <a:chExt cx="1800200" cy="1728192"/>
              </a:xfrm>
            </p:grpSpPr>
            <p:sp>
              <p:nvSpPr>
                <p:cNvPr id="59" name="Oval 5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60" name="Oval 59"/>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54" name="Straight Arrow Connector 53"/>
            <p:cNvCxnSpPr/>
            <p:nvPr/>
          </p:nvCxnSpPr>
          <p:spPr bwMode="auto">
            <a:xfrm>
              <a:off x="4716064" y="5013208"/>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55" name="Oval 54"/>
            <p:cNvSpPr/>
            <p:nvPr/>
          </p:nvSpPr>
          <p:spPr bwMode="auto">
            <a:xfrm>
              <a:off x="4860032" y="4607550"/>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sp>
          <p:nvSpPr>
            <p:cNvPr id="56" name="TextBox 55"/>
            <p:cNvSpPr txBox="1"/>
            <p:nvPr/>
          </p:nvSpPr>
          <p:spPr>
            <a:xfrm>
              <a:off x="4208892" y="5733256"/>
              <a:ext cx="593432" cy="307777"/>
            </a:xfrm>
            <a:prstGeom prst="rect">
              <a:avLst/>
            </a:prstGeom>
            <a:noFill/>
          </p:spPr>
          <p:txBody>
            <a:bodyPr wrap="none" rtlCol="0">
              <a:spAutoFit/>
            </a:bodyPr>
            <a:lstStyle/>
            <a:p>
              <a:r>
                <a:rPr lang="en-GB" sz="1400" b="1" dirty="0" smtClean="0"/>
                <a:t>PD-1</a:t>
              </a:r>
              <a:endParaRPr lang="en-GB" sz="1600" b="1" dirty="0"/>
            </a:p>
          </p:txBody>
        </p:sp>
      </p:grpSp>
      <p:sp>
        <p:nvSpPr>
          <p:cNvPr id="4" name="AutoShape 2" descr=" 4"/>
          <p:cNvSpPr>
            <a:spLocks noChangeAspect="1" noChangeArrowheads="1"/>
          </p:cNvSpPr>
          <p:nvPr/>
        </p:nvSpPr>
        <p:spPr bwMode="auto">
          <a:xfrm>
            <a:off x="63500" y="-136525"/>
            <a:ext cx="12192000" cy="11487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3075" name="Group 3074" descr=" 3075"/>
          <p:cNvGrpSpPr/>
          <p:nvPr/>
        </p:nvGrpSpPr>
        <p:grpSpPr>
          <a:xfrm>
            <a:off x="1259632" y="1556792"/>
            <a:ext cx="2880320" cy="2304256"/>
            <a:chOff x="1259632" y="1556792"/>
            <a:chExt cx="2880320" cy="2304256"/>
          </a:xfrm>
        </p:grpSpPr>
        <p:sp>
          <p:nvSpPr>
            <p:cNvPr id="3072" name="Rectangle 3071"/>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074" name="Straight Connector 3073"/>
            <p:cNvCxnSpPr>
              <a:stCxn id="3072"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20" name="Group 19"/>
            <p:cNvGrpSpPr/>
            <p:nvPr/>
          </p:nvGrpSpPr>
          <p:grpSpPr>
            <a:xfrm>
              <a:off x="1259632" y="1556792"/>
              <a:ext cx="2304256" cy="2304256"/>
              <a:chOff x="1259632" y="1556792"/>
              <a:chExt cx="2304256" cy="2304256"/>
            </a:xfrm>
          </p:grpSpPr>
          <p:grpSp>
            <p:nvGrpSpPr>
              <p:cNvPr id="6" name="Group 5"/>
              <p:cNvGrpSpPr/>
              <p:nvPr/>
            </p:nvGrpSpPr>
            <p:grpSpPr>
              <a:xfrm>
                <a:off x="1259632" y="1556792"/>
                <a:ext cx="2304256" cy="2304256"/>
                <a:chOff x="1403648" y="1340768"/>
                <a:chExt cx="2304256" cy="2304256"/>
              </a:xfrm>
            </p:grpSpPr>
            <p:sp>
              <p:nvSpPr>
                <p:cNvPr id="5" name="Oval 4"/>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16" name="Oval 15"/>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grpSp>
        <p:nvGrpSpPr>
          <p:cNvPr id="3078" name="Group 3077" descr=" 3078"/>
          <p:cNvGrpSpPr/>
          <p:nvPr/>
        </p:nvGrpSpPr>
        <p:grpSpPr>
          <a:xfrm>
            <a:off x="4211960" y="1772816"/>
            <a:ext cx="2124216" cy="1728192"/>
            <a:chOff x="4464008" y="1844824"/>
            <a:chExt cx="2124216" cy="1728192"/>
          </a:xfrm>
        </p:grpSpPr>
        <p:grpSp>
          <p:nvGrpSpPr>
            <p:cNvPr id="3077" name="Group 3076"/>
            <p:cNvGrpSpPr/>
            <p:nvPr/>
          </p:nvGrpSpPr>
          <p:grpSpPr>
            <a:xfrm>
              <a:off x="4464008" y="2132856"/>
              <a:ext cx="468032" cy="288032"/>
              <a:chOff x="4464008" y="2132856"/>
              <a:chExt cx="468032" cy="288032"/>
            </a:xfrm>
          </p:grpSpPr>
          <p:cxnSp>
            <p:nvCxnSpPr>
              <p:cNvPr id="48" name="Straight Connector 47"/>
              <p:cNvCxnSpPr/>
              <p:nvPr/>
            </p:nvCxnSpPr>
            <p:spPr bwMode="auto">
              <a:xfrm flipH="1">
                <a:off x="4644008" y="2276872"/>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49" name="Straight Connector 48"/>
              <p:cNvCxnSpPr/>
              <p:nvPr/>
            </p:nvCxnSpPr>
            <p:spPr bwMode="auto">
              <a:xfrm flipH="1">
                <a:off x="4464008" y="2132856"/>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0" name="Straight Connector 49"/>
              <p:cNvCxnSpPr/>
              <p:nvPr/>
            </p:nvCxnSpPr>
            <p:spPr bwMode="auto">
              <a:xfrm flipH="1">
                <a:off x="4464008" y="2420888"/>
                <a:ext cx="180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cxnSp>
            <p:nvCxnSpPr>
              <p:cNvPr id="51" name="Straight Connector 50"/>
              <p:cNvCxnSpPr/>
              <p:nvPr/>
            </p:nvCxnSpPr>
            <p:spPr bwMode="auto">
              <a:xfrm rot="16200000" flipH="1">
                <a:off x="4508392" y="2276856"/>
                <a:ext cx="288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grpSp>
          <p:nvGrpSpPr>
            <p:cNvPr id="15" name="Group 14"/>
            <p:cNvGrpSpPr/>
            <p:nvPr/>
          </p:nvGrpSpPr>
          <p:grpSpPr>
            <a:xfrm>
              <a:off x="4788024" y="1844824"/>
              <a:ext cx="1800200" cy="1728192"/>
              <a:chOff x="5292080" y="1988840"/>
              <a:chExt cx="1800200" cy="1728192"/>
            </a:xfrm>
          </p:grpSpPr>
          <p:sp>
            <p:nvSpPr>
              <p:cNvPr id="9" name="Oval 8"/>
              <p:cNvSpPr/>
              <p:nvPr/>
            </p:nvSpPr>
            <p:spPr bwMode="auto">
              <a:xfrm>
                <a:off x="5292080" y="1988840"/>
                <a:ext cx="1800200" cy="1728192"/>
              </a:xfrm>
              <a:prstGeom prst="ellipse">
                <a:avLst/>
              </a:prstGeom>
              <a:solidFill>
                <a:schemeClr val="accent2">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5940152" y="2348880"/>
                <a:ext cx="1008112" cy="1008112"/>
              </a:xfrm>
              <a:prstGeom prst="ellipse">
                <a:avLst/>
              </a:prstGeom>
              <a:solidFill>
                <a:srgbClr val="7030A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cxnSp>
        <p:nvCxnSpPr>
          <p:cNvPr id="3080" name="Straight Arrow Connector 3079" descr=" 3080"/>
          <p:cNvCxnSpPr/>
          <p:nvPr/>
        </p:nvCxnSpPr>
        <p:spPr bwMode="auto">
          <a:xfrm>
            <a:off x="4716064" y="2348912"/>
            <a:ext cx="432000" cy="28800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
        <p:nvSpPr>
          <p:cNvPr id="3081" name="TextBox 3080" descr=" 3081"/>
          <p:cNvSpPr txBox="1"/>
          <p:nvPr/>
        </p:nvSpPr>
        <p:spPr>
          <a:xfrm>
            <a:off x="3995936" y="1722294"/>
            <a:ext cx="553357" cy="307777"/>
          </a:xfrm>
          <a:prstGeom prst="rect">
            <a:avLst/>
          </a:prstGeom>
          <a:noFill/>
        </p:spPr>
        <p:txBody>
          <a:bodyPr wrap="none" rtlCol="0">
            <a:spAutoFit/>
          </a:bodyPr>
          <a:lstStyle/>
          <a:p>
            <a:r>
              <a:rPr lang="en-GB" sz="1400" b="1" dirty="0" smtClean="0"/>
              <a:t>TCR</a:t>
            </a:r>
            <a:endParaRPr lang="en-GB" sz="1600" b="1" dirty="0"/>
          </a:p>
        </p:txBody>
      </p:sp>
      <p:sp>
        <p:nvSpPr>
          <p:cNvPr id="3082" name="Oval 3081" descr=" 3082"/>
          <p:cNvSpPr/>
          <p:nvPr/>
        </p:nvSpPr>
        <p:spPr bwMode="auto">
          <a:xfrm>
            <a:off x="4860032" y="1943254"/>
            <a:ext cx="432000" cy="432000"/>
          </a:xfrm>
          <a:prstGeom prst="ellipse">
            <a:avLst/>
          </a:prstGeom>
          <a:solidFill>
            <a:srgbClr val="008000"/>
          </a:solidFill>
          <a:ln w="28575"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3200" b="0" i="0" u="none" strike="noStrike" cap="none" normalizeH="0" baseline="0" dirty="0" smtClean="0">
                <a:ln>
                  <a:noFill/>
                </a:ln>
                <a:solidFill>
                  <a:schemeClr val="bg1"/>
                </a:solidFill>
                <a:effectLst/>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cxnSp>
        <p:nvCxnSpPr>
          <p:cNvPr id="3085" name="Curved Connector 3084" descr=" 3085"/>
          <p:cNvCxnSpPr>
            <a:stCxn id="9" idx="4"/>
            <a:endCxn id="7" idx="5"/>
          </p:cNvCxnSpPr>
          <p:nvPr/>
        </p:nvCxnSpPr>
        <p:spPr bwMode="auto">
          <a:xfrm rot="5400000">
            <a:off x="4037817" y="2230791"/>
            <a:ext cx="128043" cy="2668476"/>
          </a:xfrm>
          <a:prstGeom prst="curvedConnector3">
            <a:avLst>
              <a:gd name="adj1" fmla="val 459721"/>
            </a:avLst>
          </a:prstGeom>
          <a:solidFill>
            <a:schemeClr val="accent1"/>
          </a:solidFill>
          <a:ln w="31750" cap="flat" cmpd="sng" algn="ctr">
            <a:solidFill>
              <a:schemeClr val="tx1"/>
            </a:solidFill>
            <a:prstDash val="solid"/>
            <a:round/>
            <a:headEnd type="none" w="med" len="med"/>
            <a:tailEnd type="triangle"/>
          </a:ln>
          <a:effectLst/>
        </p:spPr>
      </p:cxnSp>
      <p:cxnSp>
        <p:nvCxnSpPr>
          <p:cNvPr id="62" name="Straight Arrow Connector 61" descr=" 62"/>
          <p:cNvCxnSpPr/>
          <p:nvPr/>
        </p:nvCxnSpPr>
        <p:spPr bwMode="auto">
          <a:xfrm>
            <a:off x="6588224" y="2636896"/>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3086" name="Rounded Rectangle 3085" descr=" 3086"/>
          <p:cNvSpPr/>
          <p:nvPr/>
        </p:nvSpPr>
        <p:spPr bwMode="auto">
          <a:xfrm>
            <a:off x="7308224" y="2348880"/>
            <a:ext cx="1584000" cy="540000"/>
          </a:xfrm>
          <a:prstGeom prst="roundRect">
            <a:avLst/>
          </a:prstGeom>
          <a:solidFill>
            <a:srgbClr val="008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a:solidFill>
                  <a:schemeClr val="bg1"/>
                </a:solidFill>
              </a:rPr>
              <a:t>Activated</a:t>
            </a:r>
            <a:endParaRPr lang="en-GB" sz="2400" b="1" dirty="0">
              <a:solidFill>
                <a:schemeClr val="bg1"/>
              </a:solidFill>
            </a:endParaRPr>
          </a:p>
        </p:txBody>
      </p:sp>
      <p:cxnSp>
        <p:nvCxnSpPr>
          <p:cNvPr id="71" name="Straight Arrow Connector 70" descr=" 84"/>
          <p:cNvCxnSpPr/>
          <p:nvPr/>
        </p:nvCxnSpPr>
        <p:spPr bwMode="auto">
          <a:xfrm>
            <a:off x="6588224" y="5301192"/>
            <a:ext cx="72000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72" name="Rounded Rectangle 71" descr=" 85"/>
          <p:cNvSpPr/>
          <p:nvPr/>
        </p:nvSpPr>
        <p:spPr bwMode="auto">
          <a:xfrm>
            <a:off x="7308224" y="5013176"/>
            <a:ext cx="1584000" cy="540000"/>
          </a:xfrm>
          <a:prstGeom prst="roundRect">
            <a:avLst/>
          </a:prstGeom>
          <a:solidFill>
            <a:srgbClr val="FF0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smtClean="0">
                <a:solidFill>
                  <a:schemeClr val="bg1"/>
                </a:solidFill>
              </a:rPr>
              <a:t>Inactivated</a:t>
            </a:r>
            <a:endParaRPr lang="en-GB" sz="2400" b="1" dirty="0">
              <a:solidFill>
                <a:schemeClr val="bg1"/>
              </a:solidFill>
            </a:endParaRPr>
          </a:p>
        </p:txBody>
      </p:sp>
      <p:sp>
        <p:nvSpPr>
          <p:cNvPr id="89" name="TextBox 88" descr=" 89"/>
          <p:cNvSpPr txBox="1"/>
          <p:nvPr/>
        </p:nvSpPr>
        <p:spPr>
          <a:xfrm>
            <a:off x="5004048" y="1434262"/>
            <a:ext cx="671722" cy="307777"/>
          </a:xfrm>
          <a:prstGeom prst="rect">
            <a:avLst/>
          </a:prstGeom>
          <a:noFill/>
        </p:spPr>
        <p:txBody>
          <a:bodyPr wrap="none" rtlCol="0">
            <a:spAutoFit/>
          </a:bodyPr>
          <a:lstStyle/>
          <a:p>
            <a:r>
              <a:rPr lang="en-GB" sz="1400" b="1" dirty="0" smtClean="0">
                <a:solidFill>
                  <a:schemeClr val="bg1">
                    <a:lumMod val="75000"/>
                  </a:schemeClr>
                </a:solidFill>
              </a:rPr>
              <a:t>T-Cell</a:t>
            </a:r>
            <a:endParaRPr lang="en-GB" sz="1600" b="1" dirty="0">
              <a:solidFill>
                <a:schemeClr val="bg1">
                  <a:lumMod val="75000"/>
                </a:schemeClr>
              </a:solidFill>
            </a:endParaRPr>
          </a:p>
        </p:txBody>
      </p:sp>
      <p:sp>
        <p:nvSpPr>
          <p:cNvPr id="90" name="TextBox 89" descr=" 90"/>
          <p:cNvSpPr txBox="1"/>
          <p:nvPr/>
        </p:nvSpPr>
        <p:spPr>
          <a:xfrm>
            <a:off x="683568" y="1484784"/>
            <a:ext cx="1117101" cy="307777"/>
          </a:xfrm>
          <a:prstGeom prst="rect">
            <a:avLst/>
          </a:prstGeom>
          <a:noFill/>
        </p:spPr>
        <p:txBody>
          <a:bodyPr wrap="none" rtlCol="0">
            <a:spAutoFit/>
          </a:bodyPr>
          <a:lstStyle/>
          <a:p>
            <a:r>
              <a:rPr lang="en-GB" sz="1400" b="1" dirty="0" err="1" smtClean="0">
                <a:solidFill>
                  <a:schemeClr val="bg1">
                    <a:lumMod val="75000"/>
                  </a:schemeClr>
                </a:solidFill>
              </a:rPr>
              <a:t>Tumor</a:t>
            </a:r>
            <a:r>
              <a:rPr lang="en-GB" sz="1400" b="1" dirty="0" smtClean="0">
                <a:solidFill>
                  <a:schemeClr val="bg1">
                    <a:lumMod val="75000"/>
                  </a:schemeClr>
                </a:solidFill>
              </a:rPr>
              <a:t>-Cell</a:t>
            </a:r>
            <a:endParaRPr lang="en-GB" sz="1600" b="1" dirty="0">
              <a:solidFill>
                <a:schemeClr val="bg1">
                  <a:lumMod val="75000"/>
                </a:schemeClr>
              </a:solidFill>
            </a:endParaRPr>
          </a:p>
        </p:txBody>
      </p:sp>
      <p:grpSp>
        <p:nvGrpSpPr>
          <p:cNvPr id="32" name="Group 31" descr=" 3090"/>
          <p:cNvGrpSpPr/>
          <p:nvPr/>
        </p:nvGrpSpPr>
        <p:grpSpPr>
          <a:xfrm>
            <a:off x="1259632" y="4221088"/>
            <a:ext cx="2880320" cy="2304256"/>
            <a:chOff x="1259632" y="4221088"/>
            <a:chExt cx="2880320" cy="2304256"/>
          </a:xfrm>
        </p:grpSpPr>
        <p:cxnSp>
          <p:nvCxnSpPr>
            <p:cNvPr id="33" name="Straight Connector 32"/>
            <p:cNvCxnSpPr/>
            <p:nvPr/>
          </p:nvCxnSpPr>
          <p:spPr bwMode="auto">
            <a:xfrm flipH="1">
              <a:off x="3347912" y="5626778"/>
              <a:ext cx="432000"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4" name="Group 33"/>
            <p:cNvGrpSpPr/>
            <p:nvPr/>
          </p:nvGrpSpPr>
          <p:grpSpPr>
            <a:xfrm>
              <a:off x="1259632" y="4221088"/>
              <a:ext cx="2880320" cy="2304256"/>
              <a:chOff x="1259632" y="1556792"/>
              <a:chExt cx="2880320" cy="2304256"/>
            </a:xfrm>
          </p:grpSpPr>
          <p:sp>
            <p:nvSpPr>
              <p:cNvPr id="37" name="Rectangle 36"/>
              <p:cNvSpPr/>
              <p:nvPr/>
            </p:nvSpPr>
            <p:spPr bwMode="auto">
              <a:xfrm>
                <a:off x="3707904" y="2132856"/>
                <a:ext cx="432048" cy="216024"/>
              </a:xfrm>
              <a:prstGeom prst="rect">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cxnSp>
            <p:nvCxnSpPr>
              <p:cNvPr id="38" name="Straight Connector 37"/>
              <p:cNvCxnSpPr>
                <a:stCxn id="37" idx="1"/>
              </p:cNvCxnSpPr>
              <p:nvPr/>
            </p:nvCxnSpPr>
            <p:spPr bwMode="auto">
              <a:xfrm flipH="1">
                <a:off x="3419872" y="2240868"/>
                <a:ext cx="288032" cy="0"/>
              </a:xfrm>
              <a:prstGeom prst="line">
                <a:avLst/>
              </a:prstGeom>
              <a:solidFill>
                <a:schemeClr val="accent1"/>
              </a:solidFill>
              <a:ln w="50800" cap="flat" cmpd="sng" algn="ctr">
                <a:solidFill>
                  <a:schemeClr val="tx1"/>
                </a:solidFill>
                <a:prstDash val="solid"/>
                <a:round/>
                <a:headEnd type="none" w="med" len="med"/>
                <a:tailEnd type="none" w="lg" len="med"/>
              </a:ln>
              <a:effectLst/>
            </p:spPr>
          </p:cxnSp>
          <p:grpSp>
            <p:nvGrpSpPr>
              <p:cNvPr id="39" name="Group 38"/>
              <p:cNvGrpSpPr/>
              <p:nvPr/>
            </p:nvGrpSpPr>
            <p:grpSpPr>
              <a:xfrm>
                <a:off x="1259632" y="1556792"/>
                <a:ext cx="2304256" cy="2304256"/>
                <a:chOff x="1259632" y="1556792"/>
                <a:chExt cx="2304256" cy="2304256"/>
              </a:xfrm>
            </p:grpSpPr>
            <p:grpSp>
              <p:nvGrpSpPr>
                <p:cNvPr id="40" name="Group 39"/>
                <p:cNvGrpSpPr/>
                <p:nvPr/>
              </p:nvGrpSpPr>
              <p:grpSpPr>
                <a:xfrm>
                  <a:off x="1259632" y="1556792"/>
                  <a:ext cx="2304256" cy="2304256"/>
                  <a:chOff x="1403648" y="1340768"/>
                  <a:chExt cx="2304256" cy="2304256"/>
                </a:xfrm>
              </p:grpSpPr>
              <p:sp>
                <p:nvSpPr>
                  <p:cNvPr id="44" name="Oval 43"/>
                  <p:cNvSpPr/>
                  <p:nvPr/>
                </p:nvSpPr>
                <p:spPr bwMode="auto">
                  <a:xfrm>
                    <a:off x="1403648" y="1556792"/>
                    <a:ext cx="2304256"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5" name="Oval 44"/>
                  <p:cNvSpPr/>
                  <p:nvPr/>
                </p:nvSpPr>
                <p:spPr bwMode="auto">
                  <a:xfrm>
                    <a:off x="1628056" y="2060848"/>
                    <a:ext cx="1503784"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6" name="Oval 45"/>
                  <p:cNvSpPr/>
                  <p:nvPr/>
                </p:nvSpPr>
                <p:spPr bwMode="auto">
                  <a:xfrm>
                    <a:off x="1916088" y="1340768"/>
                    <a:ext cx="1647800" cy="1584176"/>
                  </a:xfrm>
                  <a:prstGeom prst="ellipse">
                    <a:avLst/>
                  </a:prstGeom>
                  <a:solidFill>
                    <a:schemeClr val="accent1"/>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41" name="Oval 40"/>
                <p:cNvSpPr/>
                <p:nvPr/>
              </p:nvSpPr>
              <p:spPr bwMode="auto">
                <a:xfrm>
                  <a:off x="1979712" y="21328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2" name="Oval 41"/>
                <p:cNvSpPr/>
                <p:nvPr/>
              </p:nvSpPr>
              <p:spPr bwMode="auto">
                <a:xfrm>
                  <a:off x="1619672" y="2285256"/>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43" name="Oval 42"/>
                <p:cNvSpPr/>
                <p:nvPr/>
              </p:nvSpPr>
              <p:spPr bwMode="auto">
                <a:xfrm>
                  <a:off x="1772072" y="2564904"/>
                  <a:ext cx="864096" cy="648072"/>
                </a:xfrm>
                <a:prstGeom prst="ellipse">
                  <a:avLst/>
                </a:prstGeom>
                <a:solidFill>
                  <a:schemeClr val="tx1">
                    <a:lumMod val="65000"/>
                    <a:lumOff val="3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grpSp>
        <p:sp>
          <p:nvSpPr>
            <p:cNvPr id="35" name="Diamond 34"/>
            <p:cNvSpPr/>
            <p:nvPr/>
          </p:nvSpPr>
          <p:spPr bwMode="auto">
            <a:xfrm>
              <a:off x="3671900" y="5409264"/>
              <a:ext cx="396000" cy="396000"/>
            </a:xfrm>
            <a:prstGeom prst="diamond">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36" name="TextBox 35"/>
            <p:cNvSpPr txBox="1"/>
            <p:nvPr/>
          </p:nvSpPr>
          <p:spPr>
            <a:xfrm>
              <a:off x="3059832" y="5733256"/>
              <a:ext cx="702436" cy="307777"/>
            </a:xfrm>
            <a:prstGeom prst="rect">
              <a:avLst/>
            </a:prstGeom>
            <a:noFill/>
          </p:spPr>
          <p:txBody>
            <a:bodyPr wrap="none" rtlCol="0">
              <a:spAutoFit/>
            </a:bodyPr>
            <a:lstStyle/>
            <a:p>
              <a:r>
                <a:rPr lang="en-GB" sz="1400" b="1" dirty="0" smtClean="0"/>
                <a:t>PD-L1</a:t>
              </a:r>
              <a:endParaRPr lang="en-GB" sz="1600" b="1" dirty="0"/>
            </a:p>
          </p:txBody>
        </p:sp>
      </p:grpSp>
      <p:grpSp>
        <p:nvGrpSpPr>
          <p:cNvPr id="73" name="Group 78" descr=" 92"/>
          <p:cNvGrpSpPr/>
          <p:nvPr/>
        </p:nvGrpSpPr>
        <p:grpSpPr>
          <a:xfrm rot="17688381">
            <a:off x="3679192" y="5848597"/>
            <a:ext cx="691412" cy="409891"/>
            <a:chOff x="1379657" y="1923839"/>
            <a:chExt cx="1796873" cy="1408518"/>
          </a:xfrm>
          <a:solidFill>
            <a:schemeClr val="accent1">
              <a:lumMod val="50000"/>
            </a:schemeClr>
          </a:solidFill>
        </p:grpSpPr>
        <p:sp>
          <p:nvSpPr>
            <p:cNvPr id="74" name="Freeform 9"/>
            <p:cNvSpPr>
              <a:spLocks/>
            </p:cNvSpPr>
            <p:nvPr/>
          </p:nvSpPr>
          <p:spPr bwMode="auto">
            <a:xfrm rot="15465831">
              <a:off x="2145781" y="2230812"/>
              <a:ext cx="446567" cy="1614931"/>
            </a:xfrm>
            <a:custGeom>
              <a:avLst/>
              <a:gdLst>
                <a:gd name="T0" fmla="*/ 38 w 113"/>
                <a:gd name="T1" fmla="*/ 1039 h 443"/>
                <a:gd name="T2" fmla="*/ 78 w 113"/>
                <a:gd name="T3" fmla="*/ 1022 h 443"/>
                <a:gd name="T4" fmla="*/ 267 w 113"/>
                <a:gd name="T5" fmla="*/ 609 h 443"/>
                <a:gd name="T6" fmla="*/ 64 w 113"/>
                <a:gd name="T7" fmla="*/ 24 h 443"/>
                <a:gd name="T8" fmla="*/ 26 w 113"/>
                <a:gd name="T9" fmla="*/ 5 h 443"/>
                <a:gd name="T10" fmla="*/ 7 w 113"/>
                <a:gd name="T11" fmla="*/ 45 h 443"/>
                <a:gd name="T12" fmla="*/ 201 w 113"/>
                <a:gd name="T13" fmla="*/ 607 h 443"/>
                <a:gd name="T14" fmla="*/ 24 w 113"/>
                <a:gd name="T15" fmla="*/ 996 h 443"/>
                <a:gd name="T16" fmla="*/ 38 w 113"/>
                <a:gd name="T17" fmla="*/ 1039 h 4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3" h="443">
                  <a:moveTo>
                    <a:pt x="16" y="440"/>
                  </a:moveTo>
                  <a:cubicBezTo>
                    <a:pt x="23" y="443"/>
                    <a:pt x="30" y="440"/>
                    <a:pt x="33" y="433"/>
                  </a:cubicBezTo>
                  <a:cubicBezTo>
                    <a:pt x="113" y="258"/>
                    <a:pt x="113" y="258"/>
                    <a:pt x="113" y="258"/>
                  </a:cubicBezTo>
                  <a:cubicBezTo>
                    <a:pt x="27" y="10"/>
                    <a:pt x="27" y="10"/>
                    <a:pt x="27" y="10"/>
                  </a:cubicBezTo>
                  <a:cubicBezTo>
                    <a:pt x="25" y="3"/>
                    <a:pt x="18" y="0"/>
                    <a:pt x="11" y="2"/>
                  </a:cubicBezTo>
                  <a:cubicBezTo>
                    <a:pt x="4" y="4"/>
                    <a:pt x="0" y="12"/>
                    <a:pt x="3" y="19"/>
                  </a:cubicBezTo>
                  <a:cubicBezTo>
                    <a:pt x="3" y="19"/>
                    <a:pt x="82" y="247"/>
                    <a:pt x="85" y="257"/>
                  </a:cubicBezTo>
                  <a:cubicBezTo>
                    <a:pt x="81" y="266"/>
                    <a:pt x="10" y="422"/>
                    <a:pt x="10" y="422"/>
                  </a:cubicBezTo>
                  <a:cubicBezTo>
                    <a:pt x="7" y="429"/>
                    <a:pt x="9" y="437"/>
                    <a:pt x="16" y="440"/>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5" name="Freeform 10"/>
            <p:cNvSpPr>
              <a:spLocks/>
            </p:cNvSpPr>
            <p:nvPr/>
          </p:nvSpPr>
          <p:spPr bwMode="auto">
            <a:xfrm rot="15465831">
              <a:off x="1465484" y="1971142"/>
              <a:ext cx="1120600" cy="1292253"/>
            </a:xfrm>
            <a:custGeom>
              <a:avLst/>
              <a:gdLst>
                <a:gd name="T0" fmla="*/ 5 w 284"/>
                <a:gd name="T1" fmla="*/ 43 h 354"/>
                <a:gd name="T2" fmla="*/ 215 w 284"/>
                <a:gd name="T3" fmla="*/ 627 h 354"/>
                <a:gd name="T4" fmla="*/ 620 w 284"/>
                <a:gd name="T5" fmla="*/ 830 h 354"/>
                <a:gd name="T6" fmla="*/ 663 w 284"/>
                <a:gd name="T7" fmla="*/ 816 h 354"/>
                <a:gd name="T8" fmla="*/ 649 w 284"/>
                <a:gd name="T9" fmla="*/ 776 h 354"/>
                <a:gd name="T10" fmla="*/ 264 w 284"/>
                <a:gd name="T11" fmla="*/ 582 h 354"/>
                <a:gd name="T12" fmla="*/ 64 w 284"/>
                <a:gd name="T13" fmla="*/ 21 h 354"/>
                <a:gd name="T14" fmla="*/ 31 w 284"/>
                <a:gd name="T15" fmla="*/ 2 h 354"/>
                <a:gd name="T16" fmla="*/ 24 w 284"/>
                <a:gd name="T17" fmla="*/ 2 h 354"/>
                <a:gd name="T18" fmla="*/ 5 w 284"/>
                <a:gd name="T19" fmla="*/ 43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84" h="354">
                  <a:moveTo>
                    <a:pt x="2" y="18"/>
                  </a:moveTo>
                  <a:cubicBezTo>
                    <a:pt x="91" y="265"/>
                    <a:pt x="91" y="265"/>
                    <a:pt x="91" y="265"/>
                  </a:cubicBezTo>
                  <a:cubicBezTo>
                    <a:pt x="263" y="351"/>
                    <a:pt x="263" y="351"/>
                    <a:pt x="263" y="351"/>
                  </a:cubicBezTo>
                  <a:cubicBezTo>
                    <a:pt x="270" y="354"/>
                    <a:pt x="278" y="352"/>
                    <a:pt x="281" y="345"/>
                  </a:cubicBezTo>
                  <a:cubicBezTo>
                    <a:pt x="284" y="339"/>
                    <a:pt x="281" y="331"/>
                    <a:pt x="275" y="328"/>
                  </a:cubicBezTo>
                  <a:cubicBezTo>
                    <a:pt x="275" y="328"/>
                    <a:pt x="121" y="251"/>
                    <a:pt x="112" y="246"/>
                  </a:cubicBezTo>
                  <a:cubicBezTo>
                    <a:pt x="109" y="237"/>
                    <a:pt x="27" y="9"/>
                    <a:pt x="27" y="9"/>
                  </a:cubicBezTo>
                  <a:cubicBezTo>
                    <a:pt x="25" y="4"/>
                    <a:pt x="19" y="0"/>
                    <a:pt x="13" y="1"/>
                  </a:cubicBezTo>
                  <a:cubicBezTo>
                    <a:pt x="12" y="1"/>
                    <a:pt x="11" y="1"/>
                    <a:pt x="10" y="1"/>
                  </a:cubicBezTo>
                  <a:cubicBezTo>
                    <a:pt x="3" y="4"/>
                    <a:pt x="0" y="11"/>
                    <a:pt x="2" y="1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6" name="Freeform 11"/>
            <p:cNvSpPr>
              <a:spLocks/>
            </p:cNvSpPr>
            <p:nvPr/>
          </p:nvSpPr>
          <p:spPr bwMode="auto">
            <a:xfrm rot="15465831">
              <a:off x="2572246" y="2770957"/>
              <a:ext cx="426497" cy="696304"/>
            </a:xfrm>
            <a:custGeom>
              <a:avLst/>
              <a:gdLst>
                <a:gd name="T0" fmla="*/ 24 w 108"/>
                <a:gd name="T1" fmla="*/ 444 h 191"/>
                <a:gd name="T2" fmla="*/ 64 w 108"/>
                <a:gd name="T3" fmla="*/ 430 h 191"/>
                <a:gd name="T4" fmla="*/ 248 w 108"/>
                <a:gd name="T5" fmla="*/ 47 h 191"/>
                <a:gd name="T6" fmla="*/ 234 w 108"/>
                <a:gd name="T7" fmla="*/ 7 h 191"/>
                <a:gd name="T8" fmla="*/ 191 w 108"/>
                <a:gd name="T9" fmla="*/ 21 h 191"/>
                <a:gd name="T10" fmla="*/ 9 w 108"/>
                <a:gd name="T11" fmla="*/ 404 h 191"/>
                <a:gd name="T12" fmla="*/ 24 w 108"/>
                <a:gd name="T13" fmla="*/ 444 h 1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 h="191">
                  <a:moveTo>
                    <a:pt x="10" y="188"/>
                  </a:moveTo>
                  <a:cubicBezTo>
                    <a:pt x="16" y="191"/>
                    <a:pt x="24" y="188"/>
                    <a:pt x="27" y="182"/>
                  </a:cubicBezTo>
                  <a:cubicBezTo>
                    <a:pt x="105" y="20"/>
                    <a:pt x="105" y="20"/>
                    <a:pt x="105" y="20"/>
                  </a:cubicBezTo>
                  <a:cubicBezTo>
                    <a:pt x="108" y="14"/>
                    <a:pt x="105" y="6"/>
                    <a:pt x="99" y="3"/>
                  </a:cubicBezTo>
                  <a:cubicBezTo>
                    <a:pt x="92" y="0"/>
                    <a:pt x="84" y="3"/>
                    <a:pt x="81" y="9"/>
                  </a:cubicBezTo>
                  <a:cubicBezTo>
                    <a:pt x="4" y="171"/>
                    <a:pt x="4" y="171"/>
                    <a:pt x="4" y="171"/>
                  </a:cubicBezTo>
                  <a:cubicBezTo>
                    <a:pt x="0" y="177"/>
                    <a:pt x="3" y="185"/>
                    <a:pt x="10" y="188"/>
                  </a:cubicBezTo>
                  <a:close/>
                </a:path>
              </a:pathLst>
            </a:custGeom>
            <a:grpFill/>
            <a:ln w="14288" cap="flat">
              <a:noFill/>
              <a:prstDash val="solid"/>
              <a:miter lim="800000"/>
              <a:headEnd/>
              <a:tailEnd/>
            </a:ln>
          </p:spPr>
          <p:txBody>
            <a:bodyPr/>
            <a:lstStyle/>
            <a:p>
              <a:pPr>
                <a:defRPr/>
              </a:pPr>
              <a:endParaRPr lang="en-GB">
                <a:latin typeface="Arial" charset="0"/>
              </a:endParaRPr>
            </a:p>
          </p:txBody>
        </p:sp>
        <p:sp>
          <p:nvSpPr>
            <p:cNvPr id="77" name="Freeform 12"/>
            <p:cNvSpPr>
              <a:spLocks/>
            </p:cNvSpPr>
            <p:nvPr/>
          </p:nvSpPr>
          <p:spPr bwMode="auto">
            <a:xfrm rot="15465831">
              <a:off x="1903431" y="2089674"/>
              <a:ext cx="719191" cy="387522"/>
            </a:xfrm>
            <a:custGeom>
              <a:avLst/>
              <a:gdLst>
                <a:gd name="T0" fmla="*/ 21 w 182"/>
                <a:gd name="T1" fmla="*/ 64 h 106"/>
                <a:gd name="T2" fmla="*/ 380 w 182"/>
                <a:gd name="T3" fmla="*/ 244 h 106"/>
                <a:gd name="T4" fmla="*/ 423 w 182"/>
                <a:gd name="T5" fmla="*/ 230 h 106"/>
                <a:gd name="T6" fmla="*/ 409 w 182"/>
                <a:gd name="T7" fmla="*/ 187 h 106"/>
                <a:gd name="T8" fmla="*/ 50 w 182"/>
                <a:gd name="T9" fmla="*/ 7 h 106"/>
                <a:gd name="T10" fmla="*/ 7 w 182"/>
                <a:gd name="T11" fmla="*/ 21 h 106"/>
                <a:gd name="T12" fmla="*/ 21 w 182"/>
                <a:gd name="T13" fmla="*/ 64 h 1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06">
                  <a:moveTo>
                    <a:pt x="9" y="27"/>
                  </a:moveTo>
                  <a:cubicBezTo>
                    <a:pt x="161" y="103"/>
                    <a:pt x="161" y="103"/>
                    <a:pt x="161" y="103"/>
                  </a:cubicBezTo>
                  <a:cubicBezTo>
                    <a:pt x="168" y="106"/>
                    <a:pt x="176" y="103"/>
                    <a:pt x="179" y="97"/>
                  </a:cubicBezTo>
                  <a:cubicBezTo>
                    <a:pt x="182" y="90"/>
                    <a:pt x="180" y="82"/>
                    <a:pt x="173" y="79"/>
                  </a:cubicBezTo>
                  <a:cubicBezTo>
                    <a:pt x="21" y="3"/>
                    <a:pt x="21" y="3"/>
                    <a:pt x="21" y="3"/>
                  </a:cubicBezTo>
                  <a:cubicBezTo>
                    <a:pt x="14" y="0"/>
                    <a:pt x="6" y="2"/>
                    <a:pt x="3" y="9"/>
                  </a:cubicBezTo>
                  <a:cubicBezTo>
                    <a:pt x="0" y="15"/>
                    <a:pt x="3" y="23"/>
                    <a:pt x="9" y="27"/>
                  </a:cubicBezTo>
                  <a:close/>
                </a:path>
              </a:pathLst>
            </a:custGeom>
            <a:grpFill/>
            <a:ln w="14288" cap="flat">
              <a:noFill/>
              <a:prstDash val="solid"/>
              <a:miter lim="800000"/>
              <a:headEnd/>
              <a:tailEnd/>
            </a:ln>
          </p:spPr>
          <p:txBody>
            <a:bodyPr/>
            <a:lstStyle/>
            <a:p>
              <a:pPr>
                <a:defRPr/>
              </a:pPr>
              <a:endParaRPr lang="en-GB">
                <a:latin typeface="Arial" charset="0"/>
              </a:endParaRPr>
            </a:p>
          </p:txBody>
        </p:sp>
      </p:grpSp>
      <p:sp>
        <p:nvSpPr>
          <p:cNvPr id="78" name="Rounded Rectangle 77" descr=" 99"/>
          <p:cNvSpPr/>
          <p:nvPr/>
        </p:nvSpPr>
        <p:spPr bwMode="auto">
          <a:xfrm>
            <a:off x="7308304" y="5049240"/>
            <a:ext cx="1584000" cy="540000"/>
          </a:xfrm>
          <a:prstGeom prst="roundRect">
            <a:avLst/>
          </a:prstGeom>
          <a:solidFill>
            <a:srgbClr val="008000"/>
          </a:solidFill>
          <a:ln w="76200" cap="flat" cmpd="sng" algn="ctr">
            <a:solidFill>
              <a:schemeClr val="bg1"/>
            </a:solid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algn="ctr"/>
            <a:r>
              <a:rPr lang="en-GB" b="1" dirty="0">
                <a:solidFill>
                  <a:schemeClr val="bg1"/>
                </a:solidFill>
              </a:rPr>
              <a:t>Activated</a:t>
            </a:r>
            <a:endParaRPr lang="en-GB" sz="2400" b="1" dirty="0">
              <a:solidFill>
                <a:schemeClr val="bg1"/>
              </a:solidFill>
            </a:endParaRPr>
          </a:p>
        </p:txBody>
      </p:sp>
      <p:sp>
        <p:nvSpPr>
          <p:cNvPr id="100" name="Rectangle 52" descr=" 100"/>
          <p:cNvSpPr>
            <a:spLocks noChangeArrowheads="1"/>
          </p:cNvSpPr>
          <p:nvPr/>
        </p:nvSpPr>
        <p:spPr bwMode="auto">
          <a:xfrm>
            <a:off x="0" y="44624"/>
            <a:ext cx="9107488" cy="1143000"/>
          </a:xfrm>
          <a:prstGeom prst="rect">
            <a:avLst/>
          </a:prstGeom>
          <a:noFill/>
          <a:ln w="9525">
            <a:noFill/>
            <a:miter lim="800000"/>
            <a:headEnd/>
            <a:tailEnd/>
          </a:ln>
        </p:spPr>
        <p:txBody>
          <a:bodyPr anchor="ctr"/>
          <a:lstStyle/>
          <a:p>
            <a:pPr algn="ctr">
              <a:lnSpc>
                <a:spcPct val="90000"/>
              </a:lnSpc>
            </a:pPr>
            <a:r>
              <a:rPr lang="de-DE" sz="2800" dirty="0">
                <a:solidFill>
                  <a:schemeClr val="bg1"/>
                </a:solidFill>
              </a:rPr>
              <a:t>New Targets for TNBC </a:t>
            </a:r>
            <a:r>
              <a:rPr lang="de-DE" sz="4400" dirty="0">
                <a:solidFill>
                  <a:schemeClr val="bg1"/>
                </a:solidFill>
                <a:effectLst/>
              </a:rPr>
              <a:t/>
            </a:r>
            <a:br>
              <a:rPr lang="de-DE" sz="4400" dirty="0">
                <a:solidFill>
                  <a:schemeClr val="bg1"/>
                </a:solidFill>
                <a:effectLst/>
              </a:rPr>
            </a:br>
            <a:r>
              <a:rPr lang="de-DE" sz="3600" b="1" dirty="0" smtClean="0">
                <a:solidFill>
                  <a:schemeClr val="bg1"/>
                </a:solidFill>
                <a:effectLst/>
              </a:rPr>
              <a:t>Targeting Immune-Checkpoints (PD-L1)</a:t>
            </a:r>
            <a:endParaRPr lang="de-DE" sz="3600" b="1" dirty="0">
              <a:solidFill>
                <a:schemeClr val="bg1"/>
              </a:solidFill>
              <a:effectLst/>
            </a:endParaRPr>
          </a:p>
        </p:txBody>
      </p:sp>
    </p:spTree>
    <p:extLst>
      <p:ext uri="{BB962C8B-B14F-4D97-AF65-F5344CB8AC3E}">
        <p14:creationId xmlns:p14="http://schemas.microsoft.com/office/powerpoint/2010/main" val="9724788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1st-in-breastcancer.com/wp-content/uploads/2011/08/stage-of-breast-cancer.png"/>
          <p:cNvPicPr>
            <a:picLocks noChangeAspect="1" noChangeArrowheads="1"/>
          </p:cNvPicPr>
          <p:nvPr/>
        </p:nvPicPr>
        <p:blipFill>
          <a:blip r:embed="rId2" cstate="print"/>
          <a:srcRect r="68421" b="59486"/>
          <a:stretch>
            <a:fillRect/>
          </a:stretch>
        </p:blipFill>
        <p:spPr bwMode="auto">
          <a:xfrm>
            <a:off x="971600" y="2348880"/>
            <a:ext cx="2301217" cy="2952328"/>
          </a:xfrm>
          <a:prstGeom prst="rect">
            <a:avLst/>
          </a:prstGeom>
          <a:noFill/>
        </p:spPr>
      </p:pic>
      <p:pic>
        <p:nvPicPr>
          <p:cNvPr id="204802" name="Picture 2" descr="http://1st-in-breastcancer.com/wp-content/uploads/2011/08/stage-of-breast-cancer.png"/>
          <p:cNvPicPr>
            <a:picLocks noChangeAspect="1" noChangeArrowheads="1"/>
          </p:cNvPicPr>
          <p:nvPr/>
        </p:nvPicPr>
        <p:blipFill>
          <a:blip r:embed="rId2" cstate="print"/>
          <a:srcRect l="29694" t="50842" r="35720"/>
          <a:stretch>
            <a:fillRect/>
          </a:stretch>
        </p:blipFill>
        <p:spPr bwMode="auto">
          <a:xfrm>
            <a:off x="6012160" y="2276872"/>
            <a:ext cx="2077187" cy="2952328"/>
          </a:xfrm>
          <a:prstGeom prst="rect">
            <a:avLst/>
          </a:prstGeom>
          <a:noFill/>
        </p:spPr>
      </p:pic>
      <p:sp>
        <p:nvSpPr>
          <p:cNvPr id="15" name="Rectangle 14"/>
          <p:cNvSpPr/>
          <p:nvPr/>
        </p:nvSpPr>
        <p:spPr bwMode="auto">
          <a:xfrm>
            <a:off x="755576" y="1628800"/>
            <a:ext cx="2664296" cy="432048"/>
          </a:xfrm>
          <a:prstGeom prst="rect">
            <a:avLst/>
          </a:prstGeom>
          <a:solidFill>
            <a:schemeClr val="accent1">
              <a:lumMod val="2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Early Breast Cancer </a:t>
            </a:r>
          </a:p>
        </p:txBody>
      </p:sp>
      <p:sp>
        <p:nvSpPr>
          <p:cNvPr id="16" name="Rectangle 15"/>
          <p:cNvSpPr/>
          <p:nvPr/>
        </p:nvSpPr>
        <p:spPr bwMode="auto">
          <a:xfrm>
            <a:off x="5796136" y="1628800"/>
            <a:ext cx="2592288" cy="432048"/>
          </a:xfrm>
          <a:prstGeom prst="rect">
            <a:avLst/>
          </a:prstGeom>
          <a:solidFill>
            <a:schemeClr val="accent1">
              <a:lumMod val="25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Metastatic disease</a:t>
            </a:r>
          </a:p>
        </p:txBody>
      </p:sp>
      <p:sp>
        <p:nvSpPr>
          <p:cNvPr id="23" name="Right Arrow 22"/>
          <p:cNvSpPr/>
          <p:nvPr/>
        </p:nvSpPr>
        <p:spPr bwMode="auto">
          <a:xfrm>
            <a:off x="3347864" y="3429000"/>
            <a:ext cx="2808312" cy="864096"/>
          </a:xfrm>
          <a:prstGeom prst="rightArrow">
            <a:avLst/>
          </a:prstGeom>
          <a:solidFill>
            <a:srgbClr val="666633"/>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Months to years</a:t>
            </a:r>
          </a:p>
        </p:txBody>
      </p:sp>
      <p:pic>
        <p:nvPicPr>
          <p:cNvPr id="25" name="Picture 6" descr="http://drsmart.com/images/products/detail/galliniSoftTouch_G.jpg"/>
          <p:cNvPicPr>
            <a:picLocks noChangeAspect="1" noChangeArrowheads="1"/>
          </p:cNvPicPr>
          <p:nvPr/>
        </p:nvPicPr>
        <p:blipFill>
          <a:blip r:embed="rId3" cstate="print"/>
          <a:srcRect/>
          <a:stretch>
            <a:fillRect/>
          </a:stretch>
        </p:blipFill>
        <p:spPr bwMode="auto">
          <a:xfrm rot="18168487">
            <a:off x="1659723" y="2826211"/>
            <a:ext cx="1700982" cy="508508"/>
          </a:xfrm>
          <a:prstGeom prst="rect">
            <a:avLst/>
          </a:prstGeom>
          <a:noFill/>
        </p:spPr>
      </p:pic>
      <p:sp>
        <p:nvSpPr>
          <p:cNvPr id="26" name="Down Arrow 25"/>
          <p:cNvSpPr/>
          <p:nvPr/>
        </p:nvSpPr>
        <p:spPr bwMode="auto">
          <a:xfrm>
            <a:off x="1835696" y="5013176"/>
            <a:ext cx="576064" cy="1296144"/>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r>
              <a:rPr lang="en-GB" sz="1600" b="1" dirty="0" smtClean="0">
                <a:solidFill>
                  <a:schemeClr val="bg1"/>
                </a:solidFill>
                <a:effectLst/>
                <a:latin typeface="Arial" charset="0"/>
              </a:rPr>
              <a:t>Tissue</a:t>
            </a:r>
            <a:endParaRPr lang="en-GB" sz="1600" b="1" dirty="0">
              <a:solidFill>
                <a:schemeClr val="bg1"/>
              </a:solidFill>
              <a:effectLst/>
              <a:latin typeface="Arial" charset="0"/>
            </a:endParaRPr>
          </a:p>
        </p:txBody>
      </p:sp>
      <p:sp>
        <p:nvSpPr>
          <p:cNvPr id="27" name="Isosceles Triangle 26"/>
          <p:cNvSpPr/>
          <p:nvPr/>
        </p:nvSpPr>
        <p:spPr bwMode="auto">
          <a:xfrm rot="16200000">
            <a:off x="3743908" y="3609021"/>
            <a:ext cx="1296144" cy="4104456"/>
          </a:xfrm>
          <a:prstGeom prst="triangle">
            <a:avLst/>
          </a:prstGeom>
          <a:gradFill flip="none" rotWithShape="1">
            <a:gsLst>
              <a:gs pos="0">
                <a:srgbClr val="FFF200"/>
              </a:gs>
              <a:gs pos="45000">
                <a:srgbClr val="FF7A00"/>
              </a:gs>
              <a:gs pos="70000">
                <a:srgbClr val="FF0300"/>
              </a:gs>
              <a:gs pos="100000">
                <a:srgbClr val="4D0808"/>
              </a:gs>
            </a:gsLst>
            <a:lin ang="16200000" scaled="1"/>
            <a:tileRect/>
          </a:gra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28" name="Down Arrow 27"/>
          <p:cNvSpPr/>
          <p:nvPr/>
        </p:nvSpPr>
        <p:spPr bwMode="auto">
          <a:xfrm>
            <a:off x="6876256" y="5013176"/>
            <a:ext cx="576064" cy="1296144"/>
          </a:xfrm>
          <a:prstGeom prst="downArrow">
            <a:avLst>
              <a:gd name="adj1" fmla="val 62827"/>
              <a:gd name="adj2" fmla="val 39311"/>
            </a:avLst>
          </a:prstGeom>
          <a:solidFill>
            <a:srgbClr val="FFC000"/>
          </a:solidFill>
          <a:ln w="76200" cap="flat" cmpd="sng" algn="ctr">
            <a:noFill/>
            <a:prstDash val="solid"/>
            <a:round/>
            <a:headEnd type="none" w="med" len="med"/>
            <a:tailEnd type="none" w="lg" len="med"/>
          </a:ln>
          <a:effectLst/>
        </p:spPr>
        <p:txBody>
          <a:bodyPr vert="vert270" anchor="ctr"/>
          <a:lstStyle/>
          <a:p>
            <a:pPr algn="ctr">
              <a:lnSpc>
                <a:spcPts val="1900"/>
              </a:lnSpc>
              <a:defRPr/>
            </a:pPr>
            <a:r>
              <a:rPr lang="en-GB" sz="1600" b="1" dirty="0" smtClean="0">
                <a:solidFill>
                  <a:schemeClr val="bg1"/>
                </a:solidFill>
                <a:effectLst/>
                <a:latin typeface="Arial" charset="0"/>
              </a:rPr>
              <a:t>Tissue</a:t>
            </a:r>
            <a:endParaRPr lang="en-GB" sz="1600" b="1" dirty="0">
              <a:solidFill>
                <a:schemeClr val="bg1"/>
              </a:solidFill>
              <a:effectLst/>
              <a:latin typeface="Arial" charset="0"/>
            </a:endParaRPr>
          </a:p>
        </p:txBody>
      </p:sp>
      <p:sp>
        <p:nvSpPr>
          <p:cNvPr id="29" name="Round Single Corner Rectangle 28"/>
          <p:cNvSpPr/>
          <p:nvPr/>
        </p:nvSpPr>
        <p:spPr bwMode="auto">
          <a:xfrm>
            <a:off x="4067944" y="5373216"/>
            <a:ext cx="2160240" cy="288032"/>
          </a:xfrm>
          <a:prstGeom prst="round1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ts val="19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Change in </a:t>
            </a:r>
            <a:r>
              <a:rPr kumimoji="0" lang="en-GB" sz="2000" b="1" i="0" u="none" strike="noStrike" cap="none" normalizeH="0" baseline="0" dirty="0" err="1" smtClean="0">
                <a:ln>
                  <a:noFill/>
                </a:ln>
                <a:solidFill>
                  <a:schemeClr val="bg1"/>
                </a:solidFill>
                <a:effectLst/>
                <a:latin typeface="Arial" charset="0"/>
              </a:rPr>
              <a:t>tumor</a:t>
            </a:r>
            <a:r>
              <a:rPr kumimoji="0" lang="en-GB" sz="2000" b="1" i="0" u="none" strike="noStrike" cap="none" normalizeH="0" baseline="0" dirty="0" smtClean="0">
                <a:ln>
                  <a:noFill/>
                </a:ln>
                <a:solidFill>
                  <a:schemeClr val="bg1"/>
                </a:solidFill>
                <a:effectLst/>
                <a:latin typeface="Arial" charset="0"/>
              </a:rPr>
              <a:t> biology</a:t>
            </a:r>
          </a:p>
        </p:txBody>
      </p:sp>
      <p:sp>
        <p:nvSpPr>
          <p:cNvPr id="30" name="Rectangle 27"/>
          <p:cNvSpPr>
            <a:spLocks noChangeArrowheads="1"/>
          </p:cNvSpPr>
          <p:nvPr/>
        </p:nvSpPr>
        <p:spPr bwMode="auto">
          <a:xfrm>
            <a:off x="35496" y="44624"/>
            <a:ext cx="9036050" cy="1143000"/>
          </a:xfrm>
          <a:prstGeom prst="rect">
            <a:avLst/>
          </a:prstGeom>
          <a:noFill/>
          <a:ln w="9525">
            <a:noFill/>
            <a:miter lim="800000"/>
            <a:headEnd/>
            <a:tailEnd/>
          </a:ln>
        </p:spPr>
        <p:txBody>
          <a:bodyPr anchor="ctr"/>
          <a:lstStyle/>
          <a:p>
            <a:pPr algn="ctr">
              <a:lnSpc>
                <a:spcPct val="90000"/>
              </a:lnSpc>
            </a:pPr>
            <a:r>
              <a:rPr lang="de-DE" sz="2800" b="1" dirty="0" smtClean="0">
                <a:solidFill>
                  <a:schemeClr val="bg1"/>
                </a:solidFill>
                <a:effectLst/>
                <a:cs typeface="Arial" pitchFamily="34" charset="0"/>
              </a:rPr>
              <a:t>Novel Targeted Therapies and Patient Selection</a:t>
            </a:r>
            <a:r>
              <a:rPr lang="de-DE" sz="2800" b="1" dirty="0">
                <a:solidFill>
                  <a:schemeClr val="bg1"/>
                </a:solidFill>
                <a:effectLst/>
              </a:rPr>
              <a:t/>
            </a:r>
            <a:br>
              <a:rPr lang="de-DE" sz="2800" b="1" dirty="0">
                <a:solidFill>
                  <a:schemeClr val="bg1"/>
                </a:solidFill>
                <a:effectLst/>
              </a:rPr>
            </a:br>
            <a:r>
              <a:rPr lang="de-DE" sz="2800" b="1" dirty="0" smtClean="0">
                <a:solidFill>
                  <a:schemeClr val="bg1"/>
                </a:solidFill>
                <a:effectLst/>
              </a:rPr>
              <a:t>Change of Tumor Biology Over Time</a:t>
            </a:r>
            <a:endParaRPr lang="de-DE" sz="2800" b="1" dirty="0">
              <a:solidFill>
                <a:schemeClr val="bg1"/>
              </a:solidFill>
              <a:effectLst/>
            </a:endParaRPr>
          </a:p>
        </p:txBody>
      </p:sp>
      <p:sp>
        <p:nvSpPr>
          <p:cNvPr id="31" name="Oval 30"/>
          <p:cNvSpPr/>
          <p:nvPr/>
        </p:nvSpPr>
        <p:spPr bwMode="auto">
          <a:xfrm>
            <a:off x="7308304" y="2780928"/>
            <a:ext cx="1691680" cy="1080120"/>
          </a:xfrm>
          <a:prstGeom prst="ellipse">
            <a:avLst/>
          </a:prstGeom>
          <a:solidFill>
            <a:schemeClr val="accent1"/>
          </a:solidFill>
          <a:ln w="76200" cap="flat" cmpd="sng" algn="ctr">
            <a:noFill/>
            <a:prstDash val="solid"/>
            <a:round/>
            <a:headEnd type="none" w="med" len="med"/>
            <a:tailEnd type="none" w="lg" len="med"/>
          </a:ln>
          <a:effec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ts val="2000"/>
              </a:lnSpc>
              <a:spcBef>
                <a:spcPct val="0"/>
              </a:spcBef>
              <a:spcAft>
                <a:spcPct val="0"/>
              </a:spcAft>
              <a:buClrTx/>
              <a:buSzTx/>
              <a:buFontTx/>
              <a:buNone/>
              <a:tabLst/>
            </a:pPr>
            <a:r>
              <a:rPr kumimoji="0" lang="en-GB" sz="2000" b="0" i="0" u="none" strike="noStrike" cap="none" normalizeH="0" baseline="0" dirty="0" smtClean="0">
                <a:ln>
                  <a:noFill/>
                </a:ln>
                <a:solidFill>
                  <a:schemeClr val="tx1"/>
                </a:solidFill>
                <a:effectLst/>
                <a:latin typeface="Arial" charset="0"/>
              </a:rPr>
              <a:t>Limited access to tissue</a:t>
            </a:r>
          </a:p>
        </p:txBody>
      </p:sp>
      <p:sp>
        <p:nvSpPr>
          <p:cNvPr id="14" name="Rounded Rectangle 13"/>
          <p:cNvSpPr/>
          <p:nvPr/>
        </p:nvSpPr>
        <p:spPr bwMode="auto">
          <a:xfrm>
            <a:off x="251520" y="1628800"/>
            <a:ext cx="3456384" cy="1440160"/>
          </a:xfrm>
          <a:prstGeom prst="roundRect">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ctr" anchorCtr="0" compatLnSpc="1">
            <a:prstTxWarp prst="textNoShape">
              <a:avLst/>
            </a:prstTxWarp>
          </a:bodyPr>
          <a:lstStyle/>
          <a:p>
            <a:pPr marL="0" indent="0" algn="ctr" eaLnBrk="1" hangingPunct="1">
              <a:spcBef>
                <a:spcPct val="45000"/>
              </a:spcBef>
              <a:buFontTx/>
              <a:buNone/>
            </a:pPr>
            <a:r>
              <a:rPr lang="en-GB" sz="2800" dirty="0" smtClean="0">
                <a:solidFill>
                  <a:schemeClr val="bg1"/>
                </a:solidFill>
              </a:rPr>
              <a:t>Access to representative tissue critical</a:t>
            </a:r>
          </a:p>
        </p:txBody>
      </p:sp>
    </p:spTree>
    <p:extLst>
      <p:ext uri="{BB962C8B-B14F-4D97-AF65-F5344CB8AC3E}">
        <p14:creationId xmlns:p14="http://schemas.microsoft.com/office/powerpoint/2010/main" val="16886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500"/>
                                        <p:tgtEl>
                                          <p:spTgt spid="15"/>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par>
                                <p:cTn id="11" presetID="4" presetClass="entr" presetSubtype="16"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ox(in)">
                                      <p:cBhvr>
                                        <p:cTn id="13" dur="500"/>
                                        <p:tgtEl>
                                          <p:spTgt spid="25"/>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box(in)">
                                      <p:cBhvr>
                                        <p:cTn id="21" dur="500"/>
                                        <p:tgtEl>
                                          <p:spTgt spid="2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ox(in)">
                                      <p:cBhvr>
                                        <p:cTn id="24" dur="500"/>
                                        <p:tgtEl>
                                          <p:spTgt spid="28"/>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ox(i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P spid="26" grpId="0" animBg="1"/>
      <p:bldP spid="27" grpId="0" animBg="1"/>
      <p:bldP spid="28"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 5"/>
          <p:cNvGrpSpPr/>
          <p:nvPr/>
        </p:nvGrpSpPr>
        <p:grpSpPr>
          <a:xfrm>
            <a:off x="395536" y="2420888"/>
            <a:ext cx="8179687" cy="1475433"/>
            <a:chOff x="251520" y="2204864"/>
            <a:chExt cx="8467721" cy="1710049"/>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3156" b="28607"/>
            <a:stretch/>
          </p:blipFill>
          <p:spPr bwMode="auto">
            <a:xfrm>
              <a:off x="251520" y="2204864"/>
              <a:ext cx="8467721" cy="171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bwMode="auto">
            <a:xfrm>
              <a:off x="827584" y="2402745"/>
              <a:ext cx="1080120" cy="576064"/>
            </a:xfrm>
            <a:prstGeom prst="roundRect">
              <a:avLst/>
            </a:prstGeom>
            <a:solidFill>
              <a:srgbClr val="FFC000">
                <a:alpha val="27843"/>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7409539" y="2402745"/>
              <a:ext cx="1266919" cy="576064"/>
            </a:xfrm>
            <a:prstGeom prst="roundRect">
              <a:avLst/>
            </a:prstGeom>
            <a:solidFill>
              <a:srgbClr val="FFC000">
                <a:alpha val="27843"/>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grpSp>
      <p:sp>
        <p:nvSpPr>
          <p:cNvPr id="2" name="Oval 1" descr=" 2"/>
          <p:cNvSpPr/>
          <p:nvPr/>
        </p:nvSpPr>
        <p:spPr bwMode="auto">
          <a:xfrm>
            <a:off x="827584" y="4840040"/>
            <a:ext cx="1584176" cy="1037232"/>
          </a:xfrm>
          <a:prstGeom prst="ellipse">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Primary </a:t>
            </a:r>
            <a:r>
              <a:rPr kumimoji="0" lang="en-GB" sz="2000" b="0" i="0" u="none" strike="noStrike" cap="none" normalizeH="0" baseline="0" dirty="0" err="1" smtClean="0">
                <a:ln>
                  <a:noFill/>
                </a:ln>
                <a:solidFill>
                  <a:schemeClr val="bg1"/>
                </a:solidFill>
                <a:effectLst/>
                <a:latin typeface="Arial" charset="0"/>
              </a:rPr>
              <a:t>Tumor</a:t>
            </a:r>
            <a:endParaRPr kumimoji="0" lang="en-GB" sz="2000" b="0" i="0" u="none" strike="noStrike" cap="none" normalizeH="0" baseline="0" dirty="0" smtClean="0">
              <a:ln>
                <a:noFill/>
              </a:ln>
              <a:solidFill>
                <a:schemeClr val="bg1"/>
              </a:solidFill>
              <a:effectLst/>
              <a:latin typeface="Arial" charset="0"/>
            </a:endParaRPr>
          </a:p>
        </p:txBody>
      </p:sp>
      <p:sp>
        <p:nvSpPr>
          <p:cNvPr id="3" name="Rounded Rectangle 2" descr=" 3"/>
          <p:cNvSpPr/>
          <p:nvPr/>
        </p:nvSpPr>
        <p:spPr bwMode="auto">
          <a:xfrm>
            <a:off x="2195848" y="5085184"/>
            <a:ext cx="1008000" cy="540000"/>
          </a:xfrm>
          <a:prstGeom prst="roundRect">
            <a:avLst/>
          </a:prstGeom>
          <a:solidFill>
            <a:srgbClr val="FF99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ESR1 &lt;1%</a:t>
            </a:r>
          </a:p>
        </p:txBody>
      </p:sp>
      <p:sp>
        <p:nvSpPr>
          <p:cNvPr id="21" name="Oval 20" descr=" 21"/>
          <p:cNvSpPr/>
          <p:nvPr/>
        </p:nvSpPr>
        <p:spPr bwMode="auto">
          <a:xfrm>
            <a:off x="5832352" y="4840040"/>
            <a:ext cx="1908000" cy="1037232"/>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Metastatic disease</a:t>
            </a:r>
          </a:p>
        </p:txBody>
      </p:sp>
      <p:sp>
        <p:nvSpPr>
          <p:cNvPr id="22" name="Rounded Rectangle 21" descr=" 22"/>
          <p:cNvSpPr/>
          <p:nvPr/>
        </p:nvSpPr>
        <p:spPr bwMode="auto">
          <a:xfrm>
            <a:off x="7452432" y="5085184"/>
            <a:ext cx="1008000" cy="540000"/>
          </a:xfrm>
          <a:prstGeom prst="roundRect">
            <a:avLst/>
          </a:prstGeom>
          <a:solidFill>
            <a:srgbClr val="FF99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ESR1                10-20%?</a:t>
            </a:r>
          </a:p>
        </p:txBody>
      </p:sp>
      <p:cxnSp>
        <p:nvCxnSpPr>
          <p:cNvPr id="16" name="Straight Arrow Connector 15" descr=" 16"/>
          <p:cNvCxnSpPr/>
          <p:nvPr/>
        </p:nvCxnSpPr>
        <p:spPr bwMode="auto">
          <a:xfrm>
            <a:off x="3347864" y="5355184"/>
            <a:ext cx="2409800" cy="3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9" name="Rectangle 37" descr=" 19"/>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b="1" dirty="0">
                <a:solidFill>
                  <a:schemeClr val="bg1"/>
                </a:solidFill>
              </a:rPr>
              <a:t>Change of </a:t>
            </a:r>
            <a:r>
              <a:rPr lang="de-DE" sz="2800" b="1" dirty="0" smtClean="0">
                <a:solidFill>
                  <a:schemeClr val="bg1"/>
                </a:solidFill>
              </a:rPr>
              <a:t>Tumor </a:t>
            </a:r>
            <a:r>
              <a:rPr lang="de-DE" sz="2800" b="1" dirty="0">
                <a:solidFill>
                  <a:schemeClr val="bg1"/>
                </a:solidFill>
              </a:rPr>
              <a:t>Biology </a:t>
            </a:r>
            <a:r>
              <a:rPr lang="de-DE" sz="2800" b="1" dirty="0" smtClean="0">
                <a:solidFill>
                  <a:schemeClr val="bg1"/>
                </a:solidFill>
              </a:rPr>
              <a:t>Over </a:t>
            </a:r>
            <a:r>
              <a:rPr lang="de-DE" sz="2800" b="1" dirty="0">
                <a:solidFill>
                  <a:schemeClr val="bg1"/>
                </a:solidFill>
              </a:rPr>
              <a:t>Time</a:t>
            </a:r>
            <a:r>
              <a:rPr lang="de-DE" sz="4800" b="1" dirty="0" smtClean="0">
                <a:solidFill>
                  <a:schemeClr val="bg1"/>
                </a:solidFill>
                <a:effectLst/>
              </a:rPr>
              <a:t/>
            </a:r>
            <a:br>
              <a:rPr lang="de-DE" sz="4800" b="1" dirty="0" smtClean="0">
                <a:solidFill>
                  <a:schemeClr val="bg1"/>
                </a:solidFill>
                <a:effectLst/>
              </a:rPr>
            </a:br>
            <a:r>
              <a:rPr lang="de-DE" sz="4000" b="1" dirty="0" smtClean="0">
                <a:solidFill>
                  <a:schemeClr val="bg1"/>
                </a:solidFill>
                <a:effectLst/>
              </a:rPr>
              <a:t>Acquired ESR1 Mutations</a:t>
            </a:r>
            <a:endParaRPr lang="en-US" sz="2800" b="1" dirty="0">
              <a:solidFill>
                <a:schemeClr val="bg1"/>
              </a:solidFill>
              <a:effectLst/>
            </a:endParaRPr>
          </a:p>
        </p:txBody>
      </p:sp>
      <p:sp>
        <p:nvSpPr>
          <p:cNvPr id="20" name="Text Box 4" descr=" 20"/>
          <p:cNvSpPr txBox="1">
            <a:spLocks noChangeArrowheads="1"/>
          </p:cNvSpPr>
          <p:nvPr/>
        </p:nvSpPr>
        <p:spPr bwMode="auto">
          <a:xfrm>
            <a:off x="1070660" y="6589946"/>
            <a:ext cx="7620000" cy="215900"/>
          </a:xfrm>
          <a:prstGeom prst="rect">
            <a:avLst/>
          </a:prstGeom>
          <a:noFill/>
          <a:ln w="9525">
            <a:noFill/>
            <a:miter lim="800000"/>
            <a:headEnd/>
            <a:tailEnd/>
          </a:ln>
        </p:spPr>
        <p:txBody>
          <a:bodyPr lIns="0" tIns="0" rIns="0" bIns="0">
            <a:spAutoFit/>
          </a:bodyPr>
          <a:lstStyle/>
          <a:p>
            <a:pPr algn="r" defTabSz="828675">
              <a:tabLst>
                <a:tab pos="657225" algn="l"/>
                <a:tab pos="1312863" algn="l"/>
                <a:tab pos="1970088" algn="l"/>
                <a:tab pos="2627313" algn="l"/>
                <a:tab pos="3282950" algn="l"/>
                <a:tab pos="3940175" algn="l"/>
                <a:tab pos="4595813" algn="l"/>
                <a:tab pos="5253038" algn="l"/>
                <a:tab pos="5910263" algn="l"/>
              </a:tabLst>
            </a:pPr>
            <a:r>
              <a:rPr lang="en-GB" sz="1400" dirty="0"/>
              <a:t>Robinson DR, </a:t>
            </a:r>
            <a:r>
              <a:rPr lang="en-GB" sz="1400" i="1" dirty="0"/>
              <a:t>Nat Genet. </a:t>
            </a:r>
            <a:r>
              <a:rPr lang="en-GB" sz="1400" dirty="0"/>
              <a:t>2013;45(12):</a:t>
            </a:r>
            <a:r>
              <a:rPr lang="en-GB" sz="1400" dirty="0" smtClean="0"/>
              <a:t>1446-1451.</a:t>
            </a:r>
            <a:endParaRPr lang="en-GB" sz="1400" dirty="0">
              <a:effectLst/>
              <a:ea typeface="SimSun" pitchFamily="2" charset="-122"/>
            </a:endParaRPr>
          </a:p>
        </p:txBody>
      </p:sp>
    </p:spTree>
    <p:extLst>
      <p:ext uri="{BB962C8B-B14F-4D97-AF65-F5344CB8AC3E}">
        <p14:creationId xmlns:p14="http://schemas.microsoft.com/office/powerpoint/2010/main" val="3182540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 5"/>
          <p:cNvGrpSpPr>
            <a:grpSpLocks/>
          </p:cNvGrpSpPr>
          <p:nvPr/>
        </p:nvGrpSpPr>
        <p:grpSpPr>
          <a:xfrm>
            <a:off x="94269" y="1878541"/>
            <a:ext cx="2044922" cy="368858"/>
            <a:chOff x="251520" y="2204864"/>
            <a:chExt cx="8467721" cy="1710049"/>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156" b="28607"/>
            <a:stretch/>
          </p:blipFill>
          <p:spPr bwMode="auto">
            <a:xfrm>
              <a:off x="251520" y="2204864"/>
              <a:ext cx="8467721" cy="171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bwMode="auto">
            <a:xfrm>
              <a:off x="827584" y="2402745"/>
              <a:ext cx="1080120" cy="576064"/>
            </a:xfrm>
            <a:prstGeom prst="roundRect">
              <a:avLst/>
            </a:prstGeom>
            <a:solidFill>
              <a:srgbClr val="FFC000">
                <a:alpha val="27843"/>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5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7409539" y="2402745"/>
              <a:ext cx="1266919" cy="576064"/>
            </a:xfrm>
            <a:prstGeom prst="roundRect">
              <a:avLst/>
            </a:prstGeom>
            <a:solidFill>
              <a:srgbClr val="FFC000">
                <a:alpha val="27843"/>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500" b="0" i="0" u="none" strike="noStrike" cap="none" normalizeH="0" baseline="0" smtClean="0">
                <a:ln>
                  <a:noFill/>
                </a:ln>
                <a:solidFill>
                  <a:schemeClr val="tx1"/>
                </a:solidFill>
                <a:effectLst/>
                <a:latin typeface="Arial" charset="0"/>
              </a:endParaRPr>
            </a:p>
          </p:txBody>
        </p:sp>
      </p:grpSp>
      <p:grpSp>
        <p:nvGrpSpPr>
          <p:cNvPr id="13" name="Group 12" descr=" 15"/>
          <p:cNvGrpSpPr/>
          <p:nvPr/>
        </p:nvGrpSpPr>
        <p:grpSpPr>
          <a:xfrm>
            <a:off x="3928076" y="1628800"/>
            <a:ext cx="4820388" cy="2736304"/>
            <a:chOff x="1187624" y="1700808"/>
            <a:chExt cx="6552728" cy="4562368"/>
          </a:xfrm>
        </p:grpSpPr>
        <p:sp>
          <p:nvSpPr>
            <p:cNvPr id="14" name="Rounded Rectangle 13"/>
            <p:cNvSpPr/>
            <p:nvPr/>
          </p:nvSpPr>
          <p:spPr bwMode="auto">
            <a:xfrm>
              <a:off x="1187624" y="1700808"/>
              <a:ext cx="6552728" cy="4562368"/>
            </a:xfrm>
            <a:prstGeom prst="roundRect">
              <a:avLst>
                <a:gd name="adj" fmla="val 5532"/>
              </a:avLst>
            </a:prstGeom>
            <a:solidFill>
              <a:schemeClr val="bg1"/>
            </a:solidFill>
            <a:ln w="76200" cap="flat" cmpd="sng" algn="ctr">
              <a:solidFill>
                <a:schemeClr val="accent1">
                  <a:lumMod val="50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pic>
          <p:nvPicPr>
            <p:cNvPr id="1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5283"/>
            <a:stretch/>
          </p:blipFill>
          <p:spPr bwMode="auto">
            <a:xfrm>
              <a:off x="1266941" y="2116764"/>
              <a:ext cx="6375525" cy="4048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bwMode="auto">
            <a:xfrm>
              <a:off x="1475644" y="1772816"/>
              <a:ext cx="6087505" cy="773946"/>
            </a:xfrm>
            <a:prstGeom prst="rect">
              <a:avLst/>
            </a:prstGeom>
            <a:no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tx1"/>
                  </a:solidFill>
                  <a:effectLst/>
                  <a:latin typeface="Arial" charset="0"/>
                </a:rPr>
                <a:t>ESR1-Mutations result in constitutively</a:t>
              </a:r>
              <a:r>
                <a:rPr kumimoji="0" lang="en-GB" sz="1600" b="1" i="0" u="none" strike="noStrike" cap="none" normalizeH="0" dirty="0" smtClean="0">
                  <a:ln>
                    <a:noFill/>
                  </a:ln>
                  <a:solidFill>
                    <a:schemeClr val="tx1"/>
                  </a:solidFill>
                  <a:effectLst/>
                  <a:latin typeface="Arial" charset="0"/>
                </a:rPr>
                <a:t> activated ER</a:t>
              </a:r>
              <a:endParaRPr kumimoji="0" lang="en-GB" sz="1600" b="1" i="0" u="none" strike="noStrike" cap="none" normalizeH="0" baseline="0" dirty="0" smtClean="0">
                <a:ln>
                  <a:noFill/>
                </a:ln>
                <a:solidFill>
                  <a:schemeClr val="tx1"/>
                </a:solidFill>
                <a:effectLst/>
                <a:latin typeface="Arial" charset="0"/>
              </a:endParaRPr>
            </a:p>
          </p:txBody>
        </p:sp>
      </p:grpSp>
      <p:sp>
        <p:nvSpPr>
          <p:cNvPr id="2" name="Oval 1" descr=" 2"/>
          <p:cNvSpPr/>
          <p:nvPr/>
        </p:nvSpPr>
        <p:spPr bwMode="auto">
          <a:xfrm>
            <a:off x="827584" y="4840040"/>
            <a:ext cx="1584176" cy="1037232"/>
          </a:xfrm>
          <a:prstGeom prst="ellipse">
            <a:avLst/>
          </a:prstGeom>
          <a:solidFill>
            <a:schemeClr val="accent1">
              <a:lumMod val="9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Primary </a:t>
            </a:r>
            <a:r>
              <a:rPr kumimoji="0" lang="en-GB" sz="2000" b="0" i="0" u="none" strike="noStrike" cap="none" normalizeH="0" baseline="0" dirty="0" err="1" smtClean="0">
                <a:ln>
                  <a:noFill/>
                </a:ln>
                <a:solidFill>
                  <a:schemeClr val="bg1"/>
                </a:solidFill>
                <a:effectLst/>
                <a:latin typeface="Arial" charset="0"/>
              </a:rPr>
              <a:t>Tumor</a:t>
            </a:r>
            <a:endParaRPr kumimoji="0" lang="en-GB" sz="2000" b="0" i="0" u="none" strike="noStrike" cap="none" normalizeH="0" baseline="0" dirty="0" smtClean="0">
              <a:ln>
                <a:noFill/>
              </a:ln>
              <a:solidFill>
                <a:schemeClr val="bg1"/>
              </a:solidFill>
              <a:effectLst/>
              <a:latin typeface="Arial" charset="0"/>
            </a:endParaRPr>
          </a:p>
        </p:txBody>
      </p:sp>
      <p:sp>
        <p:nvSpPr>
          <p:cNvPr id="3" name="Rounded Rectangle 2" descr=" 3"/>
          <p:cNvSpPr/>
          <p:nvPr/>
        </p:nvSpPr>
        <p:spPr bwMode="auto">
          <a:xfrm>
            <a:off x="2195848" y="5085184"/>
            <a:ext cx="1008000" cy="540000"/>
          </a:xfrm>
          <a:prstGeom prst="roundRect">
            <a:avLst/>
          </a:prstGeom>
          <a:solidFill>
            <a:srgbClr val="FF99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ESR1 &lt;1%</a:t>
            </a:r>
          </a:p>
        </p:txBody>
      </p:sp>
      <p:sp>
        <p:nvSpPr>
          <p:cNvPr id="21" name="Oval 20" descr=" 21"/>
          <p:cNvSpPr/>
          <p:nvPr/>
        </p:nvSpPr>
        <p:spPr bwMode="auto">
          <a:xfrm>
            <a:off x="5832352" y="4840040"/>
            <a:ext cx="1908000" cy="1037232"/>
          </a:xfrm>
          <a:prstGeom prst="ellipse">
            <a:avLst/>
          </a:prstGeom>
          <a:solidFill>
            <a:schemeClr val="accent1">
              <a:lumMod val="5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0" i="0" u="none" strike="noStrike" cap="none" normalizeH="0" baseline="0" dirty="0" smtClean="0">
                <a:ln>
                  <a:noFill/>
                </a:ln>
                <a:solidFill>
                  <a:schemeClr val="bg1"/>
                </a:solidFill>
                <a:effectLst/>
                <a:latin typeface="Arial" charset="0"/>
              </a:rPr>
              <a:t>Metastatic disease</a:t>
            </a:r>
          </a:p>
        </p:txBody>
      </p:sp>
      <p:sp>
        <p:nvSpPr>
          <p:cNvPr id="22" name="Rounded Rectangle 21" descr=" 22"/>
          <p:cNvSpPr/>
          <p:nvPr/>
        </p:nvSpPr>
        <p:spPr bwMode="auto">
          <a:xfrm>
            <a:off x="7452432" y="5085184"/>
            <a:ext cx="1008000" cy="540000"/>
          </a:xfrm>
          <a:prstGeom prst="roundRect">
            <a:avLst/>
          </a:prstGeom>
          <a:solidFill>
            <a:srgbClr val="FF99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600" b="1" i="0" u="none" strike="noStrike" cap="none" normalizeH="0" baseline="0" dirty="0" smtClean="0">
                <a:ln>
                  <a:noFill/>
                </a:ln>
                <a:solidFill>
                  <a:schemeClr val="bg1"/>
                </a:solidFill>
                <a:effectLst/>
                <a:latin typeface="Arial" charset="0"/>
              </a:rPr>
              <a:t>ESR1                10-20%?</a:t>
            </a:r>
          </a:p>
        </p:txBody>
      </p:sp>
      <p:cxnSp>
        <p:nvCxnSpPr>
          <p:cNvPr id="16" name="Straight Arrow Connector 15" descr=" 16"/>
          <p:cNvCxnSpPr/>
          <p:nvPr/>
        </p:nvCxnSpPr>
        <p:spPr bwMode="auto">
          <a:xfrm>
            <a:off x="3347864" y="5355184"/>
            <a:ext cx="2409800" cy="3472"/>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
        <p:nvSpPr>
          <p:cNvPr id="19" name="Rectangle 37" descr=" 19"/>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de-DE" sz="2800" b="1" dirty="0">
                <a:solidFill>
                  <a:schemeClr val="bg1"/>
                </a:solidFill>
              </a:rPr>
              <a:t>Change of </a:t>
            </a:r>
            <a:r>
              <a:rPr lang="de-DE" sz="2800" b="1" dirty="0" smtClean="0">
                <a:solidFill>
                  <a:schemeClr val="bg1"/>
                </a:solidFill>
              </a:rPr>
              <a:t>Tumor </a:t>
            </a:r>
            <a:r>
              <a:rPr lang="de-DE" sz="2800" b="1" dirty="0">
                <a:solidFill>
                  <a:schemeClr val="bg1"/>
                </a:solidFill>
              </a:rPr>
              <a:t>Biology </a:t>
            </a:r>
            <a:r>
              <a:rPr lang="de-DE" sz="2800" b="1" dirty="0" smtClean="0">
                <a:solidFill>
                  <a:schemeClr val="bg1"/>
                </a:solidFill>
              </a:rPr>
              <a:t>Over </a:t>
            </a:r>
            <a:r>
              <a:rPr lang="de-DE" sz="2800" b="1" dirty="0">
                <a:solidFill>
                  <a:schemeClr val="bg1"/>
                </a:solidFill>
              </a:rPr>
              <a:t>Time</a:t>
            </a:r>
            <a:r>
              <a:rPr lang="de-DE" sz="4800" b="1" dirty="0" smtClean="0">
                <a:solidFill>
                  <a:schemeClr val="bg1"/>
                </a:solidFill>
                <a:effectLst/>
              </a:rPr>
              <a:t/>
            </a:r>
            <a:br>
              <a:rPr lang="de-DE" sz="4800" b="1" dirty="0" smtClean="0">
                <a:solidFill>
                  <a:schemeClr val="bg1"/>
                </a:solidFill>
                <a:effectLst/>
              </a:rPr>
            </a:br>
            <a:r>
              <a:rPr lang="de-DE" sz="4000" b="1" dirty="0" smtClean="0">
                <a:solidFill>
                  <a:schemeClr val="bg1"/>
                </a:solidFill>
                <a:effectLst/>
              </a:rPr>
              <a:t>Acquired ESR1 Mutations</a:t>
            </a:r>
            <a:endParaRPr lang="en-US" sz="2800" b="1" dirty="0">
              <a:solidFill>
                <a:schemeClr val="bg1"/>
              </a:solidFill>
              <a:effectLst/>
            </a:endParaRPr>
          </a:p>
        </p:txBody>
      </p:sp>
      <p:sp>
        <p:nvSpPr>
          <p:cNvPr id="20" name="Text Box 4" descr=" 20"/>
          <p:cNvSpPr txBox="1">
            <a:spLocks noChangeArrowheads="1"/>
          </p:cNvSpPr>
          <p:nvPr/>
        </p:nvSpPr>
        <p:spPr bwMode="auto">
          <a:xfrm>
            <a:off x="1070660" y="6589946"/>
            <a:ext cx="7620000" cy="215900"/>
          </a:xfrm>
          <a:prstGeom prst="rect">
            <a:avLst/>
          </a:prstGeom>
          <a:noFill/>
          <a:ln w="9525">
            <a:noFill/>
            <a:miter lim="800000"/>
            <a:headEnd/>
            <a:tailEnd/>
          </a:ln>
        </p:spPr>
        <p:txBody>
          <a:bodyPr lIns="0" tIns="0" rIns="0" bIns="0">
            <a:spAutoFit/>
          </a:bodyPr>
          <a:lstStyle/>
          <a:p>
            <a:pPr algn="r" defTabSz="828675">
              <a:tabLst>
                <a:tab pos="657225" algn="l"/>
                <a:tab pos="1312863" algn="l"/>
                <a:tab pos="1970088" algn="l"/>
                <a:tab pos="2627313" algn="l"/>
                <a:tab pos="3282950" algn="l"/>
                <a:tab pos="3940175" algn="l"/>
                <a:tab pos="4595813" algn="l"/>
                <a:tab pos="5253038" algn="l"/>
                <a:tab pos="5910263" algn="l"/>
              </a:tabLst>
            </a:pPr>
            <a:r>
              <a:rPr lang="en-GB" sz="1400" dirty="0"/>
              <a:t>Robinson DR, </a:t>
            </a:r>
            <a:r>
              <a:rPr lang="en-GB" sz="1400" i="1" dirty="0"/>
              <a:t>Nat Genet. </a:t>
            </a:r>
            <a:r>
              <a:rPr lang="en-GB" sz="1400" dirty="0"/>
              <a:t>2013;45(12):</a:t>
            </a:r>
            <a:r>
              <a:rPr lang="en-GB" sz="1400" dirty="0" smtClean="0"/>
              <a:t>1446-1451.</a:t>
            </a:r>
            <a:endParaRPr lang="en-GB" sz="1400" dirty="0">
              <a:effectLst/>
              <a:ea typeface="SimSun" pitchFamily="2" charset="-122"/>
            </a:endParaRPr>
          </a:p>
        </p:txBody>
      </p:sp>
      <p:sp>
        <p:nvSpPr>
          <p:cNvPr id="18" name="Oval 17" descr=" 17"/>
          <p:cNvSpPr/>
          <p:nvPr/>
        </p:nvSpPr>
        <p:spPr bwMode="auto">
          <a:xfrm>
            <a:off x="4860032" y="2840134"/>
            <a:ext cx="972320" cy="1466270"/>
          </a:xfrm>
          <a:prstGeom prst="ellipse">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564240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1" name="Group 58" descr=" 8"/>
          <p:cNvGrpSpPr>
            <a:grpSpLocks/>
          </p:cNvGrpSpPr>
          <p:nvPr/>
        </p:nvGrpSpPr>
        <p:grpSpPr bwMode="auto">
          <a:xfrm>
            <a:off x="6276975" y="4217656"/>
            <a:ext cx="1665288" cy="246830"/>
            <a:chOff x="3954" y="2549"/>
            <a:chExt cx="1049" cy="175"/>
          </a:xfrm>
        </p:grpSpPr>
        <p:sp>
          <p:nvSpPr>
            <p:cNvPr id="82"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3"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78" name="Group 61" descr=" 9"/>
          <p:cNvGrpSpPr>
            <a:grpSpLocks/>
          </p:cNvGrpSpPr>
          <p:nvPr/>
        </p:nvGrpSpPr>
        <p:grpSpPr bwMode="auto">
          <a:xfrm>
            <a:off x="5626100" y="3261365"/>
            <a:ext cx="2781300" cy="479556"/>
            <a:chOff x="3544" y="1871"/>
            <a:chExt cx="1752" cy="340"/>
          </a:xfrm>
        </p:grpSpPr>
        <p:sp>
          <p:nvSpPr>
            <p:cNvPr id="79"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0"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84" name="Group 86" descr=" 18"/>
          <p:cNvGrpSpPr>
            <a:grpSpLocks/>
          </p:cNvGrpSpPr>
          <p:nvPr/>
        </p:nvGrpSpPr>
        <p:grpSpPr bwMode="auto">
          <a:xfrm>
            <a:off x="5275262" y="3797340"/>
            <a:ext cx="2968625" cy="2203138"/>
            <a:chOff x="3323" y="2251"/>
            <a:chExt cx="1870" cy="1562"/>
          </a:xfrm>
        </p:grpSpPr>
        <p:sp>
          <p:nvSpPr>
            <p:cNvPr id="85"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sz="2000" dirty="0">
                  <a:solidFill>
                    <a:srgbClr val="FFFFFF"/>
                  </a:solidFill>
                  <a:effectLst/>
                </a:rPr>
                <a:t>Proliferation </a:t>
              </a:r>
            </a:p>
            <a:p>
              <a:pPr algn="ctr" eaLnBrk="0" hangingPunct="0"/>
              <a:r>
                <a:rPr lang="de-DE" sz="2000" dirty="0" smtClean="0">
                  <a:solidFill>
                    <a:srgbClr val="FFFFFF"/>
                  </a:solidFill>
                  <a:effectLst/>
                </a:rPr>
                <a:t>Cell Survival</a:t>
              </a:r>
              <a:endParaRPr lang="de-DE" sz="2000" dirty="0">
                <a:solidFill>
                  <a:srgbClr val="FFFFFF"/>
                </a:solidFill>
                <a:effectLst/>
              </a:endParaRPr>
            </a:p>
            <a:p>
              <a:pPr algn="ctr" eaLnBrk="0" hangingPunct="0"/>
              <a:r>
                <a:rPr lang="de-DE" sz="2000" dirty="0">
                  <a:solidFill>
                    <a:srgbClr val="FFFFFF"/>
                  </a:solidFill>
                  <a:effectLst/>
                </a:rPr>
                <a:t>Invasion</a:t>
              </a:r>
            </a:p>
          </p:txBody>
        </p:sp>
        <p:grpSp>
          <p:nvGrpSpPr>
            <p:cNvPr id="86" name="Group 88"/>
            <p:cNvGrpSpPr>
              <a:grpSpLocks/>
            </p:cNvGrpSpPr>
            <p:nvPr/>
          </p:nvGrpSpPr>
          <p:grpSpPr bwMode="auto">
            <a:xfrm>
              <a:off x="3323" y="2251"/>
              <a:ext cx="1309" cy="816"/>
              <a:chOff x="3323" y="2251"/>
              <a:chExt cx="1309" cy="816"/>
            </a:xfrm>
          </p:grpSpPr>
          <p:sp>
            <p:nvSpPr>
              <p:cNvPr id="87"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8"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9"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90" name="Group 93" descr=" 20"/>
          <p:cNvGrpSpPr>
            <a:grpSpLocks/>
          </p:cNvGrpSpPr>
          <p:nvPr/>
        </p:nvGrpSpPr>
        <p:grpSpPr bwMode="auto">
          <a:xfrm>
            <a:off x="3560763" y="3797339"/>
            <a:ext cx="3521075" cy="2259555"/>
            <a:chOff x="2243" y="2037"/>
            <a:chExt cx="2218" cy="1602"/>
          </a:xfrm>
        </p:grpSpPr>
        <p:grpSp>
          <p:nvGrpSpPr>
            <p:cNvPr id="91" name="Group 94"/>
            <p:cNvGrpSpPr>
              <a:grpSpLocks/>
            </p:cNvGrpSpPr>
            <p:nvPr/>
          </p:nvGrpSpPr>
          <p:grpSpPr bwMode="auto">
            <a:xfrm>
              <a:off x="2243" y="2037"/>
              <a:ext cx="2218" cy="1602"/>
              <a:chOff x="2243" y="2245"/>
              <a:chExt cx="2218" cy="1602"/>
            </a:xfrm>
          </p:grpSpPr>
          <p:sp>
            <p:nvSpPr>
              <p:cNvPr id="94"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nvGrpSpPr>
              <p:cNvPr id="95" name="Group 96"/>
              <p:cNvGrpSpPr>
                <a:grpSpLocks/>
              </p:cNvGrpSpPr>
              <p:nvPr/>
            </p:nvGrpSpPr>
            <p:grpSpPr bwMode="auto">
              <a:xfrm>
                <a:off x="2275" y="2245"/>
                <a:ext cx="2186" cy="1323"/>
                <a:chOff x="2275" y="2245"/>
                <a:chExt cx="2186" cy="1323"/>
              </a:xfrm>
            </p:grpSpPr>
            <p:grpSp>
              <p:nvGrpSpPr>
                <p:cNvPr id="96" name="Group 97"/>
                <p:cNvGrpSpPr>
                  <a:grpSpLocks/>
                </p:cNvGrpSpPr>
                <p:nvPr/>
              </p:nvGrpSpPr>
              <p:grpSpPr bwMode="auto">
                <a:xfrm>
                  <a:off x="2383" y="2245"/>
                  <a:ext cx="2078" cy="1119"/>
                  <a:chOff x="2383" y="2245"/>
                  <a:chExt cx="2078" cy="1119"/>
                </a:xfrm>
              </p:grpSpPr>
              <p:cxnSp>
                <p:nvCxnSpPr>
                  <p:cNvPr id="99"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00"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01"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97"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98"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sp>
          <p:nvSpPr>
            <p:cNvPr id="92"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93"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grpSp>
        <p:nvGrpSpPr>
          <p:cNvPr id="72" name="Group 67" descr=" 11"/>
          <p:cNvGrpSpPr>
            <a:grpSpLocks/>
          </p:cNvGrpSpPr>
          <p:nvPr/>
        </p:nvGrpSpPr>
        <p:grpSpPr bwMode="auto">
          <a:xfrm>
            <a:off x="4030663" y="2193647"/>
            <a:ext cx="688975" cy="232726"/>
            <a:chOff x="2539" y="1114"/>
            <a:chExt cx="434" cy="165"/>
          </a:xfrm>
        </p:grpSpPr>
        <p:sp>
          <p:nvSpPr>
            <p:cNvPr id="7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75" name="Group 64" descr=" 10"/>
          <p:cNvGrpSpPr>
            <a:grpSpLocks/>
          </p:cNvGrpSpPr>
          <p:nvPr/>
        </p:nvGrpSpPr>
        <p:grpSpPr bwMode="auto">
          <a:xfrm>
            <a:off x="6632575" y="2580792"/>
            <a:ext cx="576263" cy="344152"/>
            <a:chOff x="4010" y="1248"/>
            <a:chExt cx="363" cy="244"/>
          </a:xfrm>
        </p:grpSpPr>
        <p:sp>
          <p:nvSpPr>
            <p:cNvPr id="76"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7"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
        <p:nvSpPr>
          <p:cNvPr id="102" name="Rounded Rectangle 10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sz="2400" i="0" u="none" strike="noStrike" cap="none" normalizeH="0" baseline="0" dirty="0" smtClean="0">
                <a:ln>
                  <a:noFill/>
                </a:ln>
                <a:solidFill>
                  <a:schemeClr val="bg1"/>
                </a:solidFill>
                <a:effectLst/>
                <a:latin typeface="Arial" charset="0"/>
              </a:rPr>
              <a:t>Ligand-independent</a:t>
            </a:r>
            <a:r>
              <a:rPr kumimoji="0" lang="en-GB" sz="2400" i="0" u="none" strike="noStrike" cap="none" normalizeH="0" dirty="0" smtClean="0">
                <a:ln>
                  <a:noFill/>
                </a:ln>
                <a:solidFill>
                  <a:schemeClr val="bg1"/>
                </a:solidFill>
                <a:effectLst/>
                <a:latin typeface="Arial" charset="0"/>
              </a:rPr>
              <a:t> transcription</a:t>
            </a:r>
            <a:endParaRPr kumimoji="0" lang="en-GB" sz="240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376981692"/>
      </p:ext>
    </p:extLst>
  </p:cSld>
  <p:clrMapOvr>
    <a:masterClrMapping/>
  </p:clrMapOvr>
  <p:transition>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 6"/>
          <p:cNvPicPr>
            <a:picLocks noChangeAspect="1" noChangeArrowheads="1"/>
          </p:cNvPicPr>
          <p:nvPr/>
        </p:nvPicPr>
        <p:blipFill>
          <a:blip r:embed="rId2" cstate="print"/>
          <a:srcRect r="68421" b="59486"/>
          <a:stretch>
            <a:fillRect/>
          </a:stretch>
        </p:blipFill>
        <p:spPr bwMode="auto">
          <a:xfrm>
            <a:off x="256107" y="2348880"/>
            <a:ext cx="2301217" cy="2952328"/>
          </a:xfrm>
          <a:prstGeom prst="rect">
            <a:avLst/>
          </a:prstGeom>
          <a:noFill/>
        </p:spPr>
      </p:pic>
      <p:pic>
        <p:nvPicPr>
          <p:cNvPr id="204802" name="Picture 2" descr=" 204802"/>
          <p:cNvPicPr>
            <a:picLocks noChangeAspect="1" noChangeArrowheads="1"/>
          </p:cNvPicPr>
          <p:nvPr/>
        </p:nvPicPr>
        <p:blipFill>
          <a:blip r:embed="rId2" cstate="print"/>
          <a:srcRect l="29694" t="50842" r="35720"/>
          <a:stretch>
            <a:fillRect/>
          </a:stretch>
        </p:blipFill>
        <p:spPr bwMode="auto">
          <a:xfrm>
            <a:off x="5580112" y="2276872"/>
            <a:ext cx="2077187" cy="2952328"/>
          </a:xfrm>
          <a:prstGeom prst="rect">
            <a:avLst/>
          </a:prstGeom>
          <a:noFill/>
        </p:spPr>
      </p:pic>
      <p:sp>
        <p:nvSpPr>
          <p:cNvPr id="15" name="Rectangle 14" descr=" 15"/>
          <p:cNvSpPr/>
          <p:nvPr/>
        </p:nvSpPr>
        <p:spPr bwMode="auto">
          <a:xfrm>
            <a:off x="755576" y="1628800"/>
            <a:ext cx="2664296"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Early breast cancer </a:t>
            </a:r>
          </a:p>
        </p:txBody>
      </p:sp>
      <p:sp>
        <p:nvSpPr>
          <p:cNvPr id="16" name="Rectangle 15" descr=" 16"/>
          <p:cNvSpPr/>
          <p:nvPr/>
        </p:nvSpPr>
        <p:spPr bwMode="auto">
          <a:xfrm>
            <a:off x="5796136" y="1628800"/>
            <a:ext cx="2592288"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Metastatic disease</a:t>
            </a:r>
          </a:p>
        </p:txBody>
      </p:sp>
      <p:sp>
        <p:nvSpPr>
          <p:cNvPr id="23" name="Right Arrow 22" descr=" 23"/>
          <p:cNvSpPr/>
          <p:nvPr/>
        </p:nvSpPr>
        <p:spPr bwMode="auto">
          <a:xfrm>
            <a:off x="3995936" y="3501008"/>
            <a:ext cx="1728000" cy="792088"/>
          </a:xfrm>
          <a:prstGeom prst="rightArrow">
            <a:avLst/>
          </a:prstGeom>
          <a:solidFill>
            <a:srgbClr val="666633">
              <a:alpha val="66000"/>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bg1"/>
              </a:solidFill>
              <a:effectLst/>
              <a:latin typeface="Arial" charset="0"/>
            </a:endParaRPr>
          </a:p>
        </p:txBody>
      </p:sp>
      <p:pic>
        <p:nvPicPr>
          <p:cNvPr id="25" name="Picture 6" descr=" 25"/>
          <p:cNvPicPr>
            <a:picLocks noChangeAspect="1" noChangeArrowheads="1"/>
          </p:cNvPicPr>
          <p:nvPr/>
        </p:nvPicPr>
        <p:blipFill>
          <a:blip r:embed="rId3" cstate="print"/>
          <a:srcRect/>
          <a:stretch>
            <a:fillRect/>
          </a:stretch>
        </p:blipFill>
        <p:spPr bwMode="auto">
          <a:xfrm rot="18168487">
            <a:off x="944230" y="2826211"/>
            <a:ext cx="1700982" cy="508508"/>
          </a:xfrm>
          <a:prstGeom prst="rect">
            <a:avLst/>
          </a:prstGeom>
          <a:noFill/>
        </p:spPr>
      </p:pic>
      <p:sp>
        <p:nvSpPr>
          <p:cNvPr id="30" name="Rectangle 27" descr=" 30"/>
          <p:cNvSpPr>
            <a:spLocks noChangeArrowheads="1"/>
          </p:cNvSpPr>
          <p:nvPr/>
        </p:nvSpPr>
        <p:spPr bwMode="auto">
          <a:xfrm>
            <a:off x="35496" y="-27384"/>
            <a:ext cx="9036050" cy="1143000"/>
          </a:xfrm>
          <a:prstGeom prst="rect">
            <a:avLst/>
          </a:prstGeom>
          <a:noFill/>
          <a:ln w="9525">
            <a:noFill/>
            <a:miter lim="800000"/>
            <a:headEnd/>
            <a:tailEnd/>
          </a:ln>
        </p:spPr>
        <p:txBody>
          <a:bodyPr anchor="ctr"/>
          <a:lstStyle/>
          <a:p>
            <a:pPr algn="ctr">
              <a:lnSpc>
                <a:spcPct val="90000"/>
              </a:lnSpc>
            </a:pPr>
            <a:r>
              <a:rPr lang="de-DE" sz="2700" b="1" dirty="0" smtClean="0">
                <a:solidFill>
                  <a:schemeClr val="bg1"/>
                </a:solidFill>
                <a:effectLst/>
                <a:cs typeface="Arial" pitchFamily="34" charset="0"/>
              </a:rPr>
              <a:t>Circulating Biomarkers to Assess Dynamic Changes </a:t>
            </a:r>
            <a:r>
              <a:rPr lang="de-DE" sz="2700" b="1" dirty="0">
                <a:solidFill>
                  <a:schemeClr val="bg1"/>
                </a:solidFill>
                <a:effectLst/>
              </a:rPr>
              <a:t/>
            </a:r>
            <a:br>
              <a:rPr lang="de-DE" sz="2700" b="1" dirty="0">
                <a:solidFill>
                  <a:schemeClr val="bg1"/>
                </a:solidFill>
                <a:effectLst/>
              </a:rPr>
            </a:br>
            <a:r>
              <a:rPr lang="de-DE" sz="2700" b="1" dirty="0" smtClean="0">
                <a:solidFill>
                  <a:schemeClr val="bg1"/>
                </a:solidFill>
              </a:rPr>
              <a:t>G</a:t>
            </a:r>
            <a:r>
              <a:rPr lang="de-DE" sz="2700" b="1" dirty="0" smtClean="0">
                <a:solidFill>
                  <a:schemeClr val="bg1"/>
                </a:solidFill>
                <a:effectLst/>
              </a:rPr>
              <a:t>enetic Profiles From cfDNA</a:t>
            </a:r>
            <a:endParaRPr lang="de-DE" sz="2700" b="1" dirty="0">
              <a:solidFill>
                <a:schemeClr val="bg1"/>
              </a:solidFill>
              <a:effectLst/>
            </a:endParaRPr>
          </a:p>
        </p:txBody>
      </p:sp>
    </p:spTree>
    <p:extLst>
      <p:ext uri="{BB962C8B-B14F-4D97-AF65-F5344CB8AC3E}">
        <p14:creationId xmlns:p14="http://schemas.microsoft.com/office/powerpoint/2010/main" val="6590451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 6"/>
          <p:cNvPicPr>
            <a:picLocks noChangeAspect="1" noChangeArrowheads="1"/>
          </p:cNvPicPr>
          <p:nvPr/>
        </p:nvPicPr>
        <p:blipFill>
          <a:blip r:embed="rId2" cstate="print"/>
          <a:srcRect r="68421" b="59486"/>
          <a:stretch>
            <a:fillRect/>
          </a:stretch>
        </p:blipFill>
        <p:spPr bwMode="auto">
          <a:xfrm>
            <a:off x="256107" y="2348880"/>
            <a:ext cx="2301217" cy="2952328"/>
          </a:xfrm>
          <a:prstGeom prst="rect">
            <a:avLst/>
          </a:prstGeom>
          <a:noFill/>
        </p:spPr>
      </p:pic>
      <p:pic>
        <p:nvPicPr>
          <p:cNvPr id="204802" name="Picture 2" descr=" 204802"/>
          <p:cNvPicPr>
            <a:picLocks noChangeAspect="1" noChangeArrowheads="1"/>
          </p:cNvPicPr>
          <p:nvPr/>
        </p:nvPicPr>
        <p:blipFill>
          <a:blip r:embed="rId2" cstate="print"/>
          <a:srcRect l="29694" t="50842" r="35720"/>
          <a:stretch>
            <a:fillRect/>
          </a:stretch>
        </p:blipFill>
        <p:spPr bwMode="auto">
          <a:xfrm>
            <a:off x="5580112" y="2276872"/>
            <a:ext cx="2077187" cy="2952328"/>
          </a:xfrm>
          <a:prstGeom prst="rect">
            <a:avLst/>
          </a:prstGeom>
          <a:noFill/>
        </p:spPr>
      </p:pic>
      <p:sp>
        <p:nvSpPr>
          <p:cNvPr id="15" name="Rectangle 14" descr=" 15"/>
          <p:cNvSpPr/>
          <p:nvPr/>
        </p:nvSpPr>
        <p:spPr bwMode="auto">
          <a:xfrm>
            <a:off x="755576" y="1628800"/>
            <a:ext cx="2664296"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Early breast cancer </a:t>
            </a:r>
          </a:p>
        </p:txBody>
      </p:sp>
      <p:sp>
        <p:nvSpPr>
          <p:cNvPr id="16" name="Rectangle 15" descr=" 16"/>
          <p:cNvSpPr/>
          <p:nvPr/>
        </p:nvSpPr>
        <p:spPr bwMode="auto">
          <a:xfrm>
            <a:off x="5796136" y="1628800"/>
            <a:ext cx="2592288"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Metastatic disease</a:t>
            </a:r>
          </a:p>
        </p:txBody>
      </p:sp>
      <p:sp>
        <p:nvSpPr>
          <p:cNvPr id="23" name="Right Arrow 22" descr=" 23"/>
          <p:cNvSpPr/>
          <p:nvPr/>
        </p:nvSpPr>
        <p:spPr bwMode="auto">
          <a:xfrm>
            <a:off x="3995936" y="3501008"/>
            <a:ext cx="1728000" cy="792088"/>
          </a:xfrm>
          <a:prstGeom prst="rightArrow">
            <a:avLst/>
          </a:prstGeom>
          <a:solidFill>
            <a:srgbClr val="666633">
              <a:alpha val="66000"/>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bg1"/>
              </a:solidFill>
              <a:effectLst/>
              <a:latin typeface="Arial" charset="0"/>
            </a:endParaRPr>
          </a:p>
        </p:txBody>
      </p:sp>
      <p:pic>
        <p:nvPicPr>
          <p:cNvPr id="25" name="Picture 6" descr=" 25"/>
          <p:cNvPicPr>
            <a:picLocks noChangeAspect="1" noChangeArrowheads="1"/>
          </p:cNvPicPr>
          <p:nvPr/>
        </p:nvPicPr>
        <p:blipFill>
          <a:blip r:embed="rId3" cstate="print"/>
          <a:srcRect/>
          <a:stretch>
            <a:fillRect/>
          </a:stretch>
        </p:blipFill>
        <p:spPr bwMode="auto">
          <a:xfrm rot="18168487">
            <a:off x="944230" y="2826211"/>
            <a:ext cx="1700982" cy="508508"/>
          </a:xfrm>
          <a:prstGeom prst="rect">
            <a:avLst/>
          </a:prstGeom>
          <a:noFill/>
        </p:spPr>
      </p:pic>
      <p:sp>
        <p:nvSpPr>
          <p:cNvPr id="12" name="Down Arrow 11" descr=" 26"/>
          <p:cNvSpPr/>
          <p:nvPr/>
        </p:nvSpPr>
        <p:spPr bwMode="auto">
          <a:xfrm>
            <a:off x="1187624"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
        <p:nvSpPr>
          <p:cNvPr id="30" name="Rectangle 27" descr=" 30"/>
          <p:cNvSpPr>
            <a:spLocks noChangeArrowheads="1"/>
          </p:cNvSpPr>
          <p:nvPr/>
        </p:nvSpPr>
        <p:spPr bwMode="auto">
          <a:xfrm>
            <a:off x="35496" y="-27384"/>
            <a:ext cx="9036050" cy="1143000"/>
          </a:xfrm>
          <a:prstGeom prst="rect">
            <a:avLst/>
          </a:prstGeom>
          <a:noFill/>
          <a:ln w="9525">
            <a:noFill/>
            <a:miter lim="800000"/>
            <a:headEnd/>
            <a:tailEnd/>
          </a:ln>
        </p:spPr>
        <p:txBody>
          <a:bodyPr anchor="ctr"/>
          <a:lstStyle/>
          <a:p>
            <a:pPr algn="ctr">
              <a:lnSpc>
                <a:spcPct val="90000"/>
              </a:lnSpc>
            </a:pPr>
            <a:r>
              <a:rPr lang="de-DE" sz="2700" b="1" dirty="0" smtClean="0">
                <a:solidFill>
                  <a:schemeClr val="bg1"/>
                </a:solidFill>
                <a:effectLst/>
                <a:cs typeface="Arial" pitchFamily="34" charset="0"/>
              </a:rPr>
              <a:t>Circulating Biomarkers to Assess Dynamic Changes </a:t>
            </a:r>
            <a:r>
              <a:rPr lang="de-DE" sz="2700" b="1" dirty="0">
                <a:solidFill>
                  <a:schemeClr val="bg1"/>
                </a:solidFill>
                <a:effectLst/>
              </a:rPr>
              <a:t/>
            </a:r>
            <a:br>
              <a:rPr lang="de-DE" sz="2700" b="1" dirty="0">
                <a:solidFill>
                  <a:schemeClr val="bg1"/>
                </a:solidFill>
                <a:effectLst/>
              </a:rPr>
            </a:br>
            <a:r>
              <a:rPr lang="de-DE" sz="2700" b="1" dirty="0" smtClean="0">
                <a:solidFill>
                  <a:schemeClr val="bg1"/>
                </a:solidFill>
              </a:rPr>
              <a:t>G</a:t>
            </a:r>
            <a:r>
              <a:rPr lang="de-DE" sz="2700" b="1" dirty="0" smtClean="0">
                <a:solidFill>
                  <a:schemeClr val="bg1"/>
                </a:solidFill>
                <a:effectLst/>
              </a:rPr>
              <a:t>enetic Profiles From cfDNA</a:t>
            </a:r>
            <a:endParaRPr lang="de-DE" sz="2700" b="1" dirty="0">
              <a:solidFill>
                <a:schemeClr val="bg1"/>
              </a:solidFill>
              <a:effectLst/>
            </a:endParaRPr>
          </a:p>
        </p:txBody>
      </p:sp>
      <p:grpSp>
        <p:nvGrpSpPr>
          <p:cNvPr id="9" name="Group 8" descr=" 39"/>
          <p:cNvGrpSpPr/>
          <p:nvPr/>
        </p:nvGrpSpPr>
        <p:grpSpPr>
          <a:xfrm>
            <a:off x="2259639" y="2830795"/>
            <a:ext cx="1373594" cy="2254389"/>
            <a:chOff x="2259639" y="2830795"/>
            <a:chExt cx="1373594" cy="2254389"/>
          </a:xfrm>
        </p:grpSpPr>
        <p:pic>
          <p:nvPicPr>
            <p:cNvPr id="10" name="Picture 4" descr="http://www.featurepics.com/FI/Thumb300/20110901/Syringe-Blood-1977663.jpg"/>
            <p:cNvPicPr>
              <a:picLocks noChangeAspect="1" noChangeArrowheads="1"/>
            </p:cNvPicPr>
            <p:nvPr/>
          </p:nvPicPr>
          <p:blipFill>
            <a:blip r:embed="rId4" cstate="print"/>
            <a:srcRect l="887" t="6267"/>
            <a:stretch>
              <a:fillRect/>
            </a:stretch>
          </p:blipFill>
          <p:spPr bwMode="auto">
            <a:xfrm rot="16945643" flipH="1">
              <a:off x="1983750" y="3338064"/>
              <a:ext cx="2156751" cy="1142214"/>
            </a:xfrm>
            <a:prstGeom prst="rect">
              <a:avLst/>
            </a:prstGeom>
            <a:noFill/>
          </p:spPr>
        </p:pic>
        <p:sp>
          <p:nvSpPr>
            <p:cNvPr id="11" name="Oval 10"/>
            <p:cNvSpPr/>
            <p:nvPr/>
          </p:nvSpPr>
          <p:spPr bwMode="auto">
            <a:xfrm rot="1752770">
              <a:off x="2259639" y="2924944"/>
              <a:ext cx="1368152" cy="2160240"/>
            </a:xfrm>
            <a:prstGeom prst="ellipse">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GB"/>
            </a:p>
          </p:txBody>
        </p:sp>
      </p:grpSp>
      <p:grpSp>
        <p:nvGrpSpPr>
          <p:cNvPr id="17" name="Group 16" descr=" 40"/>
          <p:cNvGrpSpPr/>
          <p:nvPr/>
        </p:nvGrpSpPr>
        <p:grpSpPr>
          <a:xfrm>
            <a:off x="7305364" y="2686779"/>
            <a:ext cx="1368152" cy="2273923"/>
            <a:chOff x="7604441" y="2686779"/>
            <a:chExt cx="1368152" cy="2273923"/>
          </a:xfrm>
        </p:grpSpPr>
        <p:pic>
          <p:nvPicPr>
            <p:cNvPr id="18" name="Picture 4" descr="http://www.featurepics.com/FI/Thumb300/20110901/Syringe-Blood-1977663.jpg"/>
            <p:cNvPicPr>
              <a:picLocks noChangeAspect="1" noChangeArrowheads="1"/>
            </p:cNvPicPr>
            <p:nvPr/>
          </p:nvPicPr>
          <p:blipFill>
            <a:blip r:embed="rId4" cstate="print"/>
            <a:srcRect l="887" t="6267"/>
            <a:stretch>
              <a:fillRect/>
            </a:stretch>
          </p:blipFill>
          <p:spPr bwMode="auto">
            <a:xfrm rot="16945643" flipH="1">
              <a:off x="7307755" y="3194048"/>
              <a:ext cx="2156751" cy="1142214"/>
            </a:xfrm>
            <a:prstGeom prst="rect">
              <a:avLst/>
            </a:prstGeom>
            <a:noFill/>
          </p:spPr>
        </p:pic>
        <p:sp>
          <p:nvSpPr>
            <p:cNvPr id="19" name="Oval 18"/>
            <p:cNvSpPr/>
            <p:nvPr/>
          </p:nvSpPr>
          <p:spPr bwMode="auto">
            <a:xfrm rot="1752770">
              <a:off x="7604441" y="2800462"/>
              <a:ext cx="1368152" cy="2160240"/>
            </a:xfrm>
            <a:prstGeom prst="ellipse">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GB"/>
            </a:p>
          </p:txBody>
        </p:sp>
      </p:grpSp>
      <p:sp>
        <p:nvSpPr>
          <p:cNvPr id="13" name="Down Arrow 12" descr=" 33"/>
          <p:cNvSpPr/>
          <p:nvPr/>
        </p:nvSpPr>
        <p:spPr bwMode="auto">
          <a:xfrm>
            <a:off x="2555776"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
        <p:nvSpPr>
          <p:cNvPr id="14" name="Rectangle 13" descr=" 35"/>
          <p:cNvSpPr/>
          <p:nvPr/>
        </p:nvSpPr>
        <p:spPr bwMode="auto">
          <a:xfrm>
            <a:off x="683568" y="5733256"/>
            <a:ext cx="2808312" cy="720080"/>
          </a:xfrm>
          <a:prstGeom prst="rect">
            <a:avLst/>
          </a:prstGeom>
          <a:solidFill>
            <a:srgbClr val="666633"/>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(Epi)genetic</a:t>
            </a:r>
            <a:r>
              <a:rPr kumimoji="0" lang="en-GB" sz="2000" b="1" i="0" u="none" strike="noStrike" cap="none" normalizeH="0" dirty="0" smtClean="0">
                <a:ln>
                  <a:noFill/>
                </a:ln>
                <a:solidFill>
                  <a:schemeClr val="bg1"/>
                </a:solidFill>
                <a:effectLst/>
                <a:latin typeface="Arial" charset="0"/>
              </a:rPr>
              <a:t> changes detectable in blood</a:t>
            </a:r>
            <a:endParaRPr kumimoji="0" lang="en-GB" sz="2000" b="1" i="0" u="none" strike="noStrike" cap="none" normalizeH="0" baseline="0" dirty="0" smtClean="0">
              <a:ln>
                <a:noFill/>
              </a:ln>
              <a:solidFill>
                <a:schemeClr val="bg1"/>
              </a:solidFill>
              <a:effectLst/>
              <a:latin typeface="Arial" charset="0"/>
            </a:endParaRPr>
          </a:p>
        </p:txBody>
      </p:sp>
      <p:sp>
        <p:nvSpPr>
          <p:cNvPr id="21" name="Right Arrow 20" descr=" 36"/>
          <p:cNvSpPr/>
          <p:nvPr/>
        </p:nvSpPr>
        <p:spPr bwMode="auto">
          <a:xfrm>
            <a:off x="3923928" y="5661248"/>
            <a:ext cx="1728000" cy="792088"/>
          </a:xfrm>
          <a:prstGeom prst="rightArrow">
            <a:avLst/>
          </a:prstGeom>
          <a:solidFill>
            <a:srgbClr val="666633">
              <a:alpha val="66000"/>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bg1"/>
              </a:solidFill>
              <a:effectLst/>
              <a:latin typeface="Arial" charset="0"/>
            </a:endParaRPr>
          </a:p>
        </p:txBody>
      </p:sp>
      <p:sp>
        <p:nvSpPr>
          <p:cNvPr id="22" name="Rectangle 21" descr=" 37"/>
          <p:cNvSpPr/>
          <p:nvPr/>
        </p:nvSpPr>
        <p:spPr bwMode="auto">
          <a:xfrm>
            <a:off x="5868144" y="5733256"/>
            <a:ext cx="2664296" cy="720080"/>
          </a:xfrm>
          <a:prstGeom prst="rect">
            <a:avLst/>
          </a:prstGeom>
          <a:solidFill>
            <a:srgbClr val="666633"/>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Simple means for assessing changes</a:t>
            </a:r>
          </a:p>
        </p:txBody>
      </p:sp>
      <p:sp>
        <p:nvSpPr>
          <p:cNvPr id="20" name="Down Arrow 19" descr=" 38"/>
          <p:cNvSpPr/>
          <p:nvPr/>
        </p:nvSpPr>
        <p:spPr bwMode="auto">
          <a:xfrm>
            <a:off x="7657299"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Tree>
    <p:extLst>
      <p:ext uri="{BB962C8B-B14F-4D97-AF65-F5344CB8AC3E}">
        <p14:creationId xmlns:p14="http://schemas.microsoft.com/office/powerpoint/2010/main" val="37119326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 6"/>
          <p:cNvPicPr>
            <a:picLocks noChangeAspect="1" noChangeArrowheads="1"/>
          </p:cNvPicPr>
          <p:nvPr/>
        </p:nvPicPr>
        <p:blipFill>
          <a:blip r:embed="rId2" cstate="print"/>
          <a:srcRect r="68421" b="59486"/>
          <a:stretch>
            <a:fillRect/>
          </a:stretch>
        </p:blipFill>
        <p:spPr bwMode="auto">
          <a:xfrm>
            <a:off x="256107" y="2348880"/>
            <a:ext cx="2301217" cy="2952328"/>
          </a:xfrm>
          <a:prstGeom prst="rect">
            <a:avLst/>
          </a:prstGeom>
          <a:noFill/>
        </p:spPr>
      </p:pic>
      <p:pic>
        <p:nvPicPr>
          <p:cNvPr id="204802" name="Picture 2" descr=" 204802"/>
          <p:cNvPicPr>
            <a:picLocks noChangeAspect="1" noChangeArrowheads="1"/>
          </p:cNvPicPr>
          <p:nvPr/>
        </p:nvPicPr>
        <p:blipFill>
          <a:blip r:embed="rId2" cstate="print"/>
          <a:srcRect l="29694" t="50842" r="35720"/>
          <a:stretch>
            <a:fillRect/>
          </a:stretch>
        </p:blipFill>
        <p:spPr bwMode="auto">
          <a:xfrm>
            <a:off x="5580112" y="2276872"/>
            <a:ext cx="2077187" cy="2952328"/>
          </a:xfrm>
          <a:prstGeom prst="rect">
            <a:avLst/>
          </a:prstGeom>
          <a:noFill/>
        </p:spPr>
      </p:pic>
      <p:sp>
        <p:nvSpPr>
          <p:cNvPr id="15" name="Rectangle 14" descr=" 15"/>
          <p:cNvSpPr/>
          <p:nvPr/>
        </p:nvSpPr>
        <p:spPr bwMode="auto">
          <a:xfrm>
            <a:off x="755576" y="1628800"/>
            <a:ext cx="2664296"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Early breast cancer </a:t>
            </a:r>
          </a:p>
        </p:txBody>
      </p:sp>
      <p:sp>
        <p:nvSpPr>
          <p:cNvPr id="16" name="Rectangle 15" descr=" 16"/>
          <p:cNvSpPr/>
          <p:nvPr/>
        </p:nvSpPr>
        <p:spPr bwMode="auto">
          <a:xfrm>
            <a:off x="5796136" y="1628800"/>
            <a:ext cx="2592288" cy="432048"/>
          </a:xfrm>
          <a:prstGeom prst="rect">
            <a:avLst/>
          </a:prstGeom>
          <a:solidFill>
            <a:schemeClr val="accent6">
              <a:lumMod val="40000"/>
              <a:lumOff val="60000"/>
            </a:scheme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Metastatic disease</a:t>
            </a:r>
          </a:p>
        </p:txBody>
      </p:sp>
      <p:sp>
        <p:nvSpPr>
          <p:cNvPr id="23" name="Right Arrow 22" descr=" 23"/>
          <p:cNvSpPr/>
          <p:nvPr/>
        </p:nvSpPr>
        <p:spPr bwMode="auto">
          <a:xfrm>
            <a:off x="3995936" y="3501008"/>
            <a:ext cx="1728000" cy="792088"/>
          </a:xfrm>
          <a:prstGeom prst="rightArrow">
            <a:avLst/>
          </a:prstGeom>
          <a:solidFill>
            <a:srgbClr val="666633">
              <a:alpha val="66000"/>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bg1"/>
              </a:solidFill>
              <a:effectLst/>
              <a:latin typeface="Arial" charset="0"/>
            </a:endParaRPr>
          </a:p>
        </p:txBody>
      </p:sp>
      <p:pic>
        <p:nvPicPr>
          <p:cNvPr id="25" name="Picture 6" descr=" 25"/>
          <p:cNvPicPr>
            <a:picLocks noChangeAspect="1" noChangeArrowheads="1"/>
          </p:cNvPicPr>
          <p:nvPr/>
        </p:nvPicPr>
        <p:blipFill>
          <a:blip r:embed="rId3" cstate="print"/>
          <a:srcRect/>
          <a:stretch>
            <a:fillRect/>
          </a:stretch>
        </p:blipFill>
        <p:spPr bwMode="auto">
          <a:xfrm rot="18168487">
            <a:off x="944230" y="2826211"/>
            <a:ext cx="1700982" cy="508508"/>
          </a:xfrm>
          <a:prstGeom prst="rect">
            <a:avLst/>
          </a:prstGeom>
          <a:noFill/>
        </p:spPr>
      </p:pic>
      <p:sp>
        <p:nvSpPr>
          <p:cNvPr id="12" name="Down Arrow 11" descr=" 26"/>
          <p:cNvSpPr/>
          <p:nvPr/>
        </p:nvSpPr>
        <p:spPr bwMode="auto">
          <a:xfrm>
            <a:off x="1187624"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
        <p:nvSpPr>
          <p:cNvPr id="30" name="Rectangle 27" descr=" 30"/>
          <p:cNvSpPr>
            <a:spLocks noChangeArrowheads="1"/>
          </p:cNvSpPr>
          <p:nvPr/>
        </p:nvSpPr>
        <p:spPr bwMode="auto">
          <a:xfrm>
            <a:off x="35496" y="-27384"/>
            <a:ext cx="9036050" cy="1143000"/>
          </a:xfrm>
          <a:prstGeom prst="rect">
            <a:avLst/>
          </a:prstGeom>
          <a:noFill/>
          <a:ln w="9525">
            <a:noFill/>
            <a:miter lim="800000"/>
            <a:headEnd/>
            <a:tailEnd/>
          </a:ln>
        </p:spPr>
        <p:txBody>
          <a:bodyPr anchor="ctr"/>
          <a:lstStyle/>
          <a:p>
            <a:pPr algn="ctr">
              <a:lnSpc>
                <a:spcPct val="90000"/>
              </a:lnSpc>
            </a:pPr>
            <a:r>
              <a:rPr lang="de-DE" sz="2700" b="1" dirty="0" smtClean="0">
                <a:solidFill>
                  <a:schemeClr val="bg1"/>
                </a:solidFill>
                <a:effectLst/>
                <a:cs typeface="Arial" pitchFamily="34" charset="0"/>
              </a:rPr>
              <a:t>Circulating Biomarkers to Assess Dynamic Changes </a:t>
            </a:r>
            <a:r>
              <a:rPr lang="de-DE" sz="2700" b="1" dirty="0">
                <a:solidFill>
                  <a:schemeClr val="bg1"/>
                </a:solidFill>
                <a:effectLst/>
              </a:rPr>
              <a:t/>
            </a:r>
            <a:br>
              <a:rPr lang="de-DE" sz="2700" b="1" dirty="0">
                <a:solidFill>
                  <a:schemeClr val="bg1"/>
                </a:solidFill>
                <a:effectLst/>
              </a:rPr>
            </a:br>
            <a:r>
              <a:rPr lang="de-DE" sz="2700" b="1" dirty="0" smtClean="0">
                <a:solidFill>
                  <a:schemeClr val="bg1"/>
                </a:solidFill>
              </a:rPr>
              <a:t>G</a:t>
            </a:r>
            <a:r>
              <a:rPr lang="de-DE" sz="2700" b="1" dirty="0" smtClean="0">
                <a:solidFill>
                  <a:schemeClr val="bg1"/>
                </a:solidFill>
                <a:effectLst/>
              </a:rPr>
              <a:t>enetic Profiles From cfDNA</a:t>
            </a:r>
            <a:endParaRPr lang="de-DE" sz="2700" b="1" dirty="0">
              <a:solidFill>
                <a:schemeClr val="bg1"/>
              </a:solidFill>
              <a:effectLst/>
            </a:endParaRPr>
          </a:p>
        </p:txBody>
      </p:sp>
      <p:grpSp>
        <p:nvGrpSpPr>
          <p:cNvPr id="9" name="Group 8" descr=" 39"/>
          <p:cNvGrpSpPr/>
          <p:nvPr/>
        </p:nvGrpSpPr>
        <p:grpSpPr>
          <a:xfrm>
            <a:off x="2259639" y="2830795"/>
            <a:ext cx="1373594" cy="2254389"/>
            <a:chOff x="2259639" y="2830795"/>
            <a:chExt cx="1373594" cy="2254389"/>
          </a:xfrm>
        </p:grpSpPr>
        <p:pic>
          <p:nvPicPr>
            <p:cNvPr id="10" name="Picture 4" descr="http://www.featurepics.com/FI/Thumb300/20110901/Syringe-Blood-1977663.jpg"/>
            <p:cNvPicPr>
              <a:picLocks noChangeAspect="1" noChangeArrowheads="1"/>
            </p:cNvPicPr>
            <p:nvPr/>
          </p:nvPicPr>
          <p:blipFill>
            <a:blip r:embed="rId4" cstate="print"/>
            <a:srcRect l="887" t="6267"/>
            <a:stretch>
              <a:fillRect/>
            </a:stretch>
          </p:blipFill>
          <p:spPr bwMode="auto">
            <a:xfrm rot="16945643" flipH="1">
              <a:off x="1983750" y="3338064"/>
              <a:ext cx="2156751" cy="1142214"/>
            </a:xfrm>
            <a:prstGeom prst="rect">
              <a:avLst/>
            </a:prstGeom>
            <a:noFill/>
          </p:spPr>
        </p:pic>
        <p:sp>
          <p:nvSpPr>
            <p:cNvPr id="11" name="Oval 10"/>
            <p:cNvSpPr/>
            <p:nvPr/>
          </p:nvSpPr>
          <p:spPr bwMode="auto">
            <a:xfrm rot="1752770">
              <a:off x="2259639" y="2924944"/>
              <a:ext cx="1368152" cy="2160240"/>
            </a:xfrm>
            <a:prstGeom prst="ellipse">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GB"/>
            </a:p>
          </p:txBody>
        </p:sp>
      </p:grpSp>
      <p:grpSp>
        <p:nvGrpSpPr>
          <p:cNvPr id="17" name="Group 16" descr=" 40"/>
          <p:cNvGrpSpPr/>
          <p:nvPr/>
        </p:nvGrpSpPr>
        <p:grpSpPr>
          <a:xfrm>
            <a:off x="7305364" y="2686779"/>
            <a:ext cx="1368152" cy="2273923"/>
            <a:chOff x="7604441" y="2686779"/>
            <a:chExt cx="1368152" cy="2273923"/>
          </a:xfrm>
        </p:grpSpPr>
        <p:pic>
          <p:nvPicPr>
            <p:cNvPr id="18" name="Picture 4" descr="http://www.featurepics.com/FI/Thumb300/20110901/Syringe-Blood-1977663.jpg"/>
            <p:cNvPicPr>
              <a:picLocks noChangeAspect="1" noChangeArrowheads="1"/>
            </p:cNvPicPr>
            <p:nvPr/>
          </p:nvPicPr>
          <p:blipFill>
            <a:blip r:embed="rId4" cstate="print"/>
            <a:srcRect l="887" t="6267"/>
            <a:stretch>
              <a:fillRect/>
            </a:stretch>
          </p:blipFill>
          <p:spPr bwMode="auto">
            <a:xfrm rot="16945643" flipH="1">
              <a:off x="7307755" y="3194048"/>
              <a:ext cx="2156751" cy="1142214"/>
            </a:xfrm>
            <a:prstGeom prst="rect">
              <a:avLst/>
            </a:prstGeom>
            <a:noFill/>
          </p:spPr>
        </p:pic>
        <p:sp>
          <p:nvSpPr>
            <p:cNvPr id="19" name="Oval 18"/>
            <p:cNvSpPr/>
            <p:nvPr/>
          </p:nvSpPr>
          <p:spPr bwMode="auto">
            <a:xfrm rot="1752770">
              <a:off x="7604441" y="2800462"/>
              <a:ext cx="1368152" cy="2160240"/>
            </a:xfrm>
            <a:prstGeom prst="ellipse">
              <a:avLst/>
            </a:prstGeom>
            <a:noFill/>
            <a:ln w="76200" cap="flat" cmpd="sng" algn="ctr">
              <a:solidFill>
                <a:srgbClr val="FF9900"/>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GB"/>
            </a:p>
          </p:txBody>
        </p:sp>
      </p:grpSp>
      <p:sp>
        <p:nvSpPr>
          <p:cNvPr id="13" name="Down Arrow 12" descr=" 33"/>
          <p:cNvSpPr/>
          <p:nvPr/>
        </p:nvSpPr>
        <p:spPr bwMode="auto">
          <a:xfrm>
            <a:off x="2555776"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
        <p:nvSpPr>
          <p:cNvPr id="14" name="Rectangle 13" descr=" 35"/>
          <p:cNvSpPr/>
          <p:nvPr/>
        </p:nvSpPr>
        <p:spPr bwMode="auto">
          <a:xfrm>
            <a:off x="683568" y="5733256"/>
            <a:ext cx="2808312" cy="720080"/>
          </a:xfrm>
          <a:prstGeom prst="rect">
            <a:avLst/>
          </a:prstGeom>
          <a:solidFill>
            <a:srgbClr val="666633"/>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(Epi)genetic</a:t>
            </a:r>
            <a:r>
              <a:rPr kumimoji="0" lang="en-GB" sz="2000" b="1" i="0" u="none" strike="noStrike" cap="none" normalizeH="0" dirty="0" smtClean="0">
                <a:ln>
                  <a:noFill/>
                </a:ln>
                <a:solidFill>
                  <a:schemeClr val="bg1"/>
                </a:solidFill>
                <a:effectLst/>
                <a:latin typeface="Arial" charset="0"/>
              </a:rPr>
              <a:t> changes detectable in blood</a:t>
            </a:r>
            <a:endParaRPr kumimoji="0" lang="en-GB" sz="2000" b="1" i="0" u="none" strike="noStrike" cap="none" normalizeH="0" baseline="0" dirty="0" smtClean="0">
              <a:ln>
                <a:noFill/>
              </a:ln>
              <a:solidFill>
                <a:schemeClr val="bg1"/>
              </a:solidFill>
              <a:effectLst/>
              <a:latin typeface="Arial" charset="0"/>
            </a:endParaRPr>
          </a:p>
        </p:txBody>
      </p:sp>
      <p:sp>
        <p:nvSpPr>
          <p:cNvPr id="21" name="Right Arrow 20" descr=" 36"/>
          <p:cNvSpPr/>
          <p:nvPr/>
        </p:nvSpPr>
        <p:spPr bwMode="auto">
          <a:xfrm>
            <a:off x="3923928" y="5661248"/>
            <a:ext cx="1728000" cy="792088"/>
          </a:xfrm>
          <a:prstGeom prst="rightArrow">
            <a:avLst/>
          </a:prstGeom>
          <a:solidFill>
            <a:srgbClr val="666633">
              <a:alpha val="66000"/>
            </a:srgbClr>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bg1"/>
              </a:solidFill>
              <a:effectLst/>
              <a:latin typeface="Arial" charset="0"/>
            </a:endParaRPr>
          </a:p>
        </p:txBody>
      </p:sp>
      <p:sp>
        <p:nvSpPr>
          <p:cNvPr id="22" name="Rectangle 21" descr=" 37"/>
          <p:cNvSpPr/>
          <p:nvPr/>
        </p:nvSpPr>
        <p:spPr bwMode="auto">
          <a:xfrm>
            <a:off x="5868144" y="5733256"/>
            <a:ext cx="2664296" cy="720080"/>
          </a:xfrm>
          <a:prstGeom prst="rect">
            <a:avLst/>
          </a:prstGeom>
          <a:solidFill>
            <a:srgbClr val="666633"/>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2000" b="1" i="0" u="none" strike="noStrike" cap="none" normalizeH="0" baseline="0" dirty="0" smtClean="0">
                <a:ln>
                  <a:noFill/>
                </a:ln>
                <a:solidFill>
                  <a:schemeClr val="bg1"/>
                </a:solidFill>
                <a:effectLst/>
                <a:latin typeface="Arial" charset="0"/>
              </a:rPr>
              <a:t>Simple means for assessing changes</a:t>
            </a:r>
          </a:p>
        </p:txBody>
      </p:sp>
      <p:sp>
        <p:nvSpPr>
          <p:cNvPr id="20" name="Down Arrow 19" descr=" 38"/>
          <p:cNvSpPr/>
          <p:nvPr/>
        </p:nvSpPr>
        <p:spPr bwMode="auto">
          <a:xfrm>
            <a:off x="7657299" y="4797152"/>
            <a:ext cx="576064" cy="864096"/>
          </a:xfrm>
          <a:prstGeom prst="downArrow">
            <a:avLst>
              <a:gd name="adj1" fmla="val 62827"/>
              <a:gd name="adj2" fmla="val 39311"/>
            </a:avLst>
          </a:prstGeom>
          <a:solidFill>
            <a:srgbClr val="C00000"/>
          </a:solidFill>
          <a:ln w="76200" cap="flat" cmpd="sng" algn="ctr">
            <a:noFill/>
            <a:prstDash val="solid"/>
            <a:round/>
            <a:headEnd type="none" w="med" len="med"/>
            <a:tailEnd type="none" w="lg" len="med"/>
          </a:ln>
          <a:effectLst/>
        </p:spPr>
        <p:txBody>
          <a:bodyPr vert="vert270" anchor="ctr"/>
          <a:lstStyle/>
          <a:p>
            <a:pPr algn="ctr">
              <a:lnSpc>
                <a:spcPts val="1900"/>
              </a:lnSpc>
              <a:defRPr/>
            </a:pPr>
            <a:endParaRPr lang="en-GB" sz="1600" b="1" dirty="0">
              <a:solidFill>
                <a:schemeClr val="bg1"/>
              </a:solidFill>
              <a:effectLst/>
              <a:latin typeface="Arial" charset="0"/>
            </a:endParaRPr>
          </a:p>
        </p:txBody>
      </p:sp>
      <p:sp>
        <p:nvSpPr>
          <p:cNvPr id="24" name="Oval 23" descr=" 22"/>
          <p:cNvSpPr/>
          <p:nvPr/>
        </p:nvSpPr>
        <p:spPr bwMode="auto">
          <a:xfrm>
            <a:off x="179512" y="1484784"/>
            <a:ext cx="3672408" cy="2160240"/>
          </a:xfrm>
          <a:prstGeom prst="ellipse">
            <a:avLst/>
          </a:prstGeom>
          <a:solidFill>
            <a:srgbClr val="FF9900"/>
          </a:solidFill>
          <a:ln w="76200" cap="flat" cmpd="sng" algn="ctr">
            <a:no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algn="ctr"/>
            <a:r>
              <a:rPr lang="en-GB" dirty="0" smtClean="0">
                <a:solidFill>
                  <a:schemeClr val="bg1"/>
                </a:solidFill>
                <a:latin typeface="Arial" charset="0"/>
              </a:rPr>
              <a:t>Longitudinal studies of circulating biomarkers to study plasticity of MBC   (</a:t>
            </a:r>
            <a:r>
              <a:rPr lang="en-GB" dirty="0" err="1" smtClean="0">
                <a:solidFill>
                  <a:schemeClr val="bg1"/>
                </a:solidFill>
                <a:latin typeface="Arial" charset="0"/>
              </a:rPr>
              <a:t>eg</a:t>
            </a:r>
            <a:r>
              <a:rPr lang="en-GB" dirty="0" smtClean="0">
                <a:solidFill>
                  <a:schemeClr val="bg1"/>
                </a:solidFill>
                <a:latin typeface="Arial" charset="0"/>
              </a:rPr>
              <a:t> </a:t>
            </a:r>
            <a:r>
              <a:rPr lang="en-GB" dirty="0" err="1" smtClean="0">
                <a:solidFill>
                  <a:schemeClr val="bg1"/>
                </a:solidFill>
                <a:latin typeface="Arial" charset="0"/>
              </a:rPr>
              <a:t>CirculER</a:t>
            </a:r>
            <a:r>
              <a:rPr lang="en-GB" dirty="0" smtClean="0">
                <a:solidFill>
                  <a:schemeClr val="bg1"/>
                </a:solidFill>
                <a:latin typeface="Arial" charset="0"/>
              </a:rPr>
              <a:t>)</a:t>
            </a:r>
            <a:endParaRPr kumimoji="0" lang="en-GB" sz="2000" b="0" i="0" u="none" strike="noStrike" cap="none" normalizeH="0" baseline="0" dirty="0" smtClean="0">
              <a:ln>
                <a:noFill/>
              </a:ln>
              <a:solidFill>
                <a:schemeClr val="bg1"/>
              </a:solidFill>
              <a:effectLst/>
              <a:latin typeface="Arial" charset="0"/>
            </a:endParaRPr>
          </a:p>
        </p:txBody>
      </p:sp>
    </p:spTree>
    <p:extLst>
      <p:ext uri="{BB962C8B-B14F-4D97-AF65-F5344CB8AC3E}">
        <p14:creationId xmlns:p14="http://schemas.microsoft.com/office/powerpoint/2010/main" val="249819235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30" name="Rectangle 2"/>
          <p:cNvSpPr>
            <a:spLocks noGrp="1" noChangeArrowheads="1"/>
          </p:cNvSpPr>
          <p:nvPr>
            <p:ph type="body" idx="1"/>
          </p:nvPr>
        </p:nvSpPr>
        <p:spPr>
          <a:xfrm>
            <a:off x="467544" y="1556792"/>
            <a:ext cx="8280920" cy="4781550"/>
          </a:xfrm>
          <a:noFill/>
        </p:spPr>
        <p:txBody>
          <a:bodyPr anchor="ctr"/>
          <a:lstStyle/>
          <a:p>
            <a:pPr eaLnBrk="1" hangingPunct="1">
              <a:lnSpc>
                <a:spcPct val="80000"/>
              </a:lnSpc>
              <a:spcBef>
                <a:spcPct val="60000"/>
              </a:spcBef>
            </a:pPr>
            <a:r>
              <a:rPr lang="en-GB" altLang="en-US" sz="2400" dirty="0" smtClean="0"/>
              <a:t>ER and HER2 remain the dominant pathways in MBC</a:t>
            </a:r>
          </a:p>
          <a:p>
            <a:pPr eaLnBrk="1" hangingPunct="1">
              <a:lnSpc>
                <a:spcPct val="80000"/>
              </a:lnSpc>
              <a:spcBef>
                <a:spcPct val="60000"/>
              </a:spcBef>
            </a:pPr>
            <a:r>
              <a:rPr lang="en-GB" altLang="en-US" sz="2400" dirty="0" smtClean="0"/>
              <a:t>Crosstalk </a:t>
            </a:r>
            <a:r>
              <a:rPr lang="en-GB" altLang="en-US" sz="2400" dirty="0"/>
              <a:t>between ER </a:t>
            </a:r>
            <a:r>
              <a:rPr lang="en-GB" altLang="en-US" sz="2400" dirty="0" smtClean="0"/>
              <a:t>or HER2 and </a:t>
            </a:r>
            <a:r>
              <a:rPr lang="en-GB" altLang="en-US" sz="2400" dirty="0" err="1" smtClean="0"/>
              <a:t>signaling</a:t>
            </a:r>
            <a:r>
              <a:rPr lang="en-GB" altLang="en-US" sz="2400" dirty="0" smtClean="0"/>
              <a:t> </a:t>
            </a:r>
            <a:r>
              <a:rPr lang="en-GB" altLang="en-US" sz="2400" dirty="0"/>
              <a:t>pathways is a key driver of endocrine resistance</a:t>
            </a:r>
          </a:p>
          <a:p>
            <a:pPr eaLnBrk="1" hangingPunct="1">
              <a:lnSpc>
                <a:spcPct val="80000"/>
              </a:lnSpc>
              <a:spcBef>
                <a:spcPct val="60000"/>
              </a:spcBef>
            </a:pPr>
            <a:r>
              <a:rPr lang="en-GB" altLang="en-US" sz="2400" dirty="0"/>
              <a:t>Combination treatment strategies </a:t>
            </a:r>
            <a:r>
              <a:rPr lang="en-GB" altLang="en-US" sz="2400" dirty="0" smtClean="0"/>
              <a:t>(</a:t>
            </a:r>
            <a:r>
              <a:rPr lang="en-GB" altLang="en-US" sz="2400" dirty="0" err="1" smtClean="0"/>
              <a:t>eg</a:t>
            </a:r>
            <a:r>
              <a:rPr lang="en-GB" altLang="en-US" sz="2400" dirty="0" smtClean="0"/>
              <a:t>, with PI3K/mTOR pathway inhibitors or CDK4/6 inhibitors) can overcome resistance </a:t>
            </a:r>
          </a:p>
          <a:p>
            <a:pPr eaLnBrk="1" hangingPunct="1">
              <a:lnSpc>
                <a:spcPct val="80000"/>
              </a:lnSpc>
              <a:spcBef>
                <a:spcPct val="60000"/>
              </a:spcBef>
            </a:pPr>
            <a:r>
              <a:rPr lang="en-GB" altLang="en-US" sz="2400" dirty="0"/>
              <a:t>Increasing understanding of the heterogeneity of TNBC reveals new therapeutic targets (</a:t>
            </a:r>
            <a:r>
              <a:rPr lang="en-GB" altLang="en-US" sz="2400" dirty="0" err="1" smtClean="0"/>
              <a:t>eg</a:t>
            </a:r>
            <a:r>
              <a:rPr lang="en-GB" altLang="en-US" sz="2400" dirty="0"/>
              <a:t>,</a:t>
            </a:r>
            <a:r>
              <a:rPr lang="en-GB" altLang="en-US" sz="2400" dirty="0" smtClean="0"/>
              <a:t> </a:t>
            </a:r>
            <a:r>
              <a:rPr lang="en-US" sz="2400" dirty="0"/>
              <a:t>DNA Damage repair, Immune checkpoints)</a:t>
            </a:r>
          </a:p>
          <a:p>
            <a:pPr eaLnBrk="1" hangingPunct="1">
              <a:lnSpc>
                <a:spcPct val="80000"/>
              </a:lnSpc>
              <a:spcBef>
                <a:spcPct val="60000"/>
              </a:spcBef>
            </a:pPr>
            <a:r>
              <a:rPr lang="en-GB" altLang="en-US" sz="2400" dirty="0" smtClean="0"/>
              <a:t>Lack </a:t>
            </a:r>
            <a:r>
              <a:rPr lang="en-GB" altLang="en-US" sz="2400" dirty="0"/>
              <a:t>of biomarkers for patient selection remains </a:t>
            </a:r>
            <a:r>
              <a:rPr lang="en-GB" altLang="en-US" sz="2400" dirty="0" smtClean="0"/>
              <a:t>challenging</a:t>
            </a:r>
          </a:p>
        </p:txBody>
      </p:sp>
      <p:sp>
        <p:nvSpPr>
          <p:cNvPr id="4" name="Rectangle 13"/>
          <p:cNvSpPr>
            <a:spLocks noChangeArrowheads="1"/>
          </p:cNvSpPr>
          <p:nvPr/>
        </p:nvSpPr>
        <p:spPr bwMode="auto">
          <a:xfrm>
            <a:off x="0" y="4462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rPr>
              <a:t>Molecular Targeted Approaches to Therapy in MBC</a:t>
            </a:r>
          </a:p>
          <a:p>
            <a:pPr algn="ctr">
              <a:lnSpc>
                <a:spcPct val="90000"/>
              </a:lnSpc>
            </a:pPr>
            <a:r>
              <a:rPr lang="en-GB" sz="4000" b="1" dirty="0">
                <a:solidFill>
                  <a:schemeClr val="bg1"/>
                </a:solidFill>
              </a:rPr>
              <a:t>Summary and </a:t>
            </a:r>
            <a:r>
              <a:rPr lang="en-GB" sz="4000" b="1" dirty="0" smtClean="0">
                <a:solidFill>
                  <a:schemeClr val="bg1"/>
                </a:solidFill>
              </a:rPr>
              <a:t>Conclusions</a:t>
            </a:r>
            <a:endParaRPr kumimoji="1" lang="de-DE" sz="3600" b="1" dirty="0">
              <a:solidFill>
                <a:schemeClr val="bg1"/>
              </a:solidFill>
              <a:effectLst>
                <a:outerShdw blurRad="38100" dist="38100" dir="2700000" algn="tl">
                  <a:srgbClr val="C0C0C0"/>
                </a:outerShdw>
              </a:effectLst>
            </a:endParaRPr>
          </a:p>
        </p:txBody>
      </p:sp>
    </p:spTree>
    <p:extLst>
      <p:ext uri="{BB962C8B-B14F-4D97-AF65-F5344CB8AC3E}">
        <p14:creationId xmlns:p14="http://schemas.microsoft.com/office/powerpoint/2010/main" val="279056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48930">
                                            <p:txEl>
                                              <p:pRg st="0" end="0"/>
                                            </p:txEl>
                                          </p:spTgt>
                                        </p:tgtEl>
                                        <p:attrNameLst>
                                          <p:attrName>style.visibility</p:attrName>
                                        </p:attrNameLst>
                                      </p:cBhvr>
                                      <p:to>
                                        <p:strVal val="visible"/>
                                      </p:to>
                                    </p:set>
                                    <p:animEffect transition="in" filter="box(in)">
                                      <p:cBhvr>
                                        <p:cTn id="7" dur="500"/>
                                        <p:tgtEl>
                                          <p:spTgt spid="11489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48930">
                                            <p:txEl>
                                              <p:pRg st="1" end="1"/>
                                            </p:txEl>
                                          </p:spTgt>
                                        </p:tgtEl>
                                        <p:attrNameLst>
                                          <p:attrName>style.visibility</p:attrName>
                                        </p:attrNameLst>
                                      </p:cBhvr>
                                      <p:to>
                                        <p:strVal val="visible"/>
                                      </p:to>
                                    </p:set>
                                    <p:animEffect transition="in" filter="box(in)">
                                      <p:cBhvr>
                                        <p:cTn id="12" dur="500"/>
                                        <p:tgtEl>
                                          <p:spTgt spid="11489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48930">
                                            <p:txEl>
                                              <p:pRg st="2" end="2"/>
                                            </p:txEl>
                                          </p:spTgt>
                                        </p:tgtEl>
                                        <p:attrNameLst>
                                          <p:attrName>style.visibility</p:attrName>
                                        </p:attrNameLst>
                                      </p:cBhvr>
                                      <p:to>
                                        <p:strVal val="visible"/>
                                      </p:to>
                                    </p:set>
                                    <p:animEffect transition="in" filter="box(in)">
                                      <p:cBhvr>
                                        <p:cTn id="17" dur="500"/>
                                        <p:tgtEl>
                                          <p:spTgt spid="11489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48930">
                                            <p:txEl>
                                              <p:pRg st="3" end="3"/>
                                            </p:txEl>
                                          </p:spTgt>
                                        </p:tgtEl>
                                        <p:attrNameLst>
                                          <p:attrName>style.visibility</p:attrName>
                                        </p:attrNameLst>
                                      </p:cBhvr>
                                      <p:to>
                                        <p:strVal val="visible"/>
                                      </p:to>
                                    </p:set>
                                    <p:animEffect transition="in" filter="box(in)">
                                      <p:cBhvr>
                                        <p:cTn id="22" dur="500"/>
                                        <p:tgtEl>
                                          <p:spTgt spid="11489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148930">
                                            <p:txEl>
                                              <p:pRg st="4" end="4"/>
                                            </p:txEl>
                                          </p:spTgt>
                                        </p:tgtEl>
                                        <p:attrNameLst>
                                          <p:attrName>style.visibility</p:attrName>
                                        </p:attrNameLst>
                                      </p:cBhvr>
                                      <p:to>
                                        <p:strVal val="visible"/>
                                      </p:to>
                                    </p:set>
                                    <p:animEffect transition="in" filter="box(in)">
                                      <p:cBhvr>
                                        <p:cTn id="27" dur="500"/>
                                        <p:tgtEl>
                                          <p:spTgt spid="11489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8930"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078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1" name="Group 58" descr=" 8"/>
          <p:cNvGrpSpPr>
            <a:grpSpLocks/>
          </p:cNvGrpSpPr>
          <p:nvPr/>
        </p:nvGrpSpPr>
        <p:grpSpPr bwMode="auto">
          <a:xfrm>
            <a:off x="6276975" y="4217656"/>
            <a:ext cx="1665288" cy="246830"/>
            <a:chOff x="3954" y="2549"/>
            <a:chExt cx="1049" cy="175"/>
          </a:xfrm>
        </p:grpSpPr>
        <p:sp>
          <p:nvSpPr>
            <p:cNvPr id="82"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3"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78" name="Group 61" descr=" 9"/>
          <p:cNvGrpSpPr>
            <a:grpSpLocks/>
          </p:cNvGrpSpPr>
          <p:nvPr/>
        </p:nvGrpSpPr>
        <p:grpSpPr bwMode="auto">
          <a:xfrm>
            <a:off x="5626100" y="3261365"/>
            <a:ext cx="2781300" cy="479556"/>
            <a:chOff x="3544" y="1871"/>
            <a:chExt cx="1752" cy="340"/>
          </a:xfrm>
        </p:grpSpPr>
        <p:sp>
          <p:nvSpPr>
            <p:cNvPr id="79"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0"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103" name="Group 78" descr=" 13"/>
          <p:cNvGrpSpPr>
            <a:grpSpLocks/>
          </p:cNvGrpSpPr>
          <p:nvPr/>
        </p:nvGrpSpPr>
        <p:grpSpPr bwMode="auto">
          <a:xfrm>
            <a:off x="1414463" y="1735249"/>
            <a:ext cx="2838450" cy="1520474"/>
            <a:chOff x="1075" y="869"/>
            <a:chExt cx="1788" cy="1078"/>
          </a:xfrm>
        </p:grpSpPr>
        <p:sp>
          <p:nvSpPr>
            <p:cNvPr id="104"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5"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effectLst/>
                </a:rPr>
                <a:t>ER</a:t>
              </a:r>
            </a:p>
          </p:txBody>
        </p:sp>
        <p:sp>
          <p:nvSpPr>
            <p:cNvPr id="106"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107" name="Group 83" descr=" 17"/>
          <p:cNvGrpSpPr>
            <a:grpSpLocks/>
          </p:cNvGrpSpPr>
          <p:nvPr/>
        </p:nvGrpSpPr>
        <p:grpSpPr bwMode="auto">
          <a:xfrm>
            <a:off x="2024063" y="2132856"/>
            <a:ext cx="4137025" cy="1163629"/>
            <a:chOff x="1275" y="1070"/>
            <a:chExt cx="2606" cy="825"/>
          </a:xfrm>
        </p:grpSpPr>
        <p:sp>
          <p:nvSpPr>
            <p:cNvPr id="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84" name="Group 86" descr=" 18"/>
          <p:cNvGrpSpPr>
            <a:grpSpLocks/>
          </p:cNvGrpSpPr>
          <p:nvPr/>
        </p:nvGrpSpPr>
        <p:grpSpPr bwMode="auto">
          <a:xfrm>
            <a:off x="5275262" y="3797340"/>
            <a:ext cx="2968625" cy="2203138"/>
            <a:chOff x="3323" y="2251"/>
            <a:chExt cx="1870" cy="1562"/>
          </a:xfrm>
        </p:grpSpPr>
        <p:sp>
          <p:nvSpPr>
            <p:cNvPr id="85"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sz="2000" dirty="0">
                  <a:solidFill>
                    <a:srgbClr val="FFFFFF"/>
                  </a:solidFill>
                  <a:effectLst/>
                </a:rPr>
                <a:t>Proliferation </a:t>
              </a:r>
            </a:p>
            <a:p>
              <a:pPr algn="ctr" eaLnBrk="0" hangingPunct="0"/>
              <a:r>
                <a:rPr lang="de-DE" sz="2000" dirty="0" smtClean="0">
                  <a:solidFill>
                    <a:srgbClr val="FFFFFF"/>
                  </a:solidFill>
                  <a:effectLst/>
                </a:rPr>
                <a:t>Cell Survival</a:t>
              </a:r>
              <a:endParaRPr lang="de-DE" sz="2000" dirty="0">
                <a:solidFill>
                  <a:srgbClr val="FFFFFF"/>
                </a:solidFill>
                <a:effectLst/>
              </a:endParaRPr>
            </a:p>
            <a:p>
              <a:pPr algn="ctr" eaLnBrk="0" hangingPunct="0"/>
              <a:r>
                <a:rPr lang="de-DE" sz="2000" dirty="0">
                  <a:solidFill>
                    <a:srgbClr val="FFFFFF"/>
                  </a:solidFill>
                  <a:effectLst/>
                </a:rPr>
                <a:t>Invasion</a:t>
              </a:r>
            </a:p>
          </p:txBody>
        </p:sp>
        <p:grpSp>
          <p:nvGrpSpPr>
            <p:cNvPr id="86" name="Group 88"/>
            <p:cNvGrpSpPr>
              <a:grpSpLocks/>
            </p:cNvGrpSpPr>
            <p:nvPr/>
          </p:nvGrpSpPr>
          <p:grpSpPr bwMode="auto">
            <a:xfrm>
              <a:off x="3323" y="2251"/>
              <a:ext cx="1309" cy="816"/>
              <a:chOff x="3323" y="2251"/>
              <a:chExt cx="1309" cy="816"/>
            </a:xfrm>
          </p:grpSpPr>
          <p:sp>
            <p:nvSpPr>
              <p:cNvPr id="87"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8"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9"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90" name="Group 93" descr=" 20"/>
          <p:cNvGrpSpPr>
            <a:grpSpLocks/>
          </p:cNvGrpSpPr>
          <p:nvPr/>
        </p:nvGrpSpPr>
        <p:grpSpPr bwMode="auto">
          <a:xfrm>
            <a:off x="3560763" y="3797339"/>
            <a:ext cx="3521075" cy="2259555"/>
            <a:chOff x="2243" y="2037"/>
            <a:chExt cx="2218" cy="1602"/>
          </a:xfrm>
        </p:grpSpPr>
        <p:grpSp>
          <p:nvGrpSpPr>
            <p:cNvPr id="91" name="Group 94"/>
            <p:cNvGrpSpPr>
              <a:grpSpLocks/>
            </p:cNvGrpSpPr>
            <p:nvPr/>
          </p:nvGrpSpPr>
          <p:grpSpPr bwMode="auto">
            <a:xfrm>
              <a:off x="2243" y="2037"/>
              <a:ext cx="2218" cy="1602"/>
              <a:chOff x="2243" y="2245"/>
              <a:chExt cx="2218" cy="1602"/>
            </a:xfrm>
          </p:grpSpPr>
          <p:sp>
            <p:nvSpPr>
              <p:cNvPr id="94"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nvGrpSpPr>
              <p:cNvPr id="95" name="Group 96"/>
              <p:cNvGrpSpPr>
                <a:grpSpLocks/>
              </p:cNvGrpSpPr>
              <p:nvPr/>
            </p:nvGrpSpPr>
            <p:grpSpPr bwMode="auto">
              <a:xfrm>
                <a:off x="2275" y="2245"/>
                <a:ext cx="2186" cy="1323"/>
                <a:chOff x="2275" y="2245"/>
                <a:chExt cx="2186" cy="1323"/>
              </a:xfrm>
            </p:grpSpPr>
            <p:grpSp>
              <p:nvGrpSpPr>
                <p:cNvPr id="96" name="Group 97"/>
                <p:cNvGrpSpPr>
                  <a:grpSpLocks/>
                </p:cNvGrpSpPr>
                <p:nvPr/>
              </p:nvGrpSpPr>
              <p:grpSpPr bwMode="auto">
                <a:xfrm>
                  <a:off x="2383" y="2245"/>
                  <a:ext cx="2078" cy="1119"/>
                  <a:chOff x="2383" y="2245"/>
                  <a:chExt cx="2078" cy="1119"/>
                </a:xfrm>
              </p:grpSpPr>
              <p:cxnSp>
                <p:nvCxnSpPr>
                  <p:cNvPr id="99"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00"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01"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97"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98"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sp>
          <p:nvSpPr>
            <p:cNvPr id="92"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93"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grpSp>
        <p:nvGrpSpPr>
          <p:cNvPr id="72" name="Group 67" descr=" 11"/>
          <p:cNvGrpSpPr>
            <a:grpSpLocks/>
          </p:cNvGrpSpPr>
          <p:nvPr/>
        </p:nvGrpSpPr>
        <p:grpSpPr bwMode="auto">
          <a:xfrm>
            <a:off x="4030663" y="2193647"/>
            <a:ext cx="688975" cy="232726"/>
            <a:chOff x="2539" y="1114"/>
            <a:chExt cx="434" cy="165"/>
          </a:xfrm>
        </p:grpSpPr>
        <p:sp>
          <p:nvSpPr>
            <p:cNvPr id="7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75" name="Group 64" descr=" 10"/>
          <p:cNvGrpSpPr>
            <a:grpSpLocks/>
          </p:cNvGrpSpPr>
          <p:nvPr/>
        </p:nvGrpSpPr>
        <p:grpSpPr bwMode="auto">
          <a:xfrm>
            <a:off x="6632575" y="2580792"/>
            <a:ext cx="576263" cy="344152"/>
            <a:chOff x="4010" y="1248"/>
            <a:chExt cx="363" cy="244"/>
          </a:xfrm>
        </p:grpSpPr>
        <p:sp>
          <p:nvSpPr>
            <p:cNvPr id="76"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7"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
        <p:nvSpPr>
          <p:cNvPr id="102" name="Rounded Rectangle 10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sz="2400" i="0" u="none" strike="noStrike" cap="none" normalizeH="0" baseline="0" dirty="0" smtClean="0">
                <a:ln>
                  <a:noFill/>
                </a:ln>
                <a:solidFill>
                  <a:schemeClr val="bg1"/>
                </a:solidFill>
                <a:effectLst/>
                <a:latin typeface="Arial" charset="0"/>
              </a:rPr>
              <a:t>Ligand-independent</a:t>
            </a:r>
            <a:r>
              <a:rPr kumimoji="0" lang="en-GB" sz="2400" i="0" u="none" strike="noStrike" cap="none" normalizeH="0" dirty="0" smtClean="0">
                <a:ln>
                  <a:noFill/>
                </a:ln>
                <a:solidFill>
                  <a:schemeClr val="bg1"/>
                </a:solidFill>
                <a:effectLst/>
                <a:latin typeface="Arial" charset="0"/>
              </a:rPr>
              <a:t> transcription</a:t>
            </a:r>
            <a:endParaRPr kumimoji="0" lang="en-GB" sz="2400" i="0" u="none" strike="noStrike" cap="none" normalizeH="0" baseline="0" dirty="0" smtClean="0">
              <a:ln>
                <a:noFill/>
              </a:ln>
              <a:solidFill>
                <a:schemeClr val="bg1"/>
              </a:solidFill>
              <a:effectLst/>
              <a:latin typeface="Arial" charset="0"/>
            </a:endParaRPr>
          </a:p>
        </p:txBody>
      </p:sp>
      <p:grpSp>
        <p:nvGrpSpPr>
          <p:cNvPr id="110" name="Group 109" descr=" 119"/>
          <p:cNvGrpSpPr/>
          <p:nvPr/>
        </p:nvGrpSpPr>
        <p:grpSpPr>
          <a:xfrm>
            <a:off x="5092700" y="1799848"/>
            <a:ext cx="1812594" cy="517639"/>
            <a:chOff x="5092700" y="1799848"/>
            <a:chExt cx="1812594" cy="517639"/>
          </a:xfrm>
        </p:grpSpPr>
        <p:sp>
          <p:nvSpPr>
            <p:cNvPr id="111"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grpSp>
          <p:nvGrpSpPr>
            <p:cNvPr id="112" name="Group 116"/>
            <p:cNvGrpSpPr/>
            <p:nvPr/>
          </p:nvGrpSpPr>
          <p:grpSpPr>
            <a:xfrm>
              <a:off x="5092700" y="1818464"/>
              <a:ext cx="1812594" cy="413266"/>
              <a:chOff x="5092700" y="1818464"/>
              <a:chExt cx="1812594" cy="413266"/>
            </a:xfrm>
          </p:grpSpPr>
          <p:sp>
            <p:nvSpPr>
              <p:cNvPr id="113"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effectLst/>
                  </a:rPr>
                  <a:t>MMP</a:t>
                </a:r>
              </a:p>
            </p:txBody>
          </p:sp>
          <p:cxnSp>
            <p:nvCxnSpPr>
              <p:cNvPr id="115" name="AutoShape 106"/>
              <p:cNvCxnSpPr>
                <a:cxnSpLocks noChangeShapeType="1"/>
                <a:stCxn id="113" idx="0"/>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17"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spTree>
    <p:extLst>
      <p:ext uri="{BB962C8B-B14F-4D97-AF65-F5344CB8AC3E}">
        <p14:creationId xmlns:p14="http://schemas.microsoft.com/office/powerpoint/2010/main" val="1916450550"/>
      </p:ext>
    </p:extLst>
  </p:cSld>
  <p:clrMapOvr>
    <a:masterClrMapping/>
  </p:clrMapOvr>
  <p:transition>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1" name="Group 58" descr=" 8"/>
          <p:cNvGrpSpPr>
            <a:grpSpLocks/>
          </p:cNvGrpSpPr>
          <p:nvPr/>
        </p:nvGrpSpPr>
        <p:grpSpPr bwMode="auto">
          <a:xfrm>
            <a:off x="6276975" y="4217656"/>
            <a:ext cx="1665288" cy="246830"/>
            <a:chOff x="3954" y="2549"/>
            <a:chExt cx="1049" cy="175"/>
          </a:xfrm>
        </p:grpSpPr>
        <p:sp>
          <p:nvSpPr>
            <p:cNvPr id="82"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3"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78" name="Group 61" descr=" 9"/>
          <p:cNvGrpSpPr>
            <a:grpSpLocks/>
          </p:cNvGrpSpPr>
          <p:nvPr/>
        </p:nvGrpSpPr>
        <p:grpSpPr bwMode="auto">
          <a:xfrm>
            <a:off x="5626100" y="3261365"/>
            <a:ext cx="2781300" cy="479556"/>
            <a:chOff x="3544" y="1871"/>
            <a:chExt cx="1752" cy="340"/>
          </a:xfrm>
        </p:grpSpPr>
        <p:sp>
          <p:nvSpPr>
            <p:cNvPr id="79"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0"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103" name="Group 78" descr=" 13"/>
          <p:cNvGrpSpPr>
            <a:grpSpLocks/>
          </p:cNvGrpSpPr>
          <p:nvPr/>
        </p:nvGrpSpPr>
        <p:grpSpPr bwMode="auto">
          <a:xfrm>
            <a:off x="1414463" y="1735249"/>
            <a:ext cx="2838450" cy="1520474"/>
            <a:chOff x="1075" y="869"/>
            <a:chExt cx="1788" cy="1078"/>
          </a:xfrm>
        </p:grpSpPr>
        <p:sp>
          <p:nvSpPr>
            <p:cNvPr id="104"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5"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effectLst/>
                </a:rPr>
                <a:t>ER</a:t>
              </a:r>
            </a:p>
          </p:txBody>
        </p:sp>
        <p:sp>
          <p:nvSpPr>
            <p:cNvPr id="106"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107" name="Group 83" descr=" 17"/>
          <p:cNvGrpSpPr>
            <a:grpSpLocks/>
          </p:cNvGrpSpPr>
          <p:nvPr/>
        </p:nvGrpSpPr>
        <p:grpSpPr bwMode="auto">
          <a:xfrm>
            <a:off x="2024063" y="2132856"/>
            <a:ext cx="4137025" cy="1163629"/>
            <a:chOff x="1275" y="1070"/>
            <a:chExt cx="2606" cy="825"/>
          </a:xfrm>
        </p:grpSpPr>
        <p:sp>
          <p:nvSpPr>
            <p:cNvPr id="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84" name="Group 86" descr=" 18"/>
          <p:cNvGrpSpPr>
            <a:grpSpLocks/>
          </p:cNvGrpSpPr>
          <p:nvPr/>
        </p:nvGrpSpPr>
        <p:grpSpPr bwMode="auto">
          <a:xfrm>
            <a:off x="5275262" y="3797340"/>
            <a:ext cx="2968625" cy="2203138"/>
            <a:chOff x="3323" y="2251"/>
            <a:chExt cx="1870" cy="1562"/>
          </a:xfrm>
        </p:grpSpPr>
        <p:sp>
          <p:nvSpPr>
            <p:cNvPr id="85"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sz="2000" dirty="0">
                  <a:solidFill>
                    <a:srgbClr val="FFFFFF"/>
                  </a:solidFill>
                  <a:effectLst/>
                </a:rPr>
                <a:t>Proliferation </a:t>
              </a:r>
            </a:p>
            <a:p>
              <a:pPr algn="ctr" eaLnBrk="0" hangingPunct="0"/>
              <a:r>
                <a:rPr lang="de-DE" sz="2000" dirty="0" smtClean="0">
                  <a:solidFill>
                    <a:srgbClr val="FFFFFF"/>
                  </a:solidFill>
                  <a:effectLst/>
                </a:rPr>
                <a:t>Cell Survival</a:t>
              </a:r>
              <a:endParaRPr lang="de-DE" sz="2000" dirty="0">
                <a:solidFill>
                  <a:srgbClr val="FFFFFF"/>
                </a:solidFill>
                <a:effectLst/>
              </a:endParaRPr>
            </a:p>
            <a:p>
              <a:pPr algn="ctr" eaLnBrk="0" hangingPunct="0"/>
              <a:r>
                <a:rPr lang="de-DE" sz="2000" dirty="0">
                  <a:solidFill>
                    <a:srgbClr val="FFFFFF"/>
                  </a:solidFill>
                  <a:effectLst/>
                </a:rPr>
                <a:t>Invasion</a:t>
              </a:r>
            </a:p>
          </p:txBody>
        </p:sp>
        <p:grpSp>
          <p:nvGrpSpPr>
            <p:cNvPr id="86" name="Group 88"/>
            <p:cNvGrpSpPr>
              <a:grpSpLocks/>
            </p:cNvGrpSpPr>
            <p:nvPr/>
          </p:nvGrpSpPr>
          <p:grpSpPr bwMode="auto">
            <a:xfrm>
              <a:off x="3323" y="2251"/>
              <a:ext cx="1309" cy="816"/>
              <a:chOff x="3323" y="2251"/>
              <a:chExt cx="1309" cy="816"/>
            </a:xfrm>
          </p:grpSpPr>
          <p:sp>
            <p:nvSpPr>
              <p:cNvPr id="87"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8"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9"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90" name="Group 93" descr=" 20"/>
          <p:cNvGrpSpPr>
            <a:grpSpLocks/>
          </p:cNvGrpSpPr>
          <p:nvPr/>
        </p:nvGrpSpPr>
        <p:grpSpPr bwMode="auto">
          <a:xfrm>
            <a:off x="3560763" y="3797339"/>
            <a:ext cx="3521075" cy="2259555"/>
            <a:chOff x="2243" y="2037"/>
            <a:chExt cx="2218" cy="1602"/>
          </a:xfrm>
        </p:grpSpPr>
        <p:grpSp>
          <p:nvGrpSpPr>
            <p:cNvPr id="91" name="Group 94"/>
            <p:cNvGrpSpPr>
              <a:grpSpLocks/>
            </p:cNvGrpSpPr>
            <p:nvPr/>
          </p:nvGrpSpPr>
          <p:grpSpPr bwMode="auto">
            <a:xfrm>
              <a:off x="2243" y="2037"/>
              <a:ext cx="2218" cy="1602"/>
              <a:chOff x="2243" y="2245"/>
              <a:chExt cx="2218" cy="1602"/>
            </a:xfrm>
          </p:grpSpPr>
          <p:sp>
            <p:nvSpPr>
              <p:cNvPr id="94"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nvGrpSpPr>
              <p:cNvPr id="95" name="Group 96"/>
              <p:cNvGrpSpPr>
                <a:grpSpLocks/>
              </p:cNvGrpSpPr>
              <p:nvPr/>
            </p:nvGrpSpPr>
            <p:grpSpPr bwMode="auto">
              <a:xfrm>
                <a:off x="2275" y="2245"/>
                <a:ext cx="2186" cy="1323"/>
                <a:chOff x="2275" y="2245"/>
                <a:chExt cx="2186" cy="1323"/>
              </a:xfrm>
            </p:grpSpPr>
            <p:grpSp>
              <p:nvGrpSpPr>
                <p:cNvPr id="96" name="Group 97"/>
                <p:cNvGrpSpPr>
                  <a:grpSpLocks/>
                </p:cNvGrpSpPr>
                <p:nvPr/>
              </p:nvGrpSpPr>
              <p:grpSpPr bwMode="auto">
                <a:xfrm>
                  <a:off x="2383" y="2245"/>
                  <a:ext cx="2078" cy="1119"/>
                  <a:chOff x="2383" y="2245"/>
                  <a:chExt cx="2078" cy="1119"/>
                </a:xfrm>
              </p:grpSpPr>
              <p:cxnSp>
                <p:nvCxnSpPr>
                  <p:cNvPr id="99"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00"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01"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97"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98"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sp>
          <p:nvSpPr>
            <p:cNvPr id="92"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93"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sp>
        <p:nvSpPr>
          <p:cNvPr id="118" name="Oval 117" descr=" 117"/>
          <p:cNvSpPr/>
          <p:nvPr/>
        </p:nvSpPr>
        <p:spPr bwMode="auto">
          <a:xfrm>
            <a:off x="3203848" y="1196752"/>
            <a:ext cx="1944687" cy="1876872"/>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p>
        </p:txBody>
      </p:sp>
      <p:sp>
        <p:nvSpPr>
          <p:cNvPr id="119" name="Oval 118" descr=" 118"/>
          <p:cNvSpPr/>
          <p:nvPr/>
        </p:nvSpPr>
        <p:spPr bwMode="auto">
          <a:xfrm rot="2550413">
            <a:off x="6257132" y="1470490"/>
            <a:ext cx="1743785" cy="1825256"/>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p>
        </p:txBody>
      </p:sp>
      <p:grpSp>
        <p:nvGrpSpPr>
          <p:cNvPr id="72" name="Group 67" descr=" 11"/>
          <p:cNvGrpSpPr>
            <a:grpSpLocks/>
          </p:cNvGrpSpPr>
          <p:nvPr/>
        </p:nvGrpSpPr>
        <p:grpSpPr bwMode="auto">
          <a:xfrm>
            <a:off x="4030663" y="2193647"/>
            <a:ext cx="688975" cy="232726"/>
            <a:chOff x="2539" y="1114"/>
            <a:chExt cx="434" cy="165"/>
          </a:xfrm>
        </p:grpSpPr>
        <p:sp>
          <p:nvSpPr>
            <p:cNvPr id="7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75" name="Group 64" descr=" 10"/>
          <p:cNvGrpSpPr>
            <a:grpSpLocks/>
          </p:cNvGrpSpPr>
          <p:nvPr/>
        </p:nvGrpSpPr>
        <p:grpSpPr bwMode="auto">
          <a:xfrm>
            <a:off x="6632575" y="2580792"/>
            <a:ext cx="576263" cy="344152"/>
            <a:chOff x="4010" y="1248"/>
            <a:chExt cx="363" cy="244"/>
          </a:xfrm>
        </p:grpSpPr>
        <p:sp>
          <p:nvSpPr>
            <p:cNvPr id="76"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7"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
        <p:nvSpPr>
          <p:cNvPr id="102" name="Rounded Rectangle 10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sz="2400" i="0" u="none" strike="noStrike" cap="none" normalizeH="0" baseline="0" dirty="0" smtClean="0">
                <a:ln>
                  <a:noFill/>
                </a:ln>
                <a:solidFill>
                  <a:schemeClr val="bg1"/>
                </a:solidFill>
                <a:effectLst/>
                <a:latin typeface="Arial" charset="0"/>
              </a:rPr>
              <a:t>Ligand-independent</a:t>
            </a:r>
            <a:r>
              <a:rPr kumimoji="0" lang="en-GB" sz="2400" i="0" u="none" strike="noStrike" cap="none" normalizeH="0" dirty="0" smtClean="0">
                <a:ln>
                  <a:noFill/>
                </a:ln>
                <a:solidFill>
                  <a:schemeClr val="bg1"/>
                </a:solidFill>
                <a:effectLst/>
                <a:latin typeface="Arial" charset="0"/>
              </a:rPr>
              <a:t> transcription</a:t>
            </a:r>
            <a:endParaRPr kumimoji="0" lang="en-GB" sz="2400" i="0" u="none" strike="noStrike" cap="none" normalizeH="0" baseline="0" dirty="0" smtClean="0">
              <a:ln>
                <a:noFill/>
              </a:ln>
              <a:solidFill>
                <a:schemeClr val="bg1"/>
              </a:solidFill>
              <a:effectLst/>
              <a:latin typeface="Arial" charset="0"/>
            </a:endParaRPr>
          </a:p>
        </p:txBody>
      </p:sp>
      <p:grpSp>
        <p:nvGrpSpPr>
          <p:cNvPr id="110" name="Group 109" descr=" 119"/>
          <p:cNvGrpSpPr/>
          <p:nvPr/>
        </p:nvGrpSpPr>
        <p:grpSpPr>
          <a:xfrm>
            <a:off x="5092700" y="1799848"/>
            <a:ext cx="1812594" cy="517639"/>
            <a:chOff x="5092700" y="1799848"/>
            <a:chExt cx="1812594" cy="517639"/>
          </a:xfrm>
        </p:grpSpPr>
        <p:sp>
          <p:nvSpPr>
            <p:cNvPr id="111"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grpSp>
          <p:nvGrpSpPr>
            <p:cNvPr id="112" name="Group 116"/>
            <p:cNvGrpSpPr/>
            <p:nvPr/>
          </p:nvGrpSpPr>
          <p:grpSpPr>
            <a:xfrm>
              <a:off x="5092700" y="1818464"/>
              <a:ext cx="1812594" cy="413266"/>
              <a:chOff x="5092700" y="1818464"/>
              <a:chExt cx="1812594" cy="413266"/>
            </a:xfrm>
          </p:grpSpPr>
          <p:sp>
            <p:nvSpPr>
              <p:cNvPr id="113"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effectLst/>
                  </a:rPr>
                  <a:t>MMP</a:t>
                </a:r>
              </a:p>
            </p:txBody>
          </p:sp>
          <p:cxnSp>
            <p:nvCxnSpPr>
              <p:cNvPr id="115" name="AutoShape 106"/>
              <p:cNvCxnSpPr>
                <a:cxnSpLocks noChangeShapeType="1"/>
                <a:stCxn id="113" idx="0"/>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17"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spTree>
    <p:extLst>
      <p:ext uri="{BB962C8B-B14F-4D97-AF65-F5344CB8AC3E}">
        <p14:creationId xmlns:p14="http://schemas.microsoft.com/office/powerpoint/2010/main" val="945187399"/>
      </p:ext>
    </p:extLst>
  </p:cSld>
  <p:clrMapOvr>
    <a:masterClrMapping/>
  </p:clrMapOvr>
  <p:transition>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latin typeface="Arial" pitchFamily="34" charset="0"/>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25042" name="Oval 18" descr=" 1025042"/>
          <p:cNvSpPr>
            <a:spLocks noChangeArrowheads="1"/>
          </p:cNvSpPr>
          <p:nvPr/>
        </p:nvSpPr>
        <p:spPr bwMode="auto">
          <a:xfrm>
            <a:off x="690563" y="38410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5129" name="Oval 19" descr=" 5129"/>
          <p:cNvSpPr>
            <a:spLocks noChangeAspect="1" noChangeArrowheads="1"/>
          </p:cNvSpPr>
          <p:nvPr/>
        </p:nvSpPr>
        <p:spPr bwMode="auto">
          <a:xfrm>
            <a:off x="1090613" y="3815675"/>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25045" name="AutoShape 21" descr=" 1025045"/>
          <p:cNvSpPr>
            <a:spLocks noChangeArrowheads="1"/>
          </p:cNvSpPr>
          <p:nvPr/>
        </p:nvSpPr>
        <p:spPr bwMode="auto">
          <a:xfrm rot="18780000">
            <a:off x="2399592" y="4029571"/>
            <a:ext cx="368129" cy="1754187"/>
          </a:xfrm>
          <a:prstGeom prst="downArrow">
            <a:avLst>
              <a:gd name="adj1" fmla="val 50000"/>
              <a:gd name="adj2" fmla="val 10584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effectLst/>
                </a:rPr>
                <a:t>ERE</a:t>
              </a:r>
              <a:endParaRPr lang="de-DE" b="1">
                <a:effectLst/>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effectLst>
                  <a:outerShdw blurRad="38100" dist="38100" dir="2700000" algn="tl">
                    <a:srgbClr val="C0C0C0"/>
                  </a:outerShdw>
                </a:effectLst>
                <a:latin typeface="Arial" pitchFamily="34" charset="0"/>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effectLst/>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effectLst/>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smtClean="0">
                  <a:effectLst/>
                </a:rPr>
                <a:t>Target-gene</a:t>
              </a:r>
              <a:endParaRPr lang="de-DE" sz="1600" b="1" dirty="0">
                <a:effectLst/>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51" name="Group 38" descr=" 4"/>
          <p:cNvGrpSpPr>
            <a:grpSpLocks/>
          </p:cNvGrpSpPr>
          <p:nvPr/>
        </p:nvGrpSpPr>
        <p:grpSpPr bwMode="auto">
          <a:xfrm>
            <a:off x="4508500" y="2474330"/>
            <a:ext cx="3906838" cy="1935149"/>
            <a:chOff x="2776" y="1206"/>
            <a:chExt cx="2461" cy="1479"/>
          </a:xfrm>
        </p:grpSpPr>
        <p:cxnSp>
          <p:nvCxnSpPr>
            <p:cNvPr id="52" name="AutoShape 39"/>
            <p:cNvCxnSpPr>
              <a:cxnSpLocks noChangeShapeType="1"/>
              <a:endCxn id="63"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3" name="Group 40"/>
            <p:cNvGrpSpPr>
              <a:grpSpLocks/>
            </p:cNvGrpSpPr>
            <p:nvPr/>
          </p:nvGrpSpPr>
          <p:grpSpPr bwMode="auto">
            <a:xfrm>
              <a:off x="2974" y="1206"/>
              <a:ext cx="2263" cy="1479"/>
              <a:chOff x="2974" y="1206"/>
              <a:chExt cx="2263" cy="1479"/>
            </a:xfrm>
          </p:grpSpPr>
          <p:grpSp>
            <p:nvGrpSpPr>
              <p:cNvPr id="55" name="Group 41"/>
              <p:cNvGrpSpPr>
                <a:grpSpLocks/>
              </p:cNvGrpSpPr>
              <p:nvPr/>
            </p:nvGrpSpPr>
            <p:grpSpPr bwMode="auto">
              <a:xfrm>
                <a:off x="2974" y="1206"/>
                <a:ext cx="1155" cy="963"/>
                <a:chOff x="2974" y="1206"/>
                <a:chExt cx="1155" cy="963"/>
              </a:xfrm>
            </p:grpSpPr>
            <p:cxnSp>
              <p:nvCxnSpPr>
                <p:cNvPr id="66" name="AutoShape 42"/>
                <p:cNvCxnSpPr>
                  <a:cxnSpLocks noChangeShapeType="1"/>
                  <a:endCxn id="67"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67"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a:solidFill>
                        <a:srgbClr val="FFFFFF"/>
                      </a:solidFill>
                      <a:effectLst/>
                    </a:rPr>
                    <a:t>PI3-K</a:t>
                  </a:r>
                  <a:endParaRPr lang="de-DE" sz="2000" b="1" dirty="0">
                    <a:solidFill>
                      <a:srgbClr val="FFFFFF"/>
                    </a:solidFill>
                    <a:effectLst/>
                  </a:endParaRPr>
                </a:p>
              </p:txBody>
            </p:sp>
            <p:sp>
              <p:nvSpPr>
                <p:cNvPr id="68"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Akt</a:t>
                  </a:r>
                  <a:endParaRPr lang="de-DE" sz="2000" b="1">
                    <a:solidFill>
                      <a:srgbClr val="FFFFFF"/>
                    </a:solidFill>
                    <a:effectLst/>
                  </a:endParaRPr>
                </a:p>
              </p:txBody>
            </p:sp>
            <p:cxnSp>
              <p:nvCxnSpPr>
                <p:cNvPr id="69" name="AutoShape 45"/>
                <p:cNvCxnSpPr>
                  <a:cxnSpLocks noChangeShapeType="1"/>
                  <a:stCxn id="67" idx="4"/>
                  <a:endCxn id="68"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56" name="Group 46"/>
              <p:cNvGrpSpPr>
                <a:grpSpLocks/>
              </p:cNvGrpSpPr>
              <p:nvPr/>
            </p:nvGrpSpPr>
            <p:grpSpPr bwMode="auto">
              <a:xfrm>
                <a:off x="3601" y="1239"/>
                <a:ext cx="1636" cy="1446"/>
                <a:chOff x="3601" y="1239"/>
                <a:chExt cx="1636" cy="1446"/>
              </a:xfrm>
            </p:grpSpPr>
            <p:sp>
              <p:nvSpPr>
                <p:cNvPr id="57"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MEK</a:t>
                  </a:r>
                  <a:endParaRPr lang="de-DE" sz="2000" b="1">
                    <a:solidFill>
                      <a:srgbClr val="FFFFFF"/>
                    </a:solidFill>
                    <a:effectLst/>
                  </a:endParaRPr>
                </a:p>
              </p:txBody>
            </p:sp>
            <p:sp>
              <p:nvSpPr>
                <p:cNvPr id="58"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MAPK</a:t>
                  </a:r>
                  <a:endParaRPr lang="de-DE" sz="2000" b="1">
                    <a:solidFill>
                      <a:srgbClr val="FFFFFF"/>
                    </a:solidFill>
                    <a:effectLst/>
                  </a:endParaRPr>
                </a:p>
              </p:txBody>
            </p:sp>
            <p:cxnSp>
              <p:nvCxnSpPr>
                <p:cNvPr id="59" name="AutoShape 49"/>
                <p:cNvCxnSpPr>
                  <a:cxnSpLocks noChangeShapeType="1"/>
                  <a:stCxn id="57" idx="4"/>
                  <a:endCxn id="58"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60" name="AutoShape 50"/>
                <p:cNvCxnSpPr>
                  <a:cxnSpLocks noChangeShapeType="1"/>
                  <a:stCxn id="63" idx="4"/>
                  <a:endCxn id="57"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61"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SOS</a:t>
                  </a:r>
                  <a:endParaRPr lang="de-DE" sz="1600" b="1">
                    <a:solidFill>
                      <a:srgbClr val="FFFFFF"/>
                    </a:solidFill>
                    <a:effectLst/>
                  </a:endParaRPr>
                </a:p>
              </p:txBody>
            </p:sp>
            <p:sp>
              <p:nvSpPr>
                <p:cNvPr id="62"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effectLst/>
                    </a:rPr>
                    <a:t>RAS</a:t>
                  </a:r>
                  <a:endParaRPr lang="de-DE" sz="1600" b="1">
                    <a:solidFill>
                      <a:srgbClr val="FFFFFF"/>
                    </a:solidFill>
                    <a:effectLst/>
                  </a:endParaRPr>
                </a:p>
              </p:txBody>
            </p:sp>
            <p:sp>
              <p:nvSpPr>
                <p:cNvPr id="63"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RAF</a:t>
                  </a:r>
                  <a:endParaRPr lang="de-DE" sz="2000" b="1">
                    <a:solidFill>
                      <a:srgbClr val="FFFFFF"/>
                    </a:solidFill>
                    <a:effectLst/>
                  </a:endParaRPr>
                </a:p>
              </p:txBody>
            </p:sp>
            <p:sp>
              <p:nvSpPr>
                <p:cNvPr id="64"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sz="2000" b="1">
                      <a:solidFill>
                        <a:srgbClr val="FFFFFF"/>
                      </a:solidFill>
                      <a:effectLst/>
                    </a:rPr>
                    <a:t>P90</a:t>
                  </a:r>
                  <a:r>
                    <a:rPr lang="de-CH" sz="2000" b="1" baseline="30000">
                      <a:solidFill>
                        <a:srgbClr val="FFFFFF"/>
                      </a:solidFill>
                      <a:effectLst/>
                    </a:rPr>
                    <a:t>RSK</a:t>
                  </a:r>
                  <a:endParaRPr lang="de-DE" sz="2000" b="1" baseline="30000">
                    <a:solidFill>
                      <a:srgbClr val="FFFFFF"/>
                    </a:solidFill>
                    <a:effectLst/>
                  </a:endParaRPr>
                </a:p>
              </p:txBody>
            </p:sp>
            <p:cxnSp>
              <p:nvCxnSpPr>
                <p:cNvPr id="65" name="AutoShape 55"/>
                <p:cNvCxnSpPr>
                  <a:cxnSpLocks noChangeShapeType="1"/>
                  <a:stCxn id="58" idx="2"/>
                  <a:endCxn id="64"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4" name="AutoShape 56"/>
            <p:cNvCxnSpPr>
              <a:cxnSpLocks noChangeShapeType="1"/>
              <a:endCxn id="67"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1" name="Group 58" descr=" 8"/>
          <p:cNvGrpSpPr>
            <a:grpSpLocks/>
          </p:cNvGrpSpPr>
          <p:nvPr/>
        </p:nvGrpSpPr>
        <p:grpSpPr bwMode="auto">
          <a:xfrm>
            <a:off x="6276975" y="4217656"/>
            <a:ext cx="1665288" cy="246830"/>
            <a:chOff x="3954" y="2549"/>
            <a:chExt cx="1049" cy="175"/>
          </a:xfrm>
        </p:grpSpPr>
        <p:sp>
          <p:nvSpPr>
            <p:cNvPr id="82"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3"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78" name="Group 61" descr=" 9"/>
          <p:cNvGrpSpPr>
            <a:grpSpLocks/>
          </p:cNvGrpSpPr>
          <p:nvPr/>
        </p:nvGrpSpPr>
        <p:grpSpPr bwMode="auto">
          <a:xfrm>
            <a:off x="5626100" y="3261365"/>
            <a:ext cx="2781300" cy="479556"/>
            <a:chOff x="3544" y="1871"/>
            <a:chExt cx="1752" cy="340"/>
          </a:xfrm>
        </p:grpSpPr>
        <p:sp>
          <p:nvSpPr>
            <p:cNvPr id="79"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80"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grpSp>
        <p:nvGrpSpPr>
          <p:cNvPr id="103" name="Group 78" descr=" 13"/>
          <p:cNvGrpSpPr>
            <a:grpSpLocks/>
          </p:cNvGrpSpPr>
          <p:nvPr/>
        </p:nvGrpSpPr>
        <p:grpSpPr bwMode="auto">
          <a:xfrm>
            <a:off x="1414463" y="1735249"/>
            <a:ext cx="2838450" cy="1520474"/>
            <a:chOff x="1075" y="869"/>
            <a:chExt cx="1788" cy="1078"/>
          </a:xfrm>
        </p:grpSpPr>
        <p:sp>
          <p:nvSpPr>
            <p:cNvPr id="104"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sp>
          <p:nvSpPr>
            <p:cNvPr id="105"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effectLst/>
                </a:rPr>
                <a:t>ER</a:t>
              </a:r>
            </a:p>
          </p:txBody>
        </p:sp>
        <p:sp>
          <p:nvSpPr>
            <p:cNvPr id="106"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31" name="Group 30" descr=" 26"/>
          <p:cNvGrpSpPr/>
          <p:nvPr/>
        </p:nvGrpSpPr>
        <p:grpSpPr>
          <a:xfrm>
            <a:off x="2579685" y="1508842"/>
            <a:ext cx="6816719" cy="1416102"/>
            <a:chOff x="2579685" y="-27384"/>
            <a:chExt cx="6816719" cy="1416102"/>
          </a:xfrm>
        </p:grpSpPr>
        <p:grpSp>
          <p:nvGrpSpPr>
            <p:cNvPr id="32" name="Group 9"/>
            <p:cNvGrpSpPr>
              <a:grpSpLocks/>
            </p:cNvGrpSpPr>
            <p:nvPr/>
          </p:nvGrpSpPr>
          <p:grpSpPr bwMode="auto">
            <a:xfrm>
              <a:off x="6827831" y="491665"/>
              <a:ext cx="622299" cy="897053"/>
              <a:chOff x="4117" y="787"/>
              <a:chExt cx="392" cy="636"/>
            </a:xfrm>
          </p:grpSpPr>
          <p:sp>
            <p:nvSpPr>
              <p:cNvPr id="45"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6"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7"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8"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9"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50"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3"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effectLst/>
                </a:rPr>
                <a:t>EGFR/</a:t>
              </a:r>
            </a:p>
            <a:p>
              <a:pPr algn="ctr" eaLnBrk="0" hangingPunct="0">
                <a:lnSpc>
                  <a:spcPct val="80000"/>
                </a:lnSpc>
              </a:pPr>
              <a:r>
                <a:rPr lang="de-CH" sz="2800" dirty="0">
                  <a:effectLst/>
                </a:rPr>
                <a:t>HER2</a:t>
              </a:r>
              <a:endParaRPr lang="de-DE" sz="2800" dirty="0">
                <a:effectLst/>
              </a:endParaRPr>
            </a:p>
          </p:txBody>
        </p:sp>
        <p:grpSp>
          <p:nvGrpSpPr>
            <p:cNvPr id="34" name="Group 31"/>
            <p:cNvGrpSpPr>
              <a:grpSpLocks/>
            </p:cNvGrpSpPr>
            <p:nvPr/>
          </p:nvGrpSpPr>
          <p:grpSpPr bwMode="auto">
            <a:xfrm>
              <a:off x="4140196" y="100968"/>
              <a:ext cx="484187" cy="873075"/>
              <a:chOff x="2792" y="630"/>
              <a:chExt cx="305" cy="619"/>
            </a:xfrm>
          </p:grpSpPr>
          <p:sp>
            <p:nvSpPr>
              <p:cNvPr id="39"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0"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1"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sp>
            <p:nvSpPr>
              <p:cNvPr id="42"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effectLst/>
                </a:endParaRPr>
              </a:p>
            </p:txBody>
          </p:sp>
          <p:sp>
            <p:nvSpPr>
              <p:cNvPr id="43"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latin typeface="Arial" pitchFamily="34" charset="0"/>
                </a:endParaRPr>
              </a:p>
            </p:txBody>
          </p:sp>
          <p:sp>
            <p:nvSpPr>
              <p:cNvPr id="44"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effectLst/>
                </a:endParaRPr>
              </a:p>
            </p:txBody>
          </p:sp>
        </p:grpSp>
        <p:sp>
          <p:nvSpPr>
            <p:cNvPr id="35"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effectLst/>
                </a:rPr>
                <a:t>IGFR</a:t>
              </a:r>
              <a:endParaRPr lang="de-DE" sz="2800" dirty="0">
                <a:effectLst/>
              </a:endParaRPr>
            </a:p>
          </p:txBody>
        </p:sp>
        <p:sp>
          <p:nvSpPr>
            <p:cNvPr id="36"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7"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38"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grpSp>
      <p:grpSp>
        <p:nvGrpSpPr>
          <p:cNvPr id="107" name="Group 83" descr=" 17"/>
          <p:cNvGrpSpPr>
            <a:grpSpLocks/>
          </p:cNvGrpSpPr>
          <p:nvPr/>
        </p:nvGrpSpPr>
        <p:grpSpPr bwMode="auto">
          <a:xfrm>
            <a:off x="2024063" y="2132856"/>
            <a:ext cx="4137025" cy="1163629"/>
            <a:chOff x="1275" y="1070"/>
            <a:chExt cx="2606" cy="825"/>
          </a:xfrm>
        </p:grpSpPr>
        <p:sp>
          <p:nvSpPr>
            <p:cNvPr id="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latin typeface="Arial" pitchFamily="34" charset="0"/>
              </a:endParaRPr>
            </a:p>
          </p:txBody>
        </p:sp>
      </p:grpSp>
      <p:grpSp>
        <p:nvGrpSpPr>
          <p:cNvPr id="84" name="Group 86" descr=" 18"/>
          <p:cNvGrpSpPr>
            <a:grpSpLocks/>
          </p:cNvGrpSpPr>
          <p:nvPr/>
        </p:nvGrpSpPr>
        <p:grpSpPr bwMode="auto">
          <a:xfrm>
            <a:off x="5275262" y="3797340"/>
            <a:ext cx="2968625" cy="2203138"/>
            <a:chOff x="3323" y="2251"/>
            <a:chExt cx="1870" cy="1562"/>
          </a:xfrm>
        </p:grpSpPr>
        <p:sp>
          <p:nvSpPr>
            <p:cNvPr id="85"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sz="2000" dirty="0">
                  <a:solidFill>
                    <a:srgbClr val="FFFFFF"/>
                  </a:solidFill>
                  <a:effectLst/>
                </a:rPr>
                <a:t>Proliferation </a:t>
              </a:r>
            </a:p>
            <a:p>
              <a:pPr algn="ctr" eaLnBrk="0" hangingPunct="0"/>
              <a:r>
                <a:rPr lang="de-DE" sz="2000" dirty="0" smtClean="0">
                  <a:solidFill>
                    <a:srgbClr val="FFFFFF"/>
                  </a:solidFill>
                  <a:effectLst/>
                </a:rPr>
                <a:t>Cell Survival</a:t>
              </a:r>
              <a:endParaRPr lang="de-DE" sz="2000" dirty="0">
                <a:solidFill>
                  <a:srgbClr val="FFFFFF"/>
                </a:solidFill>
                <a:effectLst/>
              </a:endParaRPr>
            </a:p>
            <a:p>
              <a:pPr algn="ctr" eaLnBrk="0" hangingPunct="0"/>
              <a:r>
                <a:rPr lang="de-DE" sz="2000" dirty="0">
                  <a:solidFill>
                    <a:srgbClr val="FFFFFF"/>
                  </a:solidFill>
                  <a:effectLst/>
                </a:rPr>
                <a:t>Invasion</a:t>
              </a:r>
            </a:p>
          </p:txBody>
        </p:sp>
        <p:grpSp>
          <p:nvGrpSpPr>
            <p:cNvPr id="86" name="Group 88"/>
            <p:cNvGrpSpPr>
              <a:grpSpLocks/>
            </p:cNvGrpSpPr>
            <p:nvPr/>
          </p:nvGrpSpPr>
          <p:grpSpPr bwMode="auto">
            <a:xfrm>
              <a:off x="3323" y="2251"/>
              <a:ext cx="1309" cy="816"/>
              <a:chOff x="3323" y="2251"/>
              <a:chExt cx="1309" cy="816"/>
            </a:xfrm>
          </p:grpSpPr>
          <p:sp>
            <p:nvSpPr>
              <p:cNvPr id="87"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8"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sp>
            <p:nvSpPr>
              <p:cNvPr id="89"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90" name="Group 93" descr=" 20"/>
          <p:cNvGrpSpPr>
            <a:grpSpLocks/>
          </p:cNvGrpSpPr>
          <p:nvPr/>
        </p:nvGrpSpPr>
        <p:grpSpPr bwMode="auto">
          <a:xfrm>
            <a:off x="3560763" y="3797339"/>
            <a:ext cx="3521075" cy="2259555"/>
            <a:chOff x="2243" y="2037"/>
            <a:chExt cx="2218" cy="1602"/>
          </a:xfrm>
        </p:grpSpPr>
        <p:grpSp>
          <p:nvGrpSpPr>
            <p:cNvPr id="91" name="Group 94"/>
            <p:cNvGrpSpPr>
              <a:grpSpLocks/>
            </p:cNvGrpSpPr>
            <p:nvPr/>
          </p:nvGrpSpPr>
          <p:grpSpPr bwMode="auto">
            <a:xfrm>
              <a:off x="2243" y="2037"/>
              <a:ext cx="2218" cy="1602"/>
              <a:chOff x="2243" y="2245"/>
              <a:chExt cx="2218" cy="1602"/>
            </a:xfrm>
          </p:grpSpPr>
          <p:sp>
            <p:nvSpPr>
              <p:cNvPr id="94" name="Oval 95"/>
              <p:cNvSpPr>
                <a:spLocks noChangeArrowheads="1"/>
              </p:cNvSpPr>
              <p:nvPr/>
            </p:nvSpPr>
            <p:spPr bwMode="auto">
              <a:xfrm>
                <a:off x="2243" y="3682"/>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grpSp>
            <p:nvGrpSpPr>
              <p:cNvPr id="95" name="Group 96"/>
              <p:cNvGrpSpPr>
                <a:grpSpLocks/>
              </p:cNvGrpSpPr>
              <p:nvPr/>
            </p:nvGrpSpPr>
            <p:grpSpPr bwMode="auto">
              <a:xfrm>
                <a:off x="2275" y="2245"/>
                <a:ext cx="2186" cy="1323"/>
                <a:chOff x="2275" y="2245"/>
                <a:chExt cx="2186" cy="1323"/>
              </a:xfrm>
            </p:grpSpPr>
            <p:grpSp>
              <p:nvGrpSpPr>
                <p:cNvPr id="96" name="Group 97"/>
                <p:cNvGrpSpPr>
                  <a:grpSpLocks/>
                </p:cNvGrpSpPr>
                <p:nvPr/>
              </p:nvGrpSpPr>
              <p:grpSpPr bwMode="auto">
                <a:xfrm>
                  <a:off x="2383" y="2245"/>
                  <a:ext cx="2078" cy="1119"/>
                  <a:chOff x="2383" y="2245"/>
                  <a:chExt cx="2078" cy="1119"/>
                </a:xfrm>
              </p:grpSpPr>
              <p:cxnSp>
                <p:nvCxnSpPr>
                  <p:cNvPr id="99" name="AutoShape 98"/>
                  <p:cNvCxnSpPr>
                    <a:cxnSpLocks noChangeShapeType="1"/>
                  </p:cNvCxnSpPr>
                  <p:nvPr/>
                </p:nvCxnSpPr>
                <p:spPr bwMode="auto">
                  <a:xfrm flipH="1">
                    <a:off x="2383" y="2245"/>
                    <a:ext cx="923" cy="954"/>
                  </a:xfrm>
                  <a:prstGeom prst="straightConnector1">
                    <a:avLst/>
                  </a:prstGeom>
                  <a:noFill/>
                  <a:ln w="38100">
                    <a:solidFill>
                      <a:schemeClr val="folHlink"/>
                    </a:solidFill>
                    <a:round/>
                    <a:headEnd/>
                    <a:tailEnd type="triangle" w="med" len="med"/>
                  </a:ln>
                </p:spPr>
              </p:cxnSp>
              <p:cxnSp>
                <p:nvCxnSpPr>
                  <p:cNvPr id="100" name="AutoShape 99"/>
                  <p:cNvCxnSpPr>
                    <a:cxnSpLocks noChangeShapeType="1"/>
                  </p:cNvCxnSpPr>
                  <p:nvPr/>
                </p:nvCxnSpPr>
                <p:spPr bwMode="auto">
                  <a:xfrm flipH="1">
                    <a:off x="2557" y="2651"/>
                    <a:ext cx="1029" cy="650"/>
                  </a:xfrm>
                  <a:prstGeom prst="straightConnector1">
                    <a:avLst/>
                  </a:prstGeom>
                  <a:noFill/>
                  <a:ln w="38100">
                    <a:solidFill>
                      <a:schemeClr val="folHlink"/>
                    </a:solidFill>
                    <a:round/>
                    <a:headEnd/>
                    <a:tailEnd type="triangle" w="med" len="med"/>
                  </a:ln>
                </p:spPr>
              </p:cxnSp>
              <p:cxnSp>
                <p:nvCxnSpPr>
                  <p:cNvPr id="101" name="AutoShape 100"/>
                  <p:cNvCxnSpPr>
                    <a:cxnSpLocks noChangeShapeType="1"/>
                  </p:cNvCxnSpPr>
                  <p:nvPr/>
                </p:nvCxnSpPr>
                <p:spPr bwMode="auto">
                  <a:xfrm flipH="1">
                    <a:off x="2683" y="2640"/>
                    <a:ext cx="1778" cy="724"/>
                  </a:xfrm>
                  <a:prstGeom prst="straightConnector1">
                    <a:avLst/>
                  </a:prstGeom>
                  <a:noFill/>
                  <a:ln w="38100">
                    <a:solidFill>
                      <a:schemeClr val="folHlink"/>
                    </a:solidFill>
                    <a:round/>
                    <a:headEnd/>
                    <a:tailEnd type="triangle" w="med" len="med"/>
                  </a:ln>
                </p:spPr>
              </p:cxnSp>
            </p:grpSp>
            <p:sp>
              <p:nvSpPr>
                <p:cNvPr id="97" name="Oval 101"/>
                <p:cNvSpPr>
                  <a:spLocks noChangeArrowheads="1"/>
                </p:cNvSpPr>
                <p:nvPr/>
              </p:nvSpPr>
              <p:spPr bwMode="auto">
                <a:xfrm>
                  <a:off x="2275" y="329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98" name="Oval 102"/>
                <p:cNvSpPr>
                  <a:spLocks noChangeArrowheads="1"/>
                </p:cNvSpPr>
                <p:nvPr/>
              </p:nvSpPr>
              <p:spPr bwMode="auto">
                <a:xfrm>
                  <a:off x="2623" y="340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sp>
          <p:nvSpPr>
            <p:cNvPr id="92" name="Oval 103"/>
            <p:cNvSpPr>
              <a:spLocks noChangeArrowheads="1"/>
            </p:cNvSpPr>
            <p:nvPr/>
          </p:nvSpPr>
          <p:spPr bwMode="auto">
            <a:xfrm>
              <a:off x="3133" y="346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sp>
          <p:nvSpPr>
            <p:cNvPr id="93" name="Oval 104"/>
            <p:cNvSpPr>
              <a:spLocks noChangeArrowheads="1"/>
            </p:cNvSpPr>
            <p:nvPr/>
          </p:nvSpPr>
          <p:spPr bwMode="auto">
            <a:xfrm>
              <a:off x="3106" y="3183"/>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sp>
        <p:nvSpPr>
          <p:cNvPr id="71" name="Oval 44" descr=" 109"/>
          <p:cNvSpPr>
            <a:spLocks noChangeArrowheads="1"/>
          </p:cNvSpPr>
          <p:nvPr/>
        </p:nvSpPr>
        <p:spPr bwMode="auto">
          <a:xfrm>
            <a:off x="4743623" y="4050869"/>
            <a:ext cx="1052513" cy="321871"/>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sz="2000" b="1" dirty="0" smtClean="0">
                <a:solidFill>
                  <a:srgbClr val="FFFFFF"/>
                </a:solidFill>
                <a:effectLst/>
              </a:rPr>
              <a:t>mTOR</a:t>
            </a:r>
            <a:endParaRPr lang="de-DE" sz="2000" b="1" dirty="0">
              <a:solidFill>
                <a:srgbClr val="FFFFFF"/>
              </a:solidFill>
              <a:effectLst/>
            </a:endParaRPr>
          </a:p>
        </p:txBody>
      </p:sp>
      <p:cxnSp>
        <p:nvCxnSpPr>
          <p:cNvPr id="70"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6" name="Rectangle 13" descr=" 116"/>
          <p:cNvSpPr>
            <a:spLocks noChangeArrowheads="1"/>
          </p:cNvSpPr>
          <p:nvPr/>
        </p:nvSpPr>
        <p:spPr bwMode="auto">
          <a:xfrm>
            <a:off x="108520" y="-27384"/>
            <a:ext cx="9144000" cy="1143000"/>
          </a:xfrm>
          <a:prstGeom prst="rect">
            <a:avLst/>
          </a:prstGeom>
          <a:noFill/>
          <a:ln w="9525">
            <a:noFill/>
            <a:miter lim="800000"/>
            <a:headEnd/>
            <a:tailEnd/>
          </a:ln>
        </p:spPr>
        <p:txBody>
          <a:bodyPr anchor="ctr"/>
          <a:lstStyle/>
          <a:p>
            <a:pPr algn="ctr">
              <a:lnSpc>
                <a:spcPct val="90000"/>
              </a:lnSpc>
            </a:pPr>
            <a:r>
              <a:rPr lang="en-GB" sz="2800" b="1" dirty="0" smtClean="0">
                <a:solidFill>
                  <a:schemeClr val="bg1"/>
                </a:solidFill>
                <a:effectLst/>
              </a:rPr>
              <a:t>ER-</a:t>
            </a:r>
            <a:r>
              <a:rPr lang="en-GB" sz="2800" b="1" dirty="0" err="1" smtClean="0">
                <a:solidFill>
                  <a:schemeClr val="bg1"/>
                </a:solidFill>
                <a:effectLst/>
              </a:rPr>
              <a:t>Signaling</a:t>
            </a:r>
            <a:r>
              <a:rPr lang="en-GB" sz="2800" b="1" dirty="0" smtClean="0">
                <a:solidFill>
                  <a:schemeClr val="bg1"/>
                </a:solidFill>
                <a:effectLst/>
              </a:rPr>
              <a:t> and Anti-oestrogen Therapy</a:t>
            </a:r>
          </a:p>
          <a:p>
            <a:pPr algn="ctr">
              <a:lnSpc>
                <a:spcPct val="90000"/>
              </a:lnSpc>
            </a:pPr>
            <a:r>
              <a:rPr lang="en-US" sz="2800" b="1" dirty="0" smtClean="0">
                <a:solidFill>
                  <a:schemeClr val="bg1"/>
                </a:solidFill>
                <a:effectLst/>
              </a:rPr>
              <a:t>Understanding the Cellular Signaling Network</a:t>
            </a:r>
            <a:endParaRPr lang="en-US" sz="2800" b="1" dirty="0">
              <a:solidFill>
                <a:schemeClr val="bg1"/>
              </a:solidFill>
              <a:effectLst/>
            </a:endParaRPr>
          </a:p>
        </p:txBody>
      </p:sp>
      <p:sp>
        <p:nvSpPr>
          <p:cNvPr id="114" name="Text Box 3" descr=" 114"/>
          <p:cNvSpPr txBox="1">
            <a:spLocks noChangeArrowheads="1"/>
          </p:cNvSpPr>
          <p:nvPr/>
        </p:nvSpPr>
        <p:spPr bwMode="auto">
          <a:xfrm>
            <a:off x="2333652" y="6548907"/>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chemeClr val="bg2"/>
                </a:solidFill>
                <a:effectLst/>
                <a:cs typeface="Arial" charset="0"/>
              </a:rPr>
              <a:t>Adapted from </a:t>
            </a:r>
            <a:r>
              <a:rPr lang="en-US" sz="1400" dirty="0">
                <a:solidFill>
                  <a:schemeClr val="bg2"/>
                </a:solidFill>
                <a:cs typeface="Arial" charset="0"/>
              </a:rPr>
              <a:t>Johnston SR. </a:t>
            </a:r>
            <a:r>
              <a:rPr lang="en-US" sz="1400" i="1" dirty="0" err="1">
                <a:solidFill>
                  <a:schemeClr val="bg2"/>
                </a:solidFill>
                <a:cs typeface="Arial" charset="0"/>
              </a:rPr>
              <a:t>Clin</a:t>
            </a:r>
            <a:r>
              <a:rPr lang="en-US" sz="1400" i="1" dirty="0">
                <a:solidFill>
                  <a:schemeClr val="bg2"/>
                </a:solidFill>
                <a:cs typeface="Arial" charset="0"/>
              </a:rPr>
              <a:t> Cancer Res</a:t>
            </a:r>
            <a:r>
              <a:rPr lang="en-US" sz="1400" dirty="0">
                <a:solidFill>
                  <a:schemeClr val="bg2"/>
                </a:solidFill>
                <a:cs typeface="Arial" charset="0"/>
              </a:rPr>
              <a:t>. 2005;11(2 Pt 2):</a:t>
            </a:r>
            <a:r>
              <a:rPr lang="en-US" sz="1400" dirty="0" smtClean="0">
                <a:solidFill>
                  <a:schemeClr val="bg2"/>
                </a:solidFill>
                <a:cs typeface="Arial" charset="0"/>
              </a:rPr>
              <a:t>889s-899s.</a:t>
            </a:r>
            <a:endParaRPr lang="en-US" sz="1400" dirty="0">
              <a:solidFill>
                <a:schemeClr val="bg2"/>
              </a:solidFill>
              <a:effectLst/>
              <a:cs typeface="Arial" charset="0"/>
            </a:endParaRPr>
          </a:p>
        </p:txBody>
      </p:sp>
      <p:sp>
        <p:nvSpPr>
          <p:cNvPr id="118" name="Oval 117" descr=" 117"/>
          <p:cNvSpPr/>
          <p:nvPr/>
        </p:nvSpPr>
        <p:spPr bwMode="auto">
          <a:xfrm>
            <a:off x="3203848" y="1196752"/>
            <a:ext cx="1944687" cy="1876872"/>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p>
        </p:txBody>
      </p:sp>
      <p:sp>
        <p:nvSpPr>
          <p:cNvPr id="119" name="Oval 118" descr=" 118"/>
          <p:cNvSpPr/>
          <p:nvPr/>
        </p:nvSpPr>
        <p:spPr bwMode="auto">
          <a:xfrm rot="2550413">
            <a:off x="6257132" y="1470490"/>
            <a:ext cx="1743785" cy="1825256"/>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p>
        </p:txBody>
      </p:sp>
      <p:grpSp>
        <p:nvGrpSpPr>
          <p:cNvPr id="72" name="Group 67" descr=" 11"/>
          <p:cNvGrpSpPr>
            <a:grpSpLocks/>
          </p:cNvGrpSpPr>
          <p:nvPr/>
        </p:nvGrpSpPr>
        <p:grpSpPr bwMode="auto">
          <a:xfrm>
            <a:off x="4030663" y="2193647"/>
            <a:ext cx="688975" cy="232726"/>
            <a:chOff x="2539" y="1114"/>
            <a:chExt cx="434" cy="165"/>
          </a:xfrm>
        </p:grpSpPr>
        <p:sp>
          <p:nvSpPr>
            <p:cNvPr id="7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75" name="Group 64" descr=" 10"/>
          <p:cNvGrpSpPr>
            <a:grpSpLocks/>
          </p:cNvGrpSpPr>
          <p:nvPr/>
        </p:nvGrpSpPr>
        <p:grpSpPr bwMode="auto">
          <a:xfrm>
            <a:off x="6632575" y="2580792"/>
            <a:ext cx="576263" cy="344152"/>
            <a:chOff x="4010" y="1248"/>
            <a:chExt cx="363" cy="244"/>
          </a:xfrm>
        </p:grpSpPr>
        <p:sp>
          <p:nvSpPr>
            <p:cNvPr id="76"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effectLst/>
                </a:rPr>
                <a:t>P</a:t>
              </a:r>
            </a:p>
          </p:txBody>
        </p:sp>
        <p:sp>
          <p:nvSpPr>
            <p:cNvPr id="77"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effectLst/>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latin typeface="Arial" pitchFamily="34" charset="0"/>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smtClean="0">
                  <a:latin typeface="Arial" pitchFamily="34" charset="0"/>
                </a:rPr>
                <a:t> Growth Factor </a:t>
              </a:r>
              <a:endParaRPr lang="de-DE" sz="1400" b="1" dirty="0">
                <a:latin typeface="Arial" pitchFamily="34" charset="0"/>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smtClean="0">
                  <a:latin typeface="Arial" pitchFamily="34" charset="0"/>
                </a:rPr>
                <a:t> Estrogen/Tamoxifen</a:t>
              </a:r>
              <a:endParaRPr lang="de-DE" sz="1400" b="1" dirty="0">
                <a:latin typeface="Arial" pitchFamily="34" charset="0"/>
              </a:endParaRPr>
            </a:p>
          </p:txBody>
        </p:sp>
      </p:grpSp>
      <p:sp>
        <p:nvSpPr>
          <p:cNvPr id="102" name="Rounded Rectangle 10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1" fontAlgn="base" latinLnBrk="0" hangingPunct="1">
              <a:lnSpc>
                <a:spcPct val="80000"/>
              </a:lnSpc>
              <a:spcBef>
                <a:spcPct val="0"/>
              </a:spcBef>
              <a:spcAft>
                <a:spcPct val="0"/>
              </a:spcAft>
              <a:buClrTx/>
              <a:buSzTx/>
              <a:buFontTx/>
              <a:buNone/>
              <a:tabLst/>
            </a:pPr>
            <a:r>
              <a:rPr kumimoji="0" lang="en-GB" sz="2400" i="0" u="none" strike="noStrike" cap="none" normalizeH="0" baseline="0" dirty="0" smtClean="0">
                <a:ln>
                  <a:noFill/>
                </a:ln>
                <a:solidFill>
                  <a:schemeClr val="bg1"/>
                </a:solidFill>
                <a:effectLst/>
                <a:latin typeface="Arial" charset="0"/>
              </a:rPr>
              <a:t>Ligand-independent</a:t>
            </a:r>
            <a:r>
              <a:rPr kumimoji="0" lang="en-GB" sz="2400" i="0" u="none" strike="noStrike" cap="none" normalizeH="0" dirty="0" smtClean="0">
                <a:ln>
                  <a:noFill/>
                </a:ln>
                <a:solidFill>
                  <a:schemeClr val="bg1"/>
                </a:solidFill>
                <a:effectLst/>
                <a:latin typeface="Arial" charset="0"/>
              </a:rPr>
              <a:t> transcription</a:t>
            </a:r>
            <a:endParaRPr kumimoji="0" lang="en-GB" sz="2400" i="0" u="none" strike="noStrike" cap="none" normalizeH="0" baseline="0" dirty="0" smtClean="0">
              <a:ln>
                <a:noFill/>
              </a:ln>
              <a:solidFill>
                <a:schemeClr val="bg1"/>
              </a:solidFill>
              <a:effectLst/>
              <a:latin typeface="Arial" charset="0"/>
            </a:endParaRPr>
          </a:p>
        </p:txBody>
      </p:sp>
      <p:grpSp>
        <p:nvGrpSpPr>
          <p:cNvPr id="110" name="Group 109" descr=" 119"/>
          <p:cNvGrpSpPr/>
          <p:nvPr/>
        </p:nvGrpSpPr>
        <p:grpSpPr>
          <a:xfrm>
            <a:off x="5092700" y="1799848"/>
            <a:ext cx="1812594" cy="517639"/>
            <a:chOff x="5092700" y="1799848"/>
            <a:chExt cx="1812594" cy="517639"/>
          </a:xfrm>
        </p:grpSpPr>
        <p:sp>
          <p:nvSpPr>
            <p:cNvPr id="111"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effectLst/>
                </a:rPr>
                <a:t>ER</a:t>
              </a:r>
            </a:p>
          </p:txBody>
        </p:sp>
        <p:grpSp>
          <p:nvGrpSpPr>
            <p:cNvPr id="112" name="Group 116"/>
            <p:cNvGrpSpPr/>
            <p:nvPr/>
          </p:nvGrpSpPr>
          <p:grpSpPr>
            <a:xfrm>
              <a:off x="5092700" y="1818464"/>
              <a:ext cx="1812594" cy="413266"/>
              <a:chOff x="5092700" y="1818464"/>
              <a:chExt cx="1812594" cy="413266"/>
            </a:xfrm>
          </p:grpSpPr>
          <p:sp>
            <p:nvSpPr>
              <p:cNvPr id="113"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effectLst/>
                  </a:rPr>
                  <a:t>MMP</a:t>
                </a:r>
              </a:p>
            </p:txBody>
          </p:sp>
          <p:cxnSp>
            <p:nvCxnSpPr>
              <p:cNvPr id="115" name="AutoShape 106"/>
              <p:cNvCxnSpPr>
                <a:cxnSpLocks noChangeShapeType="1"/>
                <a:stCxn id="113" idx="0"/>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17"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latin typeface="Arial" pitchFamily="34" charset="0"/>
                </a:endParaRPr>
              </a:p>
            </p:txBody>
          </p:sp>
        </p:grpSp>
      </p:grpSp>
      <p:grpSp>
        <p:nvGrpSpPr>
          <p:cNvPr id="120" name="Group 119" descr=" 27"/>
          <p:cNvGrpSpPr/>
          <p:nvPr/>
        </p:nvGrpSpPr>
        <p:grpSpPr>
          <a:xfrm>
            <a:off x="-36512" y="1033259"/>
            <a:ext cx="4752528" cy="3835901"/>
            <a:chOff x="-1548680" y="992483"/>
            <a:chExt cx="4752528" cy="3835901"/>
          </a:xfrm>
        </p:grpSpPr>
        <p:sp>
          <p:nvSpPr>
            <p:cNvPr id="121" name="Oval 120"/>
            <p:cNvSpPr/>
            <p:nvPr/>
          </p:nvSpPr>
          <p:spPr bwMode="auto">
            <a:xfrm>
              <a:off x="-1548680" y="992483"/>
              <a:ext cx="4752528" cy="3835901"/>
            </a:xfrm>
            <a:prstGeom prst="ellipse">
              <a:avLst/>
            </a:prstGeom>
            <a:solidFill>
              <a:schemeClr val="accent5"/>
            </a:solidFill>
            <a:ln w="76200" cap="flat" cmpd="sng" algn="ctr">
              <a:solidFill>
                <a:schemeClr val="accent1">
                  <a:lumMod val="50000"/>
                </a:schemeClr>
              </a:solidFill>
              <a:prstDash val="solid"/>
              <a:round/>
              <a:headEnd type="none" w="med" len="med"/>
              <a:tailEnd type="non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0" i="0" u="none" strike="noStrike" cap="none" normalizeH="0" baseline="0" dirty="0" smtClean="0">
                <a:ln>
                  <a:noFill/>
                </a:ln>
                <a:solidFill>
                  <a:schemeClr val="tx1"/>
                </a:solidFill>
                <a:effectLst/>
                <a:latin typeface="Arial" charset="0"/>
              </a:endParaRPr>
            </a:p>
          </p:txBody>
        </p:sp>
        <p:pic>
          <p:nvPicPr>
            <p:cNvPr id="12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624" y="1588024"/>
              <a:ext cx="4008759" cy="2194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1044624" y="1227984"/>
              <a:ext cx="3773670" cy="3582519"/>
            </a:xfrm>
            <a:prstGeom prst="rect">
              <a:avLst/>
            </a:prstGeom>
          </p:spPr>
          <p:txBody>
            <a:bodyPr wrap="square">
              <a:spAutoFit/>
            </a:bodyPr>
            <a:lstStyle/>
            <a:p>
              <a:pPr algn="ctr">
                <a:lnSpc>
                  <a:spcPct val="85000"/>
                </a:lnSpc>
                <a:spcBef>
                  <a:spcPts val="600"/>
                </a:spcBef>
              </a:pPr>
              <a:r>
                <a:rPr lang="en-GB" sz="1600" b="1" dirty="0" smtClean="0">
                  <a:latin typeface="Arial" charset="0"/>
                </a:rPr>
                <a:t>Complex biology</a:t>
              </a:r>
            </a:p>
            <a:p>
              <a:pPr algn="ctr">
                <a:lnSpc>
                  <a:spcPct val="85000"/>
                </a:lnSpc>
                <a:spcBef>
                  <a:spcPts val="600"/>
                </a:spcBef>
              </a:pPr>
              <a:endParaRPr lang="en-GB" sz="1600" b="1" dirty="0">
                <a:latin typeface="Arial" charset="0"/>
              </a:endParaRPr>
            </a:p>
            <a:p>
              <a:pPr algn="ctr">
                <a:lnSpc>
                  <a:spcPct val="85000"/>
                </a:lnSpc>
                <a:spcBef>
                  <a:spcPts val="600"/>
                </a:spcBef>
              </a:pPr>
              <a:endParaRPr lang="en-GB" sz="1600" b="1" dirty="0" smtClean="0">
                <a:latin typeface="Arial" charset="0"/>
              </a:endParaRPr>
            </a:p>
            <a:p>
              <a:pPr algn="ctr">
                <a:lnSpc>
                  <a:spcPct val="85000"/>
                </a:lnSpc>
                <a:spcBef>
                  <a:spcPts val="600"/>
                </a:spcBef>
              </a:pPr>
              <a:endParaRPr lang="en-GB" sz="1600" b="1" dirty="0" smtClean="0">
                <a:latin typeface="Arial" charset="0"/>
              </a:endParaRPr>
            </a:p>
            <a:p>
              <a:pPr algn="ctr">
                <a:lnSpc>
                  <a:spcPct val="85000"/>
                </a:lnSpc>
                <a:spcBef>
                  <a:spcPts val="600"/>
                </a:spcBef>
              </a:pPr>
              <a:endParaRPr lang="en-GB" sz="1600" b="1" dirty="0">
                <a:latin typeface="Arial" charset="0"/>
              </a:endParaRPr>
            </a:p>
            <a:p>
              <a:pPr algn="ctr">
                <a:lnSpc>
                  <a:spcPct val="85000"/>
                </a:lnSpc>
                <a:spcBef>
                  <a:spcPts val="600"/>
                </a:spcBef>
              </a:pPr>
              <a:endParaRPr lang="en-GB" sz="1600" b="1" dirty="0" smtClean="0">
                <a:latin typeface="Arial" charset="0"/>
              </a:endParaRPr>
            </a:p>
            <a:p>
              <a:pPr algn="ctr">
                <a:lnSpc>
                  <a:spcPct val="85000"/>
                </a:lnSpc>
                <a:spcBef>
                  <a:spcPts val="600"/>
                </a:spcBef>
              </a:pPr>
              <a:endParaRPr lang="en-GB" sz="1600" b="1" dirty="0">
                <a:latin typeface="Arial" charset="0"/>
              </a:endParaRPr>
            </a:p>
            <a:p>
              <a:pPr algn="ctr">
                <a:lnSpc>
                  <a:spcPct val="85000"/>
                </a:lnSpc>
                <a:spcBef>
                  <a:spcPts val="600"/>
                </a:spcBef>
              </a:pPr>
              <a:endParaRPr lang="en-GB" sz="1600" b="1" dirty="0" smtClean="0">
                <a:latin typeface="Arial" charset="0"/>
              </a:endParaRPr>
            </a:p>
            <a:p>
              <a:pPr algn="ctr">
                <a:lnSpc>
                  <a:spcPct val="85000"/>
                </a:lnSpc>
                <a:spcBef>
                  <a:spcPts val="600"/>
                </a:spcBef>
              </a:pPr>
              <a:r>
                <a:rPr lang="en-GB" sz="1600" b="1" dirty="0" smtClean="0">
                  <a:latin typeface="Arial" charset="0"/>
                </a:rPr>
                <a:t> </a:t>
              </a:r>
            </a:p>
            <a:p>
              <a:pPr algn="ctr">
                <a:lnSpc>
                  <a:spcPct val="85000"/>
                </a:lnSpc>
                <a:spcBef>
                  <a:spcPts val="600"/>
                </a:spcBef>
              </a:pPr>
              <a:r>
                <a:rPr lang="en-GB" sz="1600" dirty="0" smtClean="0">
                  <a:latin typeface="Arial" charset="0"/>
                </a:rPr>
                <a:t>8 </a:t>
              </a:r>
              <a:r>
                <a:rPr lang="en-GB" sz="1600" dirty="0">
                  <a:latin typeface="Arial" charset="0"/>
                </a:rPr>
                <a:t>receptor combinations, 3 ligands, </a:t>
              </a:r>
              <a:r>
                <a:rPr lang="en-GB" sz="1600" dirty="0" smtClean="0">
                  <a:latin typeface="Arial" charset="0"/>
                </a:rPr>
                <a:t>              6 </a:t>
              </a:r>
              <a:r>
                <a:rPr lang="en-GB" sz="1600" dirty="0">
                  <a:latin typeface="Arial" charset="0"/>
                </a:rPr>
                <a:t>ligand-binding </a:t>
              </a:r>
              <a:r>
                <a:rPr lang="en-GB" sz="1600" dirty="0" smtClean="0">
                  <a:latin typeface="Arial" charset="0"/>
                </a:rPr>
                <a:t>proteins; </a:t>
              </a:r>
              <a:endParaRPr lang="en-GB" sz="1600" dirty="0">
                <a:latin typeface="Arial" charset="0"/>
              </a:endParaRPr>
            </a:p>
            <a:p>
              <a:pPr algn="ctr">
                <a:lnSpc>
                  <a:spcPct val="85000"/>
                </a:lnSpc>
                <a:spcBef>
                  <a:spcPts val="600"/>
                </a:spcBef>
              </a:pPr>
              <a:r>
                <a:rPr lang="en-GB" sz="1600" dirty="0" smtClean="0">
                  <a:latin typeface="Arial" charset="0"/>
                </a:rPr>
                <a:t>   Variable expression of                heterodimers</a:t>
              </a:r>
              <a:endParaRPr lang="en-GB" sz="1600" dirty="0"/>
            </a:p>
          </p:txBody>
        </p:sp>
      </p:grpSp>
    </p:spTree>
    <p:extLst>
      <p:ext uri="{BB962C8B-B14F-4D97-AF65-F5344CB8AC3E}">
        <p14:creationId xmlns:p14="http://schemas.microsoft.com/office/powerpoint/2010/main" val="3990345849"/>
      </p:ext>
    </p:extLst>
  </p:cSld>
  <p:clrMapOvr>
    <a:masterClrMapping/>
  </p:clrMapOvr>
  <p:transition>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descr=" 5122"/>
          <p:cNvPicPr>
            <a:picLocks noChangeAspect="1" noChangeArrowheads="1"/>
          </p:cNvPicPr>
          <p:nvPr/>
        </p:nvPicPr>
        <p:blipFill>
          <a:blip r:embed="rId3" cstate="print"/>
          <a:srcRect l="9492" r="7927" b="24974"/>
          <a:stretch>
            <a:fillRect/>
          </a:stretch>
        </p:blipFill>
        <p:spPr bwMode="auto">
          <a:xfrm>
            <a:off x="227013" y="1908735"/>
            <a:ext cx="8737600" cy="4602327"/>
          </a:xfrm>
          <a:prstGeom prst="rect">
            <a:avLst/>
          </a:prstGeom>
          <a:noFill/>
          <a:ln w="38100">
            <a:noFill/>
            <a:miter lim="800000"/>
            <a:headEnd/>
            <a:tailEnd/>
          </a:ln>
        </p:spPr>
      </p:pic>
      <p:pic>
        <p:nvPicPr>
          <p:cNvPr id="5126" name="Picture 8" descr=" 5126"/>
          <p:cNvPicPr>
            <a:picLocks noChangeAspect="1" noChangeArrowheads="1"/>
          </p:cNvPicPr>
          <p:nvPr/>
        </p:nvPicPr>
        <p:blipFill>
          <a:blip r:embed="rId4" cstate="print"/>
          <a:srcRect t="-4190" b="58139"/>
          <a:stretch>
            <a:fillRect/>
          </a:stretch>
        </p:blipFill>
        <p:spPr bwMode="auto">
          <a:xfrm>
            <a:off x="1870075" y="4368574"/>
            <a:ext cx="5618163" cy="2186211"/>
          </a:xfrm>
          <a:prstGeom prst="rect">
            <a:avLst/>
          </a:prstGeom>
          <a:noFill/>
          <a:ln w="38100">
            <a:noFill/>
            <a:miter lim="800000"/>
            <a:headEnd/>
            <a:tailEnd/>
          </a:ln>
        </p:spPr>
      </p:pic>
      <p:sp>
        <p:nvSpPr>
          <p:cNvPr id="25" name="Rounded Rectangle 24" descr=" 25"/>
          <p:cNvSpPr/>
          <p:nvPr/>
        </p:nvSpPr>
        <p:spPr bwMode="auto">
          <a:xfrm>
            <a:off x="6228184" y="4982126"/>
            <a:ext cx="2014545" cy="1018352"/>
          </a:xfrm>
          <a:prstGeom prst="roundRect">
            <a:avLst/>
          </a:prstGeom>
          <a:solidFill>
            <a:schemeClr val="accent1">
              <a:lumMod val="50000"/>
            </a:schemeClr>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Ligand-dependent Transcription</a:t>
            </a:r>
          </a:p>
        </p:txBody>
      </p:sp>
      <p:pic>
        <p:nvPicPr>
          <p:cNvPr id="1025028" name="Picture 4" descr=" 1025028"/>
          <p:cNvPicPr>
            <a:picLocks noChangeAspect="1" noChangeArrowheads="1"/>
          </p:cNvPicPr>
          <p:nvPr/>
        </p:nvPicPr>
        <p:blipFill>
          <a:blip r:embed="rId5" cstate="print"/>
          <a:srcRect l="862" t="82828"/>
          <a:stretch>
            <a:fillRect/>
          </a:stretch>
        </p:blipFill>
        <p:spPr bwMode="auto">
          <a:xfrm rot="21362696">
            <a:off x="3070225" y="1938355"/>
            <a:ext cx="1887538" cy="315943"/>
          </a:xfrm>
          <a:prstGeom prst="rect">
            <a:avLst/>
          </a:prstGeom>
          <a:noFill/>
          <a:ln w="38100">
            <a:noFill/>
            <a:miter lim="800000"/>
            <a:headEnd/>
            <a:tailEnd/>
          </a:ln>
        </p:spPr>
      </p:pic>
      <p:sp>
        <p:nvSpPr>
          <p:cNvPr id="1025029" name="Rectangle 5" descr=" 1025029"/>
          <p:cNvSpPr>
            <a:spLocks noChangeArrowheads="1"/>
          </p:cNvSpPr>
          <p:nvPr/>
        </p:nvSpPr>
        <p:spPr bwMode="auto">
          <a:xfrm>
            <a:off x="3408363" y="1412776"/>
            <a:ext cx="1146175" cy="618669"/>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2" name="Group 111" descr=" 2"/>
          <p:cNvGrpSpPr>
            <a:grpSpLocks/>
          </p:cNvGrpSpPr>
          <p:nvPr/>
        </p:nvGrpSpPr>
        <p:grpSpPr bwMode="auto">
          <a:xfrm>
            <a:off x="5527675" y="1412254"/>
            <a:ext cx="1643063" cy="912567"/>
            <a:chOff x="3482" y="560"/>
            <a:chExt cx="1035" cy="647"/>
          </a:xfrm>
        </p:grpSpPr>
        <p:sp>
          <p:nvSpPr>
            <p:cNvPr id="1025030" name="Rectangle 6"/>
            <p:cNvSpPr>
              <a:spLocks noChangeArrowheads="1"/>
            </p:cNvSpPr>
            <p:nvPr/>
          </p:nvSpPr>
          <p:spPr bwMode="auto">
            <a:xfrm>
              <a:off x="3975" y="560"/>
              <a:ext cx="365" cy="645"/>
            </a:xfrm>
            <a:prstGeom prst="rect">
              <a:avLst/>
            </a:prstGeom>
            <a:solidFill>
              <a:schemeClr val="bg1"/>
            </a:solidFill>
            <a:ln w="38100">
              <a:noFill/>
              <a:miter lim="800000"/>
              <a:headEnd/>
              <a:tailEnd/>
            </a:ln>
            <a:effectLst/>
          </p:spPr>
          <p:txBody>
            <a:bodyPr wrap="none" lIns="93600" tIns="46800" rIns="93600" bIns="46800" anchor="ctr"/>
            <a:lstStyle/>
            <a:p>
              <a:pPr>
                <a:defRPr/>
              </a:pPr>
              <a:endParaRPr lang="en-GB">
                <a:solidFill>
                  <a:srgbClr val="000000"/>
                </a:solidFill>
                <a:latin typeface="Arial"/>
              </a:endParaRPr>
            </a:p>
          </p:txBody>
        </p:sp>
        <p:pic>
          <p:nvPicPr>
            <p:cNvPr id="5228" name="Picture 7"/>
            <p:cNvPicPr>
              <a:picLocks noChangeAspect="1" noChangeArrowheads="1"/>
            </p:cNvPicPr>
            <p:nvPr/>
          </p:nvPicPr>
          <p:blipFill>
            <a:blip r:embed="rId5" cstate="print"/>
            <a:srcRect l="862" t="82828"/>
            <a:stretch>
              <a:fillRect/>
            </a:stretch>
          </p:blipFill>
          <p:spPr bwMode="auto">
            <a:xfrm rot="1091187">
              <a:off x="3482" y="1105"/>
              <a:ext cx="1035" cy="102"/>
            </a:xfrm>
            <a:prstGeom prst="rect">
              <a:avLst/>
            </a:prstGeom>
            <a:noFill/>
            <a:ln w="38100">
              <a:noFill/>
              <a:miter lim="800000"/>
              <a:headEnd/>
              <a:tailEnd/>
            </a:ln>
          </p:spPr>
        </p:pic>
      </p:grpSp>
      <p:sp>
        <p:nvSpPr>
          <p:cNvPr id="1025041" name="Oval 17" descr=" 1025041"/>
          <p:cNvSpPr>
            <a:spLocks noChangeArrowheads="1"/>
          </p:cNvSpPr>
          <p:nvPr/>
        </p:nvSpPr>
        <p:spPr bwMode="auto">
          <a:xfrm>
            <a:off x="312738" y="2424963"/>
            <a:ext cx="288925" cy="256703"/>
          </a:xfrm>
          <a:prstGeom prst="ellipse">
            <a:avLst/>
          </a:prstGeom>
          <a:solidFill>
            <a:srgbClr val="FF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044" name="AutoShape 20" descr=" 1025044"/>
          <p:cNvSpPr>
            <a:spLocks noChangeArrowheads="1"/>
          </p:cNvSpPr>
          <p:nvPr/>
        </p:nvSpPr>
        <p:spPr bwMode="auto">
          <a:xfrm rot="20340000">
            <a:off x="565150" y="2756421"/>
            <a:ext cx="371475" cy="902693"/>
          </a:xfrm>
          <a:prstGeom prst="downArrow">
            <a:avLst>
              <a:gd name="adj1" fmla="val 50000"/>
              <a:gd name="adj2" fmla="val 68376"/>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nvGrpSpPr>
          <p:cNvPr id="3" name="Group 22" descr=" 3"/>
          <p:cNvGrpSpPr>
            <a:grpSpLocks/>
          </p:cNvGrpSpPr>
          <p:nvPr/>
        </p:nvGrpSpPr>
        <p:grpSpPr bwMode="auto">
          <a:xfrm>
            <a:off x="3079253" y="5185230"/>
            <a:ext cx="5237163" cy="1220046"/>
            <a:chOff x="1960" y="3255"/>
            <a:chExt cx="3299" cy="865"/>
          </a:xfrm>
        </p:grpSpPr>
        <p:sp>
          <p:nvSpPr>
            <p:cNvPr id="5219" name="Rectangle 23"/>
            <p:cNvSpPr>
              <a:spLocks noChangeArrowheads="1"/>
            </p:cNvSpPr>
            <p:nvPr/>
          </p:nvSpPr>
          <p:spPr bwMode="auto">
            <a:xfrm>
              <a:off x="1960" y="3904"/>
              <a:ext cx="1207" cy="210"/>
            </a:xfrm>
            <a:prstGeom prst="rect">
              <a:avLst/>
            </a:prstGeom>
            <a:solidFill>
              <a:srgbClr val="80808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a:solidFill>
                    <a:srgbClr val="000000"/>
                  </a:solidFill>
                  <a:latin typeface="Arial"/>
                </a:rPr>
                <a:t>ERE</a:t>
              </a:r>
              <a:endParaRPr lang="de-DE" b="1">
                <a:solidFill>
                  <a:srgbClr val="000000"/>
                </a:solidFill>
                <a:latin typeface="Arial"/>
              </a:endParaRPr>
            </a:p>
          </p:txBody>
        </p:sp>
        <p:sp>
          <p:nvSpPr>
            <p:cNvPr id="5220" name="Oval 24"/>
            <p:cNvSpPr>
              <a:spLocks noChangeAspect="1" noChangeArrowheads="1"/>
            </p:cNvSpPr>
            <p:nvPr/>
          </p:nvSpPr>
          <p:spPr bwMode="auto">
            <a:xfrm>
              <a:off x="2116" y="3255"/>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5221" name="Oval 25"/>
            <p:cNvSpPr>
              <a:spLocks noChangeAspect="1" noChangeArrowheads="1"/>
            </p:cNvSpPr>
            <p:nvPr/>
          </p:nvSpPr>
          <p:spPr bwMode="auto">
            <a:xfrm>
              <a:off x="2372" y="3351"/>
              <a:ext cx="393" cy="623"/>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sp>
          <p:nvSpPr>
            <p:cNvPr id="1025050" name="Rectangle 26"/>
            <p:cNvSpPr>
              <a:spLocks noChangeArrowheads="1"/>
            </p:cNvSpPr>
            <p:nvPr/>
          </p:nvSpPr>
          <p:spPr bwMode="auto">
            <a:xfrm>
              <a:off x="4643" y="3935"/>
              <a:ext cx="616" cy="185"/>
            </a:xfrm>
            <a:prstGeom prst="rect">
              <a:avLst/>
            </a:prstGeom>
            <a:noFill/>
            <a:ln w="50800">
              <a:noFill/>
              <a:miter lim="800000"/>
              <a:headEnd/>
              <a:tailEnd/>
            </a:ln>
            <a:effectLst/>
          </p:spPr>
          <p:txBody>
            <a:bodyPr lIns="93600" tIns="46800" rIns="93600" bIns="46800" anchor="ctr"/>
            <a:lstStyle/>
            <a:p>
              <a:pPr algn="ctr" eaLnBrk="0" hangingPunct="0">
                <a:lnSpc>
                  <a:spcPct val="80000"/>
                </a:lnSpc>
                <a:spcBef>
                  <a:spcPct val="20000"/>
                </a:spcBef>
                <a:defRPr/>
              </a:pPr>
              <a:endParaRPr lang="en-US" sz="1600" b="1">
                <a:solidFill>
                  <a:srgbClr val="000000"/>
                </a:solidFill>
                <a:effectLst>
                  <a:outerShdw blurRad="38100" dist="38100" dir="2700000" algn="tl">
                    <a:srgbClr val="C0C0C0"/>
                  </a:outerShdw>
                </a:effectLst>
                <a:latin typeface="Arial"/>
              </a:endParaRPr>
            </a:p>
          </p:txBody>
        </p:sp>
        <p:sp>
          <p:nvSpPr>
            <p:cNvPr id="5223" name="Oval 27"/>
            <p:cNvSpPr>
              <a:spLocks noChangeArrowheads="1"/>
            </p:cNvSpPr>
            <p:nvPr/>
          </p:nvSpPr>
          <p:spPr bwMode="auto">
            <a:xfrm>
              <a:off x="2724" y="3670"/>
              <a:ext cx="450" cy="220"/>
            </a:xfrm>
            <a:prstGeom prst="ellipse">
              <a:avLst/>
            </a:prstGeom>
            <a:solidFill>
              <a:srgbClr val="006600"/>
            </a:solidFill>
            <a:ln w="19050">
              <a:solidFill>
                <a:schemeClr val="tx1"/>
              </a:solidFill>
              <a:round/>
              <a:headEnd/>
              <a:tailEnd/>
            </a:ln>
          </p:spPr>
          <p:txBody>
            <a:bodyPr wrap="none" lIns="93600" tIns="46800" rIns="93600" bIns="46800" anchor="ctr"/>
            <a:lstStyle/>
            <a:p>
              <a:pPr algn="ctr" eaLnBrk="0" hangingPunct="0">
                <a:spcBef>
                  <a:spcPct val="20000"/>
                </a:spcBef>
              </a:pPr>
              <a:endParaRPr lang="en-US" sz="1400" b="1">
                <a:solidFill>
                  <a:srgbClr val="FFFFFF"/>
                </a:solidFill>
                <a:latin typeface="Arial"/>
              </a:endParaRPr>
            </a:p>
          </p:txBody>
        </p:sp>
        <p:sp>
          <p:nvSpPr>
            <p:cNvPr id="5224" name="AutoShape 28"/>
            <p:cNvSpPr>
              <a:spLocks noChangeArrowheads="1"/>
            </p:cNvSpPr>
            <p:nvPr/>
          </p:nvSpPr>
          <p:spPr bwMode="auto">
            <a:xfrm>
              <a:off x="2927" y="3582"/>
              <a:ext cx="379" cy="195"/>
            </a:xfrm>
            <a:prstGeom prst="hexagon">
              <a:avLst>
                <a:gd name="adj" fmla="val 38359"/>
                <a:gd name="vf" fmla="val 115470"/>
              </a:avLst>
            </a:prstGeom>
            <a:solidFill>
              <a:srgbClr val="FF0000"/>
            </a:solidFill>
            <a:ln w="19050">
              <a:solidFill>
                <a:schemeClr val="tx1"/>
              </a:solidFill>
              <a:miter lim="800000"/>
              <a:headEnd/>
              <a:tailEnd/>
            </a:ln>
          </p:spPr>
          <p:txBody>
            <a:bodyPr wrap="none" lIns="93600" tIns="10800" rIns="93600" bIns="46800" anchor="ctr"/>
            <a:lstStyle/>
            <a:p>
              <a:pPr algn="ctr" eaLnBrk="0" hangingPunct="0">
                <a:spcBef>
                  <a:spcPct val="20000"/>
                </a:spcBef>
              </a:pPr>
              <a:endParaRPr lang="en-US" sz="3600" b="1">
                <a:solidFill>
                  <a:srgbClr val="FFFFFF"/>
                </a:solidFill>
                <a:latin typeface="Arial"/>
              </a:endParaRPr>
            </a:p>
          </p:txBody>
        </p:sp>
        <p:sp>
          <p:nvSpPr>
            <p:cNvPr id="5225" name="Rectangle 29"/>
            <p:cNvSpPr>
              <a:spLocks noChangeArrowheads="1"/>
            </p:cNvSpPr>
            <p:nvPr/>
          </p:nvSpPr>
          <p:spPr bwMode="auto">
            <a:xfrm>
              <a:off x="3178" y="3904"/>
              <a:ext cx="1135" cy="210"/>
            </a:xfrm>
            <a:prstGeom prst="rect">
              <a:avLst/>
            </a:prstGeom>
            <a:solidFill>
              <a:srgbClr val="FF6600"/>
            </a:solidFill>
            <a:ln w="19050">
              <a:solidFill>
                <a:srgbClr val="FFFFFF"/>
              </a:solidFill>
              <a:miter lim="800000"/>
              <a:headEnd/>
              <a:tailEnd/>
            </a:ln>
          </p:spPr>
          <p:txBody>
            <a:bodyPr wrap="none" lIns="93600" tIns="46800" rIns="93600" bIns="46800" anchor="ctr"/>
            <a:lstStyle/>
            <a:p>
              <a:pPr eaLnBrk="0" hangingPunct="0">
                <a:spcBef>
                  <a:spcPct val="20000"/>
                </a:spcBef>
              </a:pPr>
              <a:r>
                <a:rPr lang="de-CH" b="1" dirty="0">
                  <a:solidFill>
                    <a:srgbClr val="000000"/>
                  </a:solidFill>
                  <a:latin typeface="Arial"/>
                </a:rPr>
                <a:t>Target-Gene</a:t>
              </a:r>
              <a:endParaRPr lang="de-DE" sz="1600" b="1" dirty="0">
                <a:solidFill>
                  <a:srgbClr val="000000"/>
                </a:solidFill>
                <a:latin typeface="Arial"/>
              </a:endParaRPr>
            </a:p>
          </p:txBody>
        </p:sp>
        <p:sp>
          <p:nvSpPr>
            <p:cNvPr id="1025054" name="AutoShape 30"/>
            <p:cNvSpPr>
              <a:spLocks noChangeArrowheads="1"/>
            </p:cNvSpPr>
            <p:nvPr/>
          </p:nvSpPr>
          <p:spPr bwMode="auto">
            <a:xfrm rot="5400000" flipH="1">
              <a:off x="3403" y="3478"/>
              <a:ext cx="449" cy="365"/>
            </a:xfrm>
            <a:custGeom>
              <a:avLst/>
              <a:gdLst>
                <a:gd name="G0" fmla="+- 10294 0 0"/>
                <a:gd name="G1" fmla="+- 16885 0 0"/>
                <a:gd name="G2" fmla="+- 5944 0 0"/>
                <a:gd name="G3" fmla="*/ 10294 1 2"/>
                <a:gd name="G4" fmla="+- G3 10800 0"/>
                <a:gd name="G5" fmla="+- 21600 10294 16885"/>
                <a:gd name="G6" fmla="+- 16885 5944 0"/>
                <a:gd name="G7" fmla="*/ G6 1 2"/>
                <a:gd name="G8" fmla="*/ 16885 2 1"/>
                <a:gd name="G9" fmla="+- G8 0 21600"/>
                <a:gd name="G10" fmla="*/ 21600 G0 G1"/>
                <a:gd name="G11" fmla="*/ 21600 G4 G1"/>
                <a:gd name="G12" fmla="*/ 21600 G5 G1"/>
                <a:gd name="G13" fmla="*/ 21600 G7 G1"/>
                <a:gd name="G14" fmla="*/ 16885 1 2"/>
                <a:gd name="G15" fmla="+- G5 0 G4"/>
                <a:gd name="G16" fmla="+- G0 0 G4"/>
                <a:gd name="G17" fmla="*/ G2 G15 G16"/>
                <a:gd name="T0" fmla="*/ 15947 w 21600"/>
                <a:gd name="T1" fmla="*/ 0 h 21600"/>
                <a:gd name="T2" fmla="*/ 10294 w 21600"/>
                <a:gd name="T3" fmla="*/ 5944 h 21600"/>
                <a:gd name="T4" fmla="*/ 0 w 21600"/>
                <a:gd name="T5" fmla="*/ 20400 h 21600"/>
                <a:gd name="T6" fmla="*/ 8443 w 21600"/>
                <a:gd name="T7" fmla="*/ 21600 h 21600"/>
                <a:gd name="T8" fmla="*/ 16885 w 21600"/>
                <a:gd name="T9" fmla="*/ 14603 h 21600"/>
                <a:gd name="T10" fmla="*/ 21600 w 21600"/>
                <a:gd name="T11" fmla="*/ 5944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47" y="0"/>
                  </a:moveTo>
                  <a:lnTo>
                    <a:pt x="10294" y="5944"/>
                  </a:lnTo>
                  <a:lnTo>
                    <a:pt x="15009" y="5944"/>
                  </a:lnTo>
                  <a:lnTo>
                    <a:pt x="15009" y="19200"/>
                  </a:lnTo>
                  <a:lnTo>
                    <a:pt x="0" y="19200"/>
                  </a:lnTo>
                  <a:lnTo>
                    <a:pt x="0" y="21600"/>
                  </a:lnTo>
                  <a:lnTo>
                    <a:pt x="16885" y="21600"/>
                  </a:lnTo>
                  <a:lnTo>
                    <a:pt x="16885" y="5944"/>
                  </a:lnTo>
                  <a:lnTo>
                    <a:pt x="21600" y="5944"/>
                  </a:lnTo>
                  <a:close/>
                </a:path>
              </a:pathLst>
            </a:custGeom>
            <a:solidFill>
              <a:srgbClr val="333333"/>
            </a:solidFill>
            <a:ln w="50800">
              <a:solidFill>
                <a:schemeClr val="tx1"/>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4" name="Group 38" descr=" 4"/>
          <p:cNvGrpSpPr>
            <a:grpSpLocks/>
          </p:cNvGrpSpPr>
          <p:nvPr/>
        </p:nvGrpSpPr>
        <p:grpSpPr bwMode="auto">
          <a:xfrm>
            <a:off x="4508500" y="2474330"/>
            <a:ext cx="3906838" cy="1935149"/>
            <a:chOff x="2776" y="1206"/>
            <a:chExt cx="2461" cy="1479"/>
          </a:xfrm>
        </p:grpSpPr>
        <p:cxnSp>
          <p:nvCxnSpPr>
            <p:cNvPr id="5201" name="AutoShape 39"/>
            <p:cNvCxnSpPr>
              <a:cxnSpLocks noChangeShapeType="1"/>
              <a:stCxn id="5183" idx="6"/>
              <a:endCxn id="5212" idx="1"/>
            </p:cNvCxnSpPr>
            <p:nvPr/>
          </p:nvCxnSpPr>
          <p:spPr bwMode="auto">
            <a:xfrm>
              <a:off x="4517" y="1370"/>
              <a:ext cx="242" cy="127"/>
            </a:xfrm>
            <a:prstGeom prst="straightConnector1">
              <a:avLst/>
            </a:prstGeom>
            <a:noFill/>
            <a:ln w="38100">
              <a:solidFill>
                <a:schemeClr val="folHlink"/>
              </a:solidFill>
              <a:round/>
              <a:headEnd/>
              <a:tailEnd type="triangle" w="med" len="med"/>
            </a:ln>
          </p:spPr>
        </p:cxnSp>
        <p:grpSp>
          <p:nvGrpSpPr>
            <p:cNvPr id="5" name="Group 40"/>
            <p:cNvGrpSpPr>
              <a:grpSpLocks/>
            </p:cNvGrpSpPr>
            <p:nvPr/>
          </p:nvGrpSpPr>
          <p:grpSpPr bwMode="auto">
            <a:xfrm>
              <a:off x="2974" y="1206"/>
              <a:ext cx="2263" cy="1479"/>
              <a:chOff x="2974" y="1206"/>
              <a:chExt cx="2263" cy="1479"/>
            </a:xfrm>
          </p:grpSpPr>
          <p:grpSp>
            <p:nvGrpSpPr>
              <p:cNvPr id="6" name="Group 41"/>
              <p:cNvGrpSpPr>
                <a:grpSpLocks/>
              </p:cNvGrpSpPr>
              <p:nvPr/>
            </p:nvGrpSpPr>
            <p:grpSpPr bwMode="auto">
              <a:xfrm>
                <a:off x="2974" y="1206"/>
                <a:ext cx="1155" cy="963"/>
                <a:chOff x="2974" y="1206"/>
                <a:chExt cx="1155" cy="963"/>
              </a:xfrm>
            </p:grpSpPr>
            <p:cxnSp>
              <p:nvCxnSpPr>
                <p:cNvPr id="5215" name="AutoShape 42"/>
                <p:cNvCxnSpPr>
                  <a:cxnSpLocks noChangeShapeType="1"/>
                  <a:endCxn id="5216" idx="7"/>
                </p:cNvCxnSpPr>
                <p:nvPr/>
              </p:nvCxnSpPr>
              <p:spPr bwMode="auto">
                <a:xfrm flipH="1">
                  <a:off x="3753" y="1206"/>
                  <a:ext cx="376" cy="295"/>
                </a:xfrm>
                <a:prstGeom prst="straightConnector1">
                  <a:avLst/>
                </a:prstGeom>
                <a:noFill/>
                <a:ln w="38100">
                  <a:solidFill>
                    <a:schemeClr val="folHlink"/>
                  </a:solidFill>
                  <a:round/>
                  <a:headEnd/>
                  <a:tailEnd type="triangle" w="med" len="med"/>
                </a:ln>
              </p:spPr>
            </p:cxnSp>
            <p:sp>
              <p:nvSpPr>
                <p:cNvPr id="5216" name="Oval 43"/>
                <p:cNvSpPr>
                  <a:spLocks noChangeArrowheads="1"/>
                </p:cNvSpPr>
                <p:nvPr/>
              </p:nvSpPr>
              <p:spPr bwMode="auto">
                <a:xfrm>
                  <a:off x="3313" y="1474"/>
                  <a:ext cx="515" cy="242"/>
                </a:xfrm>
                <a:prstGeom prst="ellipse">
                  <a:avLst/>
                </a:prstGeom>
                <a:solidFill>
                  <a:srgbClr val="0066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dirty="0">
                      <a:solidFill>
                        <a:srgbClr val="FFFFFF"/>
                      </a:solidFill>
                      <a:latin typeface="Arial"/>
                    </a:rPr>
                    <a:t>PI3-K</a:t>
                  </a:r>
                  <a:endParaRPr lang="de-DE" b="1" dirty="0">
                    <a:solidFill>
                      <a:srgbClr val="FFFFFF"/>
                    </a:solidFill>
                    <a:latin typeface="Arial"/>
                  </a:endParaRPr>
                </a:p>
              </p:txBody>
            </p:sp>
            <p:sp>
              <p:nvSpPr>
                <p:cNvPr id="5217" name="Oval 44"/>
                <p:cNvSpPr>
                  <a:spLocks noChangeArrowheads="1"/>
                </p:cNvSpPr>
                <p:nvPr/>
              </p:nvSpPr>
              <p:spPr bwMode="auto">
                <a:xfrm>
                  <a:off x="2974" y="1923"/>
                  <a:ext cx="663" cy="246"/>
                </a:xfrm>
                <a:prstGeom prst="ellipse">
                  <a:avLst/>
                </a:prstGeom>
                <a:solidFill>
                  <a:srgbClr val="008000"/>
                </a:solidFill>
                <a:ln w="25400">
                  <a:solidFill>
                    <a:srgbClr val="3333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Akt</a:t>
                  </a:r>
                  <a:endParaRPr lang="de-DE" b="1">
                    <a:solidFill>
                      <a:srgbClr val="FFFFFF"/>
                    </a:solidFill>
                    <a:latin typeface="Arial"/>
                  </a:endParaRPr>
                </a:p>
              </p:txBody>
            </p:sp>
            <p:cxnSp>
              <p:nvCxnSpPr>
                <p:cNvPr id="5218" name="AutoShape 45"/>
                <p:cNvCxnSpPr>
                  <a:cxnSpLocks noChangeShapeType="1"/>
                  <a:stCxn id="5216" idx="4"/>
                  <a:endCxn id="5217" idx="0"/>
                </p:cNvCxnSpPr>
                <p:nvPr/>
              </p:nvCxnSpPr>
              <p:spPr bwMode="auto">
                <a:xfrm rot="5400000">
                  <a:off x="3334" y="1687"/>
                  <a:ext cx="207" cy="265"/>
                </a:xfrm>
                <a:prstGeom prst="straightConnector1">
                  <a:avLst/>
                </a:prstGeom>
                <a:noFill/>
                <a:ln w="38100">
                  <a:solidFill>
                    <a:schemeClr val="folHlink"/>
                  </a:solidFill>
                  <a:round/>
                  <a:headEnd/>
                  <a:tailEnd type="triangle" w="med" len="med"/>
                </a:ln>
              </p:spPr>
            </p:cxnSp>
          </p:grpSp>
          <p:grpSp>
            <p:nvGrpSpPr>
              <p:cNvPr id="7" name="Group 46"/>
              <p:cNvGrpSpPr>
                <a:grpSpLocks/>
              </p:cNvGrpSpPr>
              <p:nvPr/>
            </p:nvGrpSpPr>
            <p:grpSpPr bwMode="auto">
              <a:xfrm>
                <a:off x="3601" y="1239"/>
                <a:ext cx="1636" cy="1446"/>
                <a:chOff x="3601" y="1239"/>
                <a:chExt cx="1636" cy="1446"/>
              </a:xfrm>
            </p:grpSpPr>
            <p:sp>
              <p:nvSpPr>
                <p:cNvPr id="5206" name="Oval 47"/>
                <p:cNvSpPr>
                  <a:spLocks noChangeArrowheads="1"/>
                </p:cNvSpPr>
                <p:nvPr/>
              </p:nvSpPr>
              <p:spPr bwMode="auto">
                <a:xfrm>
                  <a:off x="4675" y="1904"/>
                  <a:ext cx="562" cy="23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MEK</a:t>
                  </a:r>
                  <a:endParaRPr lang="de-DE" b="1">
                    <a:solidFill>
                      <a:srgbClr val="FFFFFF"/>
                    </a:solidFill>
                    <a:latin typeface="Arial"/>
                  </a:endParaRPr>
                </a:p>
              </p:txBody>
            </p:sp>
            <p:sp>
              <p:nvSpPr>
                <p:cNvPr id="5207" name="Oval 48"/>
                <p:cNvSpPr>
                  <a:spLocks noChangeArrowheads="1"/>
                </p:cNvSpPr>
                <p:nvPr/>
              </p:nvSpPr>
              <p:spPr bwMode="auto">
                <a:xfrm>
                  <a:off x="4381" y="2418"/>
                  <a:ext cx="544" cy="251"/>
                </a:xfrm>
                <a:prstGeom prst="ellipse">
                  <a:avLst/>
                </a:prstGeom>
                <a:solidFill>
                  <a:srgbClr val="D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MAPK</a:t>
                  </a:r>
                  <a:endParaRPr lang="de-DE" b="1">
                    <a:solidFill>
                      <a:srgbClr val="FFFFFF"/>
                    </a:solidFill>
                    <a:latin typeface="Arial"/>
                  </a:endParaRPr>
                </a:p>
              </p:txBody>
            </p:sp>
            <p:cxnSp>
              <p:nvCxnSpPr>
                <p:cNvPr id="5208" name="AutoShape 49"/>
                <p:cNvCxnSpPr>
                  <a:cxnSpLocks noChangeShapeType="1"/>
                  <a:stCxn id="5206" idx="4"/>
                  <a:endCxn id="5207" idx="0"/>
                </p:cNvCxnSpPr>
                <p:nvPr/>
              </p:nvCxnSpPr>
              <p:spPr bwMode="auto">
                <a:xfrm flipH="1">
                  <a:off x="4653" y="2146"/>
                  <a:ext cx="303" cy="264"/>
                </a:xfrm>
                <a:prstGeom prst="straightConnector1">
                  <a:avLst/>
                </a:prstGeom>
                <a:noFill/>
                <a:ln w="38100">
                  <a:solidFill>
                    <a:schemeClr val="folHlink"/>
                  </a:solidFill>
                  <a:round/>
                  <a:headEnd/>
                  <a:tailEnd type="triangle" w="med" len="med"/>
                </a:ln>
              </p:spPr>
            </p:cxnSp>
            <p:cxnSp>
              <p:nvCxnSpPr>
                <p:cNvPr id="5209" name="AutoShape 50"/>
                <p:cNvCxnSpPr>
                  <a:cxnSpLocks noChangeShapeType="1"/>
                  <a:stCxn id="5212" idx="4"/>
                  <a:endCxn id="5206" idx="0"/>
                </p:cNvCxnSpPr>
                <p:nvPr/>
              </p:nvCxnSpPr>
              <p:spPr bwMode="auto">
                <a:xfrm>
                  <a:off x="4953" y="1689"/>
                  <a:ext cx="3" cy="207"/>
                </a:xfrm>
                <a:prstGeom prst="straightConnector1">
                  <a:avLst/>
                </a:prstGeom>
                <a:noFill/>
                <a:ln w="38100">
                  <a:solidFill>
                    <a:schemeClr val="folHlink"/>
                  </a:solidFill>
                  <a:round/>
                  <a:headEnd/>
                  <a:tailEnd type="triangle" w="med" len="med"/>
                </a:ln>
              </p:spPr>
            </p:cxnSp>
            <p:sp>
              <p:nvSpPr>
                <p:cNvPr id="5210" name="Oval 51"/>
                <p:cNvSpPr>
                  <a:spLocks noChangeArrowheads="1"/>
                </p:cNvSpPr>
                <p:nvPr/>
              </p:nvSpPr>
              <p:spPr bwMode="auto">
                <a:xfrm>
                  <a:off x="4431" y="1239"/>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SOS</a:t>
                  </a:r>
                  <a:endParaRPr lang="de-DE" sz="1600" b="1">
                    <a:solidFill>
                      <a:srgbClr val="FFFFFF"/>
                    </a:solidFill>
                    <a:latin typeface="Arial"/>
                  </a:endParaRPr>
                </a:p>
              </p:txBody>
            </p:sp>
            <p:sp>
              <p:nvSpPr>
                <p:cNvPr id="5211" name="Oval 52"/>
                <p:cNvSpPr>
                  <a:spLocks noChangeArrowheads="1"/>
                </p:cNvSpPr>
                <p:nvPr/>
              </p:nvSpPr>
              <p:spPr bwMode="auto">
                <a:xfrm>
                  <a:off x="4591" y="1343"/>
                  <a:ext cx="372" cy="164"/>
                </a:xfrm>
                <a:prstGeom prst="ellipse">
                  <a:avLst/>
                </a:prstGeom>
                <a:solidFill>
                  <a:srgbClr val="CC0000"/>
                </a:solidFill>
                <a:ln w="25400">
                  <a:solidFill>
                    <a:srgbClr val="800000"/>
                  </a:solidFill>
                  <a:round/>
                  <a:headEnd/>
                  <a:tailEnd/>
                </a:ln>
              </p:spPr>
              <p:txBody>
                <a:bodyPr wrap="none" lIns="90000" tIns="46800" rIns="90000" bIns="46800" anchor="ctr"/>
                <a:lstStyle/>
                <a:p>
                  <a:pPr algn="ctr" eaLnBrk="0" hangingPunct="0">
                    <a:spcBef>
                      <a:spcPct val="20000"/>
                    </a:spcBef>
                  </a:pPr>
                  <a:r>
                    <a:rPr lang="de-CH" sz="1600" b="1">
                      <a:solidFill>
                        <a:srgbClr val="FFFFFF"/>
                      </a:solidFill>
                      <a:latin typeface="Arial"/>
                    </a:rPr>
                    <a:t>RAS</a:t>
                  </a:r>
                  <a:endParaRPr lang="de-DE" sz="1600" b="1">
                    <a:solidFill>
                      <a:srgbClr val="FFFFFF"/>
                    </a:solidFill>
                    <a:latin typeface="Arial"/>
                  </a:endParaRPr>
                </a:p>
              </p:txBody>
            </p:sp>
            <p:sp>
              <p:nvSpPr>
                <p:cNvPr id="5212" name="Oval 53"/>
                <p:cNvSpPr>
                  <a:spLocks noChangeArrowheads="1"/>
                </p:cNvSpPr>
                <p:nvPr/>
              </p:nvSpPr>
              <p:spPr bwMode="auto">
                <a:xfrm>
                  <a:off x="4679" y="1465"/>
                  <a:ext cx="547" cy="216"/>
                </a:xfrm>
                <a:prstGeom prst="ellipse">
                  <a:avLst/>
                </a:prstGeom>
                <a:solidFill>
                  <a:srgbClr val="A50021"/>
                </a:solidFill>
                <a:ln w="25400">
                  <a:solidFill>
                    <a:srgbClr val="80000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RAF</a:t>
                  </a:r>
                  <a:endParaRPr lang="de-DE" b="1">
                    <a:solidFill>
                      <a:srgbClr val="FFFFFF"/>
                    </a:solidFill>
                    <a:latin typeface="Arial"/>
                  </a:endParaRPr>
                </a:p>
              </p:txBody>
            </p:sp>
            <p:sp>
              <p:nvSpPr>
                <p:cNvPr id="5213" name="Oval 54"/>
                <p:cNvSpPr>
                  <a:spLocks noChangeArrowheads="1"/>
                </p:cNvSpPr>
                <p:nvPr/>
              </p:nvSpPr>
              <p:spPr bwMode="auto">
                <a:xfrm>
                  <a:off x="3601" y="2395"/>
                  <a:ext cx="576" cy="290"/>
                </a:xfrm>
                <a:prstGeom prst="ellipse">
                  <a:avLst/>
                </a:prstGeom>
                <a:solidFill>
                  <a:srgbClr val="3366FF"/>
                </a:solidFill>
                <a:ln w="25400">
                  <a:solidFill>
                    <a:srgbClr val="000080"/>
                  </a:solidFill>
                  <a:round/>
                  <a:headEnd/>
                  <a:tailEnd/>
                </a:ln>
              </p:spPr>
              <p:txBody>
                <a:bodyPr wrap="none" lIns="90000" tIns="46800" rIns="90000" bIns="46800" anchor="ctr"/>
                <a:lstStyle/>
                <a:p>
                  <a:pPr algn="ctr" eaLnBrk="0" hangingPunct="0">
                    <a:spcBef>
                      <a:spcPct val="20000"/>
                    </a:spcBef>
                  </a:pPr>
                  <a:r>
                    <a:rPr lang="de-CH" b="1">
                      <a:solidFill>
                        <a:srgbClr val="FFFFFF"/>
                      </a:solidFill>
                      <a:latin typeface="Arial"/>
                    </a:rPr>
                    <a:t>P90</a:t>
                  </a:r>
                  <a:r>
                    <a:rPr lang="de-CH" b="1" baseline="30000">
                      <a:solidFill>
                        <a:srgbClr val="FFFFFF"/>
                      </a:solidFill>
                      <a:latin typeface="Arial"/>
                    </a:rPr>
                    <a:t>RSK</a:t>
                  </a:r>
                  <a:endParaRPr lang="de-DE" b="1" baseline="30000">
                    <a:solidFill>
                      <a:srgbClr val="FFFFFF"/>
                    </a:solidFill>
                    <a:latin typeface="Arial"/>
                  </a:endParaRPr>
                </a:p>
              </p:txBody>
            </p:sp>
            <p:cxnSp>
              <p:nvCxnSpPr>
                <p:cNvPr id="5214" name="AutoShape 55"/>
                <p:cNvCxnSpPr>
                  <a:cxnSpLocks noChangeShapeType="1"/>
                  <a:stCxn id="5207" idx="2"/>
                  <a:endCxn id="5213" idx="6"/>
                </p:cNvCxnSpPr>
                <p:nvPr/>
              </p:nvCxnSpPr>
              <p:spPr bwMode="auto">
                <a:xfrm rot="10800000">
                  <a:off x="4177" y="2540"/>
                  <a:ext cx="204" cy="3"/>
                </a:xfrm>
                <a:prstGeom prst="straightConnector1">
                  <a:avLst/>
                </a:prstGeom>
                <a:noFill/>
                <a:ln w="38100">
                  <a:solidFill>
                    <a:schemeClr val="folHlink"/>
                  </a:solidFill>
                  <a:round/>
                  <a:headEnd/>
                  <a:tailEnd type="triangle" w="med" len="med"/>
                </a:ln>
              </p:spPr>
            </p:cxnSp>
          </p:grpSp>
        </p:grpSp>
        <p:cxnSp>
          <p:nvCxnSpPr>
            <p:cNvPr id="5203" name="AutoShape 56"/>
            <p:cNvCxnSpPr>
              <a:cxnSpLocks noChangeShapeType="1"/>
              <a:stCxn id="5177" idx="4"/>
              <a:endCxn id="5216" idx="1"/>
            </p:cNvCxnSpPr>
            <p:nvPr/>
          </p:nvCxnSpPr>
          <p:spPr bwMode="auto">
            <a:xfrm>
              <a:off x="2776" y="1220"/>
              <a:ext cx="612" cy="289"/>
            </a:xfrm>
            <a:prstGeom prst="straightConnector1">
              <a:avLst/>
            </a:prstGeom>
            <a:noFill/>
            <a:ln w="38100">
              <a:solidFill>
                <a:schemeClr val="folHlink"/>
              </a:solidFill>
              <a:round/>
              <a:headEnd/>
              <a:tailEnd type="triangle" w="med" len="med"/>
            </a:ln>
          </p:spPr>
        </p:cxnSp>
      </p:grpSp>
      <p:grpSp>
        <p:nvGrpSpPr>
          <p:cNvPr id="8" name="Group 58" descr=" 8"/>
          <p:cNvGrpSpPr>
            <a:grpSpLocks/>
          </p:cNvGrpSpPr>
          <p:nvPr/>
        </p:nvGrpSpPr>
        <p:grpSpPr bwMode="auto">
          <a:xfrm>
            <a:off x="6276975" y="4217656"/>
            <a:ext cx="1665288" cy="246830"/>
            <a:chOff x="3954" y="2549"/>
            <a:chExt cx="1049" cy="175"/>
          </a:xfrm>
        </p:grpSpPr>
        <p:sp>
          <p:nvSpPr>
            <p:cNvPr id="5199" name="Oval 59"/>
            <p:cNvSpPr>
              <a:spLocks noChangeArrowheads="1"/>
            </p:cNvSpPr>
            <p:nvPr/>
          </p:nvSpPr>
          <p:spPr bwMode="auto">
            <a:xfrm>
              <a:off x="4837" y="254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200" name="Oval 60"/>
            <p:cNvSpPr>
              <a:spLocks noChangeArrowheads="1"/>
            </p:cNvSpPr>
            <p:nvPr/>
          </p:nvSpPr>
          <p:spPr bwMode="auto">
            <a:xfrm>
              <a:off x="3954" y="2559"/>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9" name="Group 61" descr=" 9"/>
          <p:cNvGrpSpPr>
            <a:grpSpLocks/>
          </p:cNvGrpSpPr>
          <p:nvPr/>
        </p:nvGrpSpPr>
        <p:grpSpPr bwMode="auto">
          <a:xfrm>
            <a:off x="5626100" y="3261365"/>
            <a:ext cx="2781300" cy="479556"/>
            <a:chOff x="3544" y="1871"/>
            <a:chExt cx="1752" cy="340"/>
          </a:xfrm>
        </p:grpSpPr>
        <p:sp>
          <p:nvSpPr>
            <p:cNvPr id="5197" name="Oval 62"/>
            <p:cNvSpPr>
              <a:spLocks noChangeArrowheads="1"/>
            </p:cNvSpPr>
            <p:nvPr/>
          </p:nvSpPr>
          <p:spPr bwMode="auto">
            <a:xfrm>
              <a:off x="5130" y="1871"/>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sp>
          <p:nvSpPr>
            <p:cNvPr id="5198" name="Oval 63"/>
            <p:cNvSpPr>
              <a:spLocks noChangeArrowheads="1"/>
            </p:cNvSpPr>
            <p:nvPr/>
          </p:nvSpPr>
          <p:spPr bwMode="auto">
            <a:xfrm>
              <a:off x="3544" y="2046"/>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grpSp>
      <p:grpSp>
        <p:nvGrpSpPr>
          <p:cNvPr id="13" name="Group 78" descr=" 13"/>
          <p:cNvGrpSpPr>
            <a:grpSpLocks/>
          </p:cNvGrpSpPr>
          <p:nvPr/>
        </p:nvGrpSpPr>
        <p:grpSpPr bwMode="auto">
          <a:xfrm>
            <a:off x="1414463" y="1735249"/>
            <a:ext cx="2838450" cy="1520474"/>
            <a:chOff x="1075" y="869"/>
            <a:chExt cx="1788" cy="1078"/>
          </a:xfrm>
        </p:grpSpPr>
        <p:sp>
          <p:nvSpPr>
            <p:cNvPr id="1025103" name="AutoShape 79"/>
            <p:cNvSpPr>
              <a:spLocks noChangeArrowheads="1"/>
            </p:cNvSpPr>
            <p:nvPr/>
          </p:nvSpPr>
          <p:spPr bwMode="auto">
            <a:xfrm rot="13800000">
              <a:off x="1631" y="1130"/>
              <a:ext cx="261" cy="1373"/>
            </a:xfrm>
            <a:prstGeom prst="downArrow">
              <a:avLst>
                <a:gd name="adj1" fmla="val 50000"/>
                <a:gd name="adj2" fmla="val 131513"/>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sp>
          <p:nvSpPr>
            <p:cNvPr id="5187" name="Oval 80"/>
            <p:cNvSpPr>
              <a:spLocks noChangeAspect="1" noChangeArrowheads="1"/>
            </p:cNvSpPr>
            <p:nvPr/>
          </p:nvSpPr>
          <p:spPr bwMode="auto">
            <a:xfrm>
              <a:off x="2306" y="869"/>
              <a:ext cx="557" cy="367"/>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dirty="0">
                  <a:solidFill>
                    <a:srgbClr val="FFFFFF"/>
                  </a:solidFill>
                  <a:latin typeface="Arial"/>
                </a:rPr>
                <a:t>ER</a:t>
              </a:r>
            </a:p>
          </p:txBody>
        </p:sp>
        <p:sp>
          <p:nvSpPr>
            <p:cNvPr id="1025105" name="Oval 81"/>
            <p:cNvSpPr>
              <a:spLocks noChangeArrowheads="1"/>
            </p:cNvSpPr>
            <p:nvPr/>
          </p:nvSpPr>
          <p:spPr bwMode="auto">
            <a:xfrm>
              <a:off x="2379" y="1149"/>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26" name="Group 25" descr=" 26"/>
          <p:cNvGrpSpPr/>
          <p:nvPr/>
        </p:nvGrpSpPr>
        <p:grpSpPr>
          <a:xfrm>
            <a:off x="2579685" y="1508842"/>
            <a:ext cx="6816719" cy="1416102"/>
            <a:chOff x="2579685" y="-27384"/>
            <a:chExt cx="6816719" cy="1416102"/>
          </a:xfrm>
        </p:grpSpPr>
        <p:grpSp>
          <p:nvGrpSpPr>
            <p:cNvPr id="15" name="Group 9"/>
            <p:cNvGrpSpPr>
              <a:grpSpLocks/>
            </p:cNvGrpSpPr>
            <p:nvPr/>
          </p:nvGrpSpPr>
          <p:grpSpPr bwMode="auto">
            <a:xfrm>
              <a:off x="6827831" y="491665"/>
              <a:ext cx="622299" cy="897053"/>
              <a:chOff x="4117" y="787"/>
              <a:chExt cx="392" cy="636"/>
            </a:xfrm>
          </p:grpSpPr>
          <p:sp>
            <p:nvSpPr>
              <p:cNvPr id="5180" name="Oval 10"/>
              <p:cNvSpPr>
                <a:spLocks noChangeArrowheads="1"/>
              </p:cNvSpPr>
              <p:nvPr/>
            </p:nvSpPr>
            <p:spPr bwMode="auto">
              <a:xfrm rot="960000">
                <a:off x="4117" y="998"/>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5" name="Rectangle 11"/>
              <p:cNvSpPr>
                <a:spLocks noChangeArrowheads="1"/>
              </p:cNvSpPr>
              <p:nvPr/>
            </p:nvSpPr>
            <p:spPr bwMode="auto">
              <a:xfrm rot="960000">
                <a:off x="4216" y="974"/>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2" name="Oval 12"/>
              <p:cNvSpPr>
                <a:spLocks noChangeArrowheads="1"/>
              </p:cNvSpPr>
              <p:nvPr/>
            </p:nvSpPr>
            <p:spPr bwMode="auto">
              <a:xfrm rot="960000">
                <a:off x="4201" y="787"/>
                <a:ext cx="171" cy="194"/>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83" name="Oval 13"/>
              <p:cNvSpPr>
                <a:spLocks noChangeArrowheads="1"/>
              </p:cNvSpPr>
              <p:nvPr/>
            </p:nvSpPr>
            <p:spPr bwMode="auto">
              <a:xfrm rot="960000">
                <a:off x="4246" y="1040"/>
                <a:ext cx="154" cy="383"/>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38" name="Rectangle 14"/>
              <p:cNvSpPr>
                <a:spLocks noChangeArrowheads="1"/>
              </p:cNvSpPr>
              <p:nvPr/>
            </p:nvSpPr>
            <p:spPr bwMode="auto">
              <a:xfrm rot="960000">
                <a:off x="4345" y="1016"/>
                <a:ext cx="80" cy="43"/>
              </a:xfrm>
              <a:prstGeom prst="rect">
                <a:avLst/>
              </a:prstGeom>
              <a:solidFill>
                <a:schemeClr val="accent1"/>
              </a:solidFill>
              <a:ln w="25400">
                <a:solidFill>
                  <a:srgbClr val="000080"/>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85" name="Oval 15"/>
              <p:cNvSpPr>
                <a:spLocks noChangeArrowheads="1"/>
              </p:cNvSpPr>
              <p:nvPr/>
            </p:nvSpPr>
            <p:spPr bwMode="auto">
              <a:xfrm rot="960000">
                <a:off x="4338" y="838"/>
                <a:ext cx="171" cy="195"/>
              </a:xfrm>
              <a:prstGeom prst="ellipse">
                <a:avLst/>
              </a:prstGeom>
              <a:solidFill>
                <a:schemeClr val="accent2"/>
              </a:solidFill>
              <a:ln w="25400">
                <a:solidFill>
                  <a:srgbClr val="000080"/>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7" name="Rectangle 16"/>
            <p:cNvSpPr>
              <a:spLocks noChangeArrowheads="1"/>
            </p:cNvSpPr>
            <p:nvPr/>
          </p:nvSpPr>
          <p:spPr bwMode="auto">
            <a:xfrm>
              <a:off x="6927844" y="230730"/>
              <a:ext cx="2468560" cy="204517"/>
            </a:xfrm>
            <a:prstGeom prst="rect">
              <a:avLst/>
            </a:prstGeom>
            <a:noFill/>
            <a:ln w="50800">
              <a:noFill/>
              <a:miter lim="800000"/>
              <a:headEnd/>
              <a:tailEnd/>
            </a:ln>
          </p:spPr>
          <p:txBody>
            <a:bodyPr lIns="93600" tIns="46800" rIns="93600" bIns="46800" anchor="ctr"/>
            <a:lstStyle/>
            <a:p>
              <a:pPr algn="ctr" eaLnBrk="0" hangingPunct="0">
                <a:lnSpc>
                  <a:spcPct val="80000"/>
                </a:lnSpc>
              </a:pPr>
              <a:r>
                <a:rPr lang="de-CH" sz="2800" dirty="0">
                  <a:solidFill>
                    <a:srgbClr val="000000"/>
                  </a:solidFill>
                  <a:latin typeface="Arial"/>
                </a:rPr>
                <a:t>EGFR/</a:t>
              </a:r>
            </a:p>
            <a:p>
              <a:pPr algn="ctr" eaLnBrk="0" hangingPunct="0">
                <a:lnSpc>
                  <a:spcPct val="80000"/>
                </a:lnSpc>
              </a:pPr>
              <a:r>
                <a:rPr lang="de-CH" sz="2800" dirty="0">
                  <a:solidFill>
                    <a:srgbClr val="000000"/>
                  </a:solidFill>
                  <a:latin typeface="Arial"/>
                </a:rPr>
                <a:t>HER2</a:t>
              </a:r>
              <a:endParaRPr lang="de-DE" sz="2800" dirty="0">
                <a:solidFill>
                  <a:srgbClr val="000000"/>
                </a:solidFill>
                <a:latin typeface="Arial"/>
              </a:endParaRPr>
            </a:p>
          </p:txBody>
        </p:sp>
        <p:grpSp>
          <p:nvGrpSpPr>
            <p:cNvPr id="16" name="Group 31"/>
            <p:cNvGrpSpPr>
              <a:grpSpLocks/>
            </p:cNvGrpSpPr>
            <p:nvPr/>
          </p:nvGrpSpPr>
          <p:grpSpPr bwMode="auto">
            <a:xfrm>
              <a:off x="4140196" y="100968"/>
              <a:ext cx="484187" cy="873075"/>
              <a:chOff x="2792" y="630"/>
              <a:chExt cx="305" cy="619"/>
            </a:xfrm>
          </p:grpSpPr>
          <p:sp>
            <p:nvSpPr>
              <p:cNvPr id="5174" name="Oval 32"/>
              <p:cNvSpPr>
                <a:spLocks noChangeArrowheads="1"/>
              </p:cNvSpPr>
              <p:nvPr/>
            </p:nvSpPr>
            <p:spPr bwMode="auto">
              <a:xfrm rot="-120000">
                <a:off x="2808" y="866"/>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57" name="Rectangle 33"/>
              <p:cNvSpPr>
                <a:spLocks noChangeArrowheads="1"/>
              </p:cNvSpPr>
              <p:nvPr/>
            </p:nvSpPr>
            <p:spPr bwMode="auto">
              <a:xfrm rot="21480000">
                <a:off x="2843" y="833"/>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6" name="Oval 34"/>
              <p:cNvSpPr>
                <a:spLocks noChangeArrowheads="1"/>
              </p:cNvSpPr>
              <p:nvPr/>
            </p:nvSpPr>
            <p:spPr bwMode="auto">
              <a:xfrm rot="-120000">
                <a:off x="2792" y="642"/>
                <a:ext cx="171" cy="194"/>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sp>
            <p:nvSpPr>
              <p:cNvPr id="5177" name="Oval 35"/>
              <p:cNvSpPr>
                <a:spLocks noChangeArrowheads="1"/>
              </p:cNvSpPr>
              <p:nvPr/>
            </p:nvSpPr>
            <p:spPr bwMode="auto">
              <a:xfrm rot="-120000">
                <a:off x="2941" y="854"/>
                <a:ext cx="154" cy="383"/>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400" b="1">
                  <a:solidFill>
                    <a:srgbClr val="FFFF00"/>
                  </a:solidFill>
                  <a:latin typeface="Arial"/>
                </a:endParaRPr>
              </a:p>
            </p:txBody>
          </p:sp>
          <p:sp>
            <p:nvSpPr>
              <p:cNvPr id="1025060" name="Rectangle 36"/>
              <p:cNvSpPr>
                <a:spLocks noChangeArrowheads="1"/>
              </p:cNvSpPr>
              <p:nvPr/>
            </p:nvSpPr>
            <p:spPr bwMode="auto">
              <a:xfrm rot="21480000">
                <a:off x="2977" y="820"/>
                <a:ext cx="80" cy="43"/>
              </a:xfrm>
              <a:prstGeom prst="rect">
                <a:avLst/>
              </a:prstGeom>
              <a:solidFill>
                <a:schemeClr val="accent1"/>
              </a:solidFill>
              <a:ln w="25400">
                <a:solidFill>
                  <a:srgbClr val="003366"/>
                </a:solidFill>
                <a:miter lim="800000"/>
                <a:headEnd/>
                <a:tailEnd/>
              </a:ln>
              <a:effectLst/>
            </p:spPr>
            <p:txBody>
              <a:bodyPr wrap="none" lIns="90000" tIns="46800" rIns="90000" bIns="46800" anchor="ctr"/>
              <a:lstStyle/>
              <a:p>
                <a:pPr>
                  <a:defRPr/>
                </a:pPr>
                <a:endParaRPr lang="en-GB">
                  <a:solidFill>
                    <a:srgbClr val="000000"/>
                  </a:solidFill>
                  <a:latin typeface="Arial"/>
                </a:endParaRPr>
              </a:p>
            </p:txBody>
          </p:sp>
          <p:sp>
            <p:nvSpPr>
              <p:cNvPr id="5179" name="Oval 37"/>
              <p:cNvSpPr>
                <a:spLocks noChangeArrowheads="1"/>
              </p:cNvSpPr>
              <p:nvPr/>
            </p:nvSpPr>
            <p:spPr bwMode="auto">
              <a:xfrm rot="-120000">
                <a:off x="2926" y="630"/>
                <a:ext cx="171" cy="195"/>
              </a:xfrm>
              <a:prstGeom prst="ellipse">
                <a:avLst/>
              </a:prstGeom>
              <a:solidFill>
                <a:schemeClr val="accent2"/>
              </a:solidFill>
              <a:ln w="25400">
                <a:solidFill>
                  <a:srgbClr val="003366"/>
                </a:solidFill>
                <a:round/>
                <a:headEnd/>
                <a:tailEnd/>
              </a:ln>
            </p:spPr>
            <p:txBody>
              <a:bodyPr wrap="none" lIns="90000" tIns="46800" rIns="90000" bIns="46800" anchor="ctr"/>
              <a:lstStyle/>
              <a:p>
                <a:pPr algn="ctr" eaLnBrk="0" hangingPunct="0">
                  <a:spcBef>
                    <a:spcPct val="20000"/>
                  </a:spcBef>
                </a:pPr>
                <a:endParaRPr lang="en-US" sz="1200" b="1">
                  <a:solidFill>
                    <a:srgbClr val="FFFFFF"/>
                  </a:solidFill>
                  <a:latin typeface="Arial"/>
                </a:endParaRPr>
              </a:p>
            </p:txBody>
          </p:sp>
        </p:grpSp>
        <p:sp>
          <p:nvSpPr>
            <p:cNvPr id="5169" name="Rectangle 57"/>
            <p:cNvSpPr>
              <a:spLocks noChangeArrowheads="1"/>
            </p:cNvSpPr>
            <p:nvPr/>
          </p:nvSpPr>
          <p:spPr bwMode="auto">
            <a:xfrm>
              <a:off x="2579685" y="41729"/>
              <a:ext cx="1416049" cy="249651"/>
            </a:xfrm>
            <a:prstGeom prst="rect">
              <a:avLst/>
            </a:prstGeom>
            <a:noFill/>
            <a:ln w="50800">
              <a:noFill/>
              <a:miter lim="800000"/>
              <a:headEnd/>
              <a:tailEnd/>
            </a:ln>
          </p:spPr>
          <p:txBody>
            <a:bodyPr lIns="93600" tIns="46800" rIns="93600" bIns="46800" anchor="ctr"/>
            <a:lstStyle/>
            <a:p>
              <a:pPr algn="ctr" eaLnBrk="0" hangingPunct="0">
                <a:lnSpc>
                  <a:spcPct val="80000"/>
                </a:lnSpc>
                <a:spcBef>
                  <a:spcPct val="20000"/>
                </a:spcBef>
              </a:pPr>
              <a:r>
                <a:rPr lang="de-CH" sz="2800" dirty="0">
                  <a:solidFill>
                    <a:srgbClr val="000000"/>
                  </a:solidFill>
                  <a:latin typeface="Arial"/>
                </a:rPr>
                <a:t>IGFR</a:t>
              </a:r>
              <a:endParaRPr lang="de-DE" sz="2800" dirty="0">
                <a:solidFill>
                  <a:srgbClr val="000000"/>
                </a:solidFill>
                <a:latin typeface="Arial"/>
              </a:endParaRPr>
            </a:p>
          </p:txBody>
        </p:sp>
        <p:sp>
          <p:nvSpPr>
            <p:cNvPr id="1025099" name="Oval 75"/>
            <p:cNvSpPr>
              <a:spLocks noChangeArrowheads="1"/>
            </p:cNvSpPr>
            <p:nvPr/>
          </p:nvSpPr>
          <p:spPr bwMode="auto">
            <a:xfrm>
              <a:off x="4360858" y="-27384"/>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0" name="Oval 76"/>
            <p:cNvSpPr>
              <a:spLocks noChangeArrowheads="1"/>
            </p:cNvSpPr>
            <p:nvPr/>
          </p:nvSpPr>
          <p:spPr bwMode="auto">
            <a:xfrm>
              <a:off x="6872281" y="37600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1" name="Oval 77"/>
            <p:cNvSpPr>
              <a:spLocks noChangeArrowheads="1"/>
            </p:cNvSpPr>
            <p:nvPr/>
          </p:nvSpPr>
          <p:spPr bwMode="auto">
            <a:xfrm>
              <a:off x="7348531" y="498718"/>
              <a:ext cx="225425" cy="203106"/>
            </a:xfrm>
            <a:prstGeom prst="ellipse">
              <a:avLst/>
            </a:prstGeom>
            <a:solidFill>
              <a:srgbClr val="00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7" name="Group 83" descr=" 17"/>
          <p:cNvGrpSpPr>
            <a:grpSpLocks/>
          </p:cNvGrpSpPr>
          <p:nvPr/>
        </p:nvGrpSpPr>
        <p:grpSpPr bwMode="auto">
          <a:xfrm>
            <a:off x="2024063" y="2132856"/>
            <a:ext cx="4137025" cy="1163629"/>
            <a:chOff x="1275" y="1070"/>
            <a:chExt cx="2606" cy="825"/>
          </a:xfrm>
        </p:grpSpPr>
        <p:sp>
          <p:nvSpPr>
            <p:cNvPr id="1025108" name="Oval 84"/>
            <p:cNvSpPr>
              <a:spLocks noChangeArrowheads="1"/>
            </p:cNvSpPr>
            <p:nvPr/>
          </p:nvSpPr>
          <p:spPr bwMode="auto">
            <a:xfrm>
              <a:off x="3699" y="1070"/>
              <a:ext cx="182" cy="18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025109" name="AutoShape 85"/>
            <p:cNvSpPr>
              <a:spLocks noChangeArrowheads="1"/>
            </p:cNvSpPr>
            <p:nvPr/>
          </p:nvSpPr>
          <p:spPr bwMode="auto">
            <a:xfrm rot="14400000">
              <a:off x="2326" y="582"/>
              <a:ext cx="261" cy="2364"/>
            </a:xfrm>
            <a:prstGeom prst="downArrow">
              <a:avLst>
                <a:gd name="adj1" fmla="val 50000"/>
                <a:gd name="adj2" fmla="val 226437"/>
              </a:avLst>
            </a:prstGeom>
            <a:solidFill>
              <a:schemeClr val="folHlink">
                <a:alpha val="50000"/>
              </a:schemeClr>
            </a:solidFill>
            <a:ln w="25400">
              <a:solidFill>
                <a:schemeClr val="folHlink"/>
              </a:solidFill>
              <a:miter lim="800000"/>
              <a:headEnd/>
              <a:tailEnd/>
            </a:ln>
            <a:effectLst/>
          </p:spPr>
          <p:txBody>
            <a:bodyPr wrap="none" lIns="93600" tIns="46800" rIns="93600" bIns="46800" anchor="ctr"/>
            <a:lstStyle/>
            <a:p>
              <a:pPr>
                <a:defRPr/>
              </a:pPr>
              <a:endParaRPr lang="en-GB">
                <a:solidFill>
                  <a:srgbClr val="000000"/>
                </a:solidFill>
                <a:latin typeface="Arial"/>
              </a:endParaRPr>
            </a:p>
          </p:txBody>
        </p:sp>
      </p:grpSp>
      <p:grpSp>
        <p:nvGrpSpPr>
          <p:cNvPr id="18" name="Group 86" descr=" 18"/>
          <p:cNvGrpSpPr>
            <a:grpSpLocks/>
          </p:cNvGrpSpPr>
          <p:nvPr/>
        </p:nvGrpSpPr>
        <p:grpSpPr bwMode="auto">
          <a:xfrm>
            <a:off x="5275262" y="3797340"/>
            <a:ext cx="2968625" cy="2203138"/>
            <a:chOff x="3323" y="2251"/>
            <a:chExt cx="1870" cy="1562"/>
          </a:xfrm>
        </p:grpSpPr>
        <p:sp>
          <p:nvSpPr>
            <p:cNvPr id="5159" name="Text Box 87"/>
            <p:cNvSpPr txBox="1">
              <a:spLocks noChangeArrowheads="1"/>
            </p:cNvSpPr>
            <p:nvPr/>
          </p:nvSpPr>
          <p:spPr bwMode="auto">
            <a:xfrm>
              <a:off x="3878" y="3091"/>
              <a:ext cx="1315" cy="722"/>
            </a:xfrm>
            <a:prstGeom prst="rect">
              <a:avLst/>
            </a:prstGeom>
            <a:solidFill>
              <a:schemeClr val="tx2"/>
            </a:solidFill>
            <a:ln w="38100">
              <a:noFill/>
              <a:miter lim="800000"/>
              <a:headEnd/>
              <a:tailEnd/>
            </a:ln>
          </p:spPr>
          <p:txBody>
            <a:bodyPr lIns="93600" tIns="46800" rIns="93600" bIns="46800">
              <a:spAutoFit/>
            </a:bodyPr>
            <a:lstStyle/>
            <a:p>
              <a:pPr algn="ctr" eaLnBrk="0" hangingPunct="0"/>
              <a:r>
                <a:rPr lang="de-DE" dirty="0">
                  <a:solidFill>
                    <a:srgbClr val="FFFFFF"/>
                  </a:solidFill>
                  <a:latin typeface="Arial"/>
                </a:rPr>
                <a:t>Proliferation </a:t>
              </a:r>
            </a:p>
            <a:p>
              <a:pPr algn="ctr" eaLnBrk="0" hangingPunct="0"/>
              <a:r>
                <a:rPr lang="de-DE" dirty="0">
                  <a:solidFill>
                    <a:srgbClr val="FFFFFF"/>
                  </a:solidFill>
                  <a:latin typeface="Arial"/>
                </a:rPr>
                <a:t>Cell Survival</a:t>
              </a:r>
            </a:p>
            <a:p>
              <a:pPr algn="ctr" eaLnBrk="0" hangingPunct="0"/>
              <a:r>
                <a:rPr lang="de-DE" dirty="0">
                  <a:solidFill>
                    <a:srgbClr val="FFFFFF"/>
                  </a:solidFill>
                  <a:latin typeface="Arial"/>
                </a:rPr>
                <a:t>Invasion</a:t>
              </a:r>
            </a:p>
          </p:txBody>
        </p:sp>
        <p:grpSp>
          <p:nvGrpSpPr>
            <p:cNvPr id="19" name="Group 88"/>
            <p:cNvGrpSpPr>
              <a:grpSpLocks/>
            </p:cNvGrpSpPr>
            <p:nvPr/>
          </p:nvGrpSpPr>
          <p:grpSpPr bwMode="auto">
            <a:xfrm>
              <a:off x="3323" y="2251"/>
              <a:ext cx="1309" cy="816"/>
              <a:chOff x="3323" y="2251"/>
              <a:chExt cx="1309" cy="816"/>
            </a:xfrm>
          </p:grpSpPr>
          <p:sp>
            <p:nvSpPr>
              <p:cNvPr id="1025113" name="Line 89"/>
              <p:cNvSpPr>
                <a:spLocks noChangeShapeType="1"/>
              </p:cNvSpPr>
              <p:nvPr/>
            </p:nvSpPr>
            <p:spPr bwMode="auto">
              <a:xfrm>
                <a:off x="3323" y="2251"/>
                <a:ext cx="736" cy="7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4" name="Line 90"/>
              <p:cNvSpPr>
                <a:spLocks noChangeShapeType="1"/>
              </p:cNvSpPr>
              <p:nvPr/>
            </p:nvSpPr>
            <p:spPr bwMode="auto">
              <a:xfrm>
                <a:off x="3960" y="2712"/>
                <a:ext cx="216" cy="35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sp>
            <p:nvSpPr>
              <p:cNvPr id="1025115" name="Line 91"/>
              <p:cNvSpPr>
                <a:spLocks noChangeShapeType="1"/>
              </p:cNvSpPr>
              <p:nvPr/>
            </p:nvSpPr>
            <p:spPr bwMode="auto">
              <a:xfrm flipH="1">
                <a:off x="4440" y="2672"/>
                <a:ext cx="192" cy="395"/>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grpSp>
        <p:nvGrpSpPr>
          <p:cNvPr id="27" name="Group 26" descr=" 27"/>
          <p:cNvGrpSpPr/>
          <p:nvPr/>
        </p:nvGrpSpPr>
        <p:grpSpPr>
          <a:xfrm>
            <a:off x="5092700" y="1799848"/>
            <a:ext cx="1812594" cy="517639"/>
            <a:chOff x="5092700" y="1799848"/>
            <a:chExt cx="1812594" cy="517639"/>
          </a:xfrm>
        </p:grpSpPr>
        <p:sp>
          <p:nvSpPr>
            <p:cNvPr id="5173" name="Oval 82"/>
            <p:cNvSpPr>
              <a:spLocks noChangeAspect="1" noChangeArrowheads="1"/>
            </p:cNvSpPr>
            <p:nvPr/>
          </p:nvSpPr>
          <p:spPr bwMode="auto">
            <a:xfrm rot="1656379">
              <a:off x="5832470" y="1799848"/>
              <a:ext cx="884237" cy="517639"/>
            </a:xfrm>
            <a:prstGeom prst="ellipse">
              <a:avLst/>
            </a:prstGeom>
            <a:solidFill>
              <a:schemeClr val="tx2"/>
            </a:solidFill>
            <a:ln w="19050">
              <a:solidFill>
                <a:schemeClr val="tx1"/>
              </a:solidFill>
              <a:round/>
              <a:headEnd/>
              <a:tailEnd/>
            </a:ln>
          </p:spPr>
          <p:txBody>
            <a:bodyPr wrap="none" lIns="93600" tIns="46800" rIns="93600" bIns="46800" anchor="ctr"/>
            <a:lstStyle/>
            <a:p>
              <a:pPr algn="ctr" eaLnBrk="0" hangingPunct="0">
                <a:spcBef>
                  <a:spcPct val="20000"/>
                </a:spcBef>
              </a:pPr>
              <a:r>
                <a:rPr lang="de-DE" sz="2400">
                  <a:solidFill>
                    <a:srgbClr val="FFFFFF"/>
                  </a:solidFill>
                  <a:latin typeface="Arial"/>
                </a:rPr>
                <a:t>ER</a:t>
              </a:r>
            </a:p>
          </p:txBody>
        </p:sp>
        <p:grpSp>
          <p:nvGrpSpPr>
            <p:cNvPr id="24" name="Group 116"/>
            <p:cNvGrpSpPr/>
            <p:nvPr/>
          </p:nvGrpSpPr>
          <p:grpSpPr>
            <a:xfrm>
              <a:off x="5092700" y="1818464"/>
              <a:ext cx="1812594" cy="413266"/>
              <a:chOff x="5092700" y="1818464"/>
              <a:chExt cx="1812594" cy="413266"/>
            </a:xfrm>
          </p:grpSpPr>
          <p:sp>
            <p:nvSpPr>
              <p:cNvPr id="1025129" name="Oval 105"/>
              <p:cNvSpPr>
                <a:spLocks noChangeArrowheads="1"/>
              </p:cNvSpPr>
              <p:nvPr/>
            </p:nvSpPr>
            <p:spPr bwMode="auto">
              <a:xfrm flipH="1">
                <a:off x="5092700" y="1818465"/>
                <a:ext cx="482600" cy="259524"/>
              </a:xfrm>
              <a:prstGeom prst="ellipse">
                <a:avLst/>
              </a:prstGeom>
              <a:solidFill>
                <a:srgbClr val="3366FF"/>
              </a:solidFill>
              <a:ln w="38100">
                <a:solidFill>
                  <a:srgbClr val="0000FF"/>
                </a:solidFill>
                <a:round/>
                <a:headEnd/>
                <a:tailEnd/>
              </a:ln>
            </p:spPr>
            <p:txBody>
              <a:bodyPr wrap="none" lIns="93600" tIns="46800" rIns="93600" bIns="46800" anchor="ctr"/>
              <a:lstStyle/>
              <a:p>
                <a:pPr algn="ctr" eaLnBrk="0" hangingPunct="0">
                  <a:spcBef>
                    <a:spcPct val="20000"/>
                  </a:spcBef>
                </a:pPr>
                <a:r>
                  <a:rPr lang="de-DE" sz="1600" b="1" dirty="0">
                    <a:solidFill>
                      <a:srgbClr val="FFFFFF"/>
                    </a:solidFill>
                    <a:latin typeface="Arial"/>
                  </a:rPr>
                  <a:t>MMP</a:t>
                </a:r>
              </a:p>
            </p:txBody>
          </p:sp>
          <p:cxnSp>
            <p:nvCxnSpPr>
              <p:cNvPr id="1025130" name="AutoShape 106"/>
              <p:cNvCxnSpPr>
                <a:cxnSpLocks noChangeShapeType="1"/>
                <a:stCxn id="1025129" idx="0"/>
                <a:endCxn id="1025100" idx="1"/>
              </p:cNvCxnSpPr>
              <p:nvPr/>
            </p:nvCxnSpPr>
            <p:spPr bwMode="auto">
              <a:xfrm rot="16200000" flipH="1">
                <a:off x="6057890" y="1094574"/>
                <a:ext cx="123513" cy="1571294"/>
              </a:xfrm>
              <a:prstGeom prst="curvedConnector3">
                <a:avLst>
                  <a:gd name="adj1" fmla="val -185082"/>
                </a:avLst>
              </a:prstGeom>
              <a:noFill/>
              <a:ln w="38100">
                <a:solidFill>
                  <a:schemeClr val="folHlink"/>
                </a:solidFill>
                <a:round/>
                <a:headEnd/>
                <a:tailEnd type="triangle" w="med" len="med"/>
              </a:ln>
            </p:spPr>
          </p:cxnSp>
          <p:sp>
            <p:nvSpPr>
              <p:cNvPr id="1025131" name="Line 107"/>
              <p:cNvSpPr>
                <a:spLocks noChangeShapeType="1"/>
              </p:cNvSpPr>
              <p:nvPr/>
            </p:nvSpPr>
            <p:spPr bwMode="auto">
              <a:xfrm flipH="1" flipV="1">
                <a:off x="5473700" y="2055422"/>
                <a:ext cx="304800" cy="176308"/>
              </a:xfrm>
              <a:prstGeom prst="line">
                <a:avLst/>
              </a:prstGeom>
              <a:noFill/>
              <a:ln w="38100">
                <a:solidFill>
                  <a:schemeClr val="folHlink"/>
                </a:solidFill>
                <a:round/>
                <a:headEnd/>
                <a:tailEnd type="triangle" w="med" len="med"/>
              </a:ln>
              <a:effectLst/>
            </p:spPr>
            <p:txBody>
              <a:bodyPr lIns="93600" tIns="46800" rIns="93600" bIns="46800"/>
              <a:lstStyle/>
              <a:p>
                <a:pPr>
                  <a:defRPr/>
                </a:pPr>
                <a:endParaRPr lang="en-GB">
                  <a:solidFill>
                    <a:srgbClr val="000000"/>
                  </a:solidFill>
                  <a:latin typeface="Arial"/>
                </a:endParaRPr>
              </a:p>
            </p:txBody>
          </p:sp>
        </p:grpSp>
      </p:grpSp>
      <p:cxnSp>
        <p:nvCxnSpPr>
          <p:cNvPr id="113" name="AutoShape 100" descr=" 113"/>
          <p:cNvCxnSpPr>
            <a:cxnSpLocks noChangeShapeType="1"/>
          </p:cNvCxnSpPr>
          <p:nvPr/>
        </p:nvCxnSpPr>
        <p:spPr bwMode="auto">
          <a:xfrm rot="10800000" flipV="1">
            <a:off x="6300192" y="2965233"/>
            <a:ext cx="1152128" cy="1"/>
          </a:xfrm>
          <a:prstGeom prst="straightConnector1">
            <a:avLst/>
          </a:prstGeom>
          <a:noFill/>
          <a:ln w="38100">
            <a:solidFill>
              <a:schemeClr val="folHlink"/>
            </a:solidFill>
            <a:round/>
            <a:headEnd/>
            <a:tailEnd type="triangle" w="med" len="med"/>
          </a:ln>
        </p:spPr>
      </p:cxnSp>
      <p:sp>
        <p:nvSpPr>
          <p:cNvPr id="117" name="Oval 116" descr=" 117"/>
          <p:cNvSpPr/>
          <p:nvPr/>
        </p:nvSpPr>
        <p:spPr bwMode="auto">
          <a:xfrm>
            <a:off x="3203848" y="1196752"/>
            <a:ext cx="1944687" cy="1876872"/>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sp>
        <p:nvSpPr>
          <p:cNvPr id="118" name="Oval 117" descr=" 118"/>
          <p:cNvSpPr/>
          <p:nvPr/>
        </p:nvSpPr>
        <p:spPr bwMode="auto">
          <a:xfrm rot="2550413">
            <a:off x="6257132" y="1470489"/>
            <a:ext cx="1743785" cy="1825256"/>
          </a:xfrm>
          <a:prstGeom prst="ellipse">
            <a:avLst/>
          </a:prstGeom>
          <a:solidFill>
            <a:srgbClr val="FFFF66">
              <a:alpha val="27059"/>
            </a:srgbClr>
          </a:solidFill>
          <a:ln w="76200" cap="flat" cmpd="sng" algn="ctr">
            <a:solidFill>
              <a:srgbClr val="FF9900"/>
            </a:solidFill>
            <a:prstDash val="solid"/>
            <a:round/>
            <a:headEnd type="none" w="med" len="med"/>
            <a:tailEnd type="triangle" w="lg" len="med"/>
          </a:ln>
          <a:effectLst/>
        </p:spPr>
        <p:txBody>
          <a:bodyPr lIns="93600" tIns="46800" rIns="93600" bIns="46800" anchor="ctr"/>
          <a:lstStyle/>
          <a:p>
            <a:pPr>
              <a:defRPr/>
            </a:pPr>
            <a:endParaRPr lang="en-GB">
              <a:solidFill>
                <a:srgbClr val="000000"/>
              </a:solidFill>
              <a:latin typeface="Arial"/>
            </a:endParaRPr>
          </a:p>
        </p:txBody>
      </p:sp>
      <p:grpSp>
        <p:nvGrpSpPr>
          <p:cNvPr id="11" name="Group 67" descr=" 11"/>
          <p:cNvGrpSpPr>
            <a:grpSpLocks/>
          </p:cNvGrpSpPr>
          <p:nvPr/>
        </p:nvGrpSpPr>
        <p:grpSpPr bwMode="auto">
          <a:xfrm>
            <a:off x="4030663" y="2193647"/>
            <a:ext cx="688975" cy="232726"/>
            <a:chOff x="2539" y="1114"/>
            <a:chExt cx="434" cy="165"/>
          </a:xfrm>
        </p:grpSpPr>
        <p:sp>
          <p:nvSpPr>
            <p:cNvPr id="5193" name="Oval 68"/>
            <p:cNvSpPr>
              <a:spLocks noChangeArrowheads="1"/>
            </p:cNvSpPr>
            <p:nvPr/>
          </p:nvSpPr>
          <p:spPr bwMode="auto">
            <a:xfrm>
              <a:off x="2539"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4" name="Oval 69"/>
            <p:cNvSpPr>
              <a:spLocks noChangeArrowheads="1"/>
            </p:cNvSpPr>
            <p:nvPr/>
          </p:nvSpPr>
          <p:spPr bwMode="auto">
            <a:xfrm>
              <a:off x="2807" y="1114"/>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0" name="Group 64" descr=" 10"/>
          <p:cNvGrpSpPr>
            <a:grpSpLocks/>
          </p:cNvGrpSpPr>
          <p:nvPr/>
        </p:nvGrpSpPr>
        <p:grpSpPr bwMode="auto">
          <a:xfrm>
            <a:off x="6632575" y="2580792"/>
            <a:ext cx="576263" cy="344152"/>
            <a:chOff x="4010" y="1248"/>
            <a:chExt cx="363" cy="244"/>
          </a:xfrm>
        </p:grpSpPr>
        <p:sp>
          <p:nvSpPr>
            <p:cNvPr id="5195" name="Oval 65"/>
            <p:cNvSpPr>
              <a:spLocks noChangeArrowheads="1"/>
            </p:cNvSpPr>
            <p:nvPr/>
          </p:nvSpPr>
          <p:spPr bwMode="auto">
            <a:xfrm>
              <a:off x="4010" y="1248"/>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dirty="0">
                  <a:solidFill>
                    <a:srgbClr val="000000"/>
                  </a:solidFill>
                  <a:latin typeface="Arial"/>
                </a:rPr>
                <a:t>P</a:t>
              </a:r>
            </a:p>
          </p:txBody>
        </p:sp>
        <p:sp>
          <p:nvSpPr>
            <p:cNvPr id="5196" name="Oval 66"/>
            <p:cNvSpPr>
              <a:spLocks noChangeArrowheads="1"/>
            </p:cNvSpPr>
            <p:nvPr/>
          </p:nvSpPr>
          <p:spPr bwMode="auto">
            <a:xfrm>
              <a:off x="4207" y="1327"/>
              <a:ext cx="166" cy="165"/>
            </a:xfrm>
            <a:prstGeom prst="ellipse">
              <a:avLst/>
            </a:prstGeom>
            <a:solidFill>
              <a:srgbClr val="FFCC00"/>
            </a:solidFill>
            <a:ln w="25400">
              <a:solidFill>
                <a:schemeClr val="tx1"/>
              </a:solidFill>
              <a:round/>
              <a:headEnd/>
              <a:tailEnd/>
            </a:ln>
          </p:spPr>
          <p:txBody>
            <a:bodyPr wrap="none" lIns="93600" tIns="46800" rIns="93600" bIns="46800" anchor="ctr"/>
            <a:lstStyle/>
            <a:p>
              <a:pPr algn="ctr" eaLnBrk="0" hangingPunct="0">
                <a:spcBef>
                  <a:spcPct val="20000"/>
                </a:spcBef>
              </a:pPr>
              <a:r>
                <a:rPr lang="de-DE" sz="1600" b="1">
                  <a:solidFill>
                    <a:srgbClr val="000000"/>
                  </a:solidFill>
                  <a:latin typeface="Arial"/>
                </a:rPr>
                <a:t>P</a:t>
              </a:r>
            </a:p>
          </p:txBody>
        </p:sp>
      </p:grpSp>
      <p:grpSp>
        <p:nvGrpSpPr>
          <p:cNvPr id="127" name="Group 70" descr=" 127"/>
          <p:cNvGrpSpPr>
            <a:grpSpLocks/>
          </p:cNvGrpSpPr>
          <p:nvPr/>
        </p:nvGrpSpPr>
        <p:grpSpPr bwMode="auto">
          <a:xfrm>
            <a:off x="251818" y="6021294"/>
            <a:ext cx="2304057" cy="503535"/>
            <a:chOff x="155" y="3846"/>
            <a:chExt cx="1285" cy="357"/>
          </a:xfrm>
        </p:grpSpPr>
        <p:sp>
          <p:nvSpPr>
            <p:cNvPr id="128" name="Oval 71"/>
            <p:cNvSpPr>
              <a:spLocks noChangeArrowheads="1"/>
            </p:cNvSpPr>
            <p:nvPr/>
          </p:nvSpPr>
          <p:spPr bwMode="auto">
            <a:xfrm>
              <a:off x="155" y="3887"/>
              <a:ext cx="80" cy="102"/>
            </a:xfrm>
            <a:prstGeom prst="ellipse">
              <a:avLst/>
            </a:prstGeom>
            <a:solidFill>
              <a:srgbClr val="0033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29" name="Oval 72"/>
            <p:cNvSpPr>
              <a:spLocks noChangeArrowheads="1"/>
            </p:cNvSpPr>
            <p:nvPr/>
          </p:nvSpPr>
          <p:spPr bwMode="auto">
            <a:xfrm>
              <a:off x="155" y="4050"/>
              <a:ext cx="80" cy="102"/>
            </a:xfrm>
            <a:prstGeom prst="ellipse">
              <a:avLst/>
            </a:prstGeom>
            <a:solidFill>
              <a:srgbClr val="FF6600"/>
            </a:solidFill>
            <a:ln w="25400">
              <a:solidFill>
                <a:schemeClr val="tx1"/>
              </a:solidFill>
              <a:round/>
              <a:headEnd/>
              <a:tailEnd/>
            </a:ln>
            <a:effectLst/>
          </p:spPr>
          <p:txBody>
            <a:bodyPr wrap="none" lIns="93600" tIns="46800" rIns="93600" bIns="46800" anchor="ctr"/>
            <a:lstStyle/>
            <a:p>
              <a:pPr>
                <a:defRPr/>
              </a:pPr>
              <a:endParaRPr lang="en-GB">
                <a:solidFill>
                  <a:srgbClr val="000000"/>
                </a:solidFill>
                <a:latin typeface="Arial"/>
              </a:endParaRPr>
            </a:p>
          </p:txBody>
        </p:sp>
        <p:sp>
          <p:nvSpPr>
            <p:cNvPr id="130" name="Rectangle 73"/>
            <p:cNvSpPr>
              <a:spLocks noChangeArrowheads="1"/>
            </p:cNvSpPr>
            <p:nvPr/>
          </p:nvSpPr>
          <p:spPr bwMode="auto">
            <a:xfrm>
              <a:off x="272" y="3846"/>
              <a:ext cx="1023" cy="185"/>
            </a:xfrm>
            <a:prstGeom prst="rect">
              <a:avLst/>
            </a:prstGeom>
            <a:noFill/>
            <a:ln w="50800">
              <a:noFill/>
              <a:miter lim="800000"/>
              <a:headEnd/>
              <a:tailEnd/>
            </a:ln>
            <a:effectLst/>
          </p:spPr>
          <p:txBody>
            <a:bodyPr lIns="21600" tIns="46800" rIns="93600" bIns="46800" anchor="ctr"/>
            <a:lstStyle/>
            <a:p>
              <a:pPr eaLnBrk="0" hangingPunct="0">
                <a:lnSpc>
                  <a:spcPct val="80000"/>
                </a:lnSpc>
                <a:spcBef>
                  <a:spcPct val="20000"/>
                </a:spcBef>
                <a:defRPr/>
              </a:pPr>
              <a:r>
                <a:rPr lang="de-CH" sz="1400" b="1" dirty="0">
                  <a:solidFill>
                    <a:srgbClr val="000000"/>
                  </a:solidFill>
                  <a:latin typeface="Arial"/>
                </a:rPr>
                <a:t> Growth Factor </a:t>
              </a:r>
              <a:endParaRPr lang="de-DE" sz="1400" b="1" dirty="0">
                <a:solidFill>
                  <a:srgbClr val="000000"/>
                </a:solidFill>
                <a:latin typeface="Arial"/>
              </a:endParaRPr>
            </a:p>
          </p:txBody>
        </p:sp>
        <p:sp>
          <p:nvSpPr>
            <p:cNvPr id="131" name="Rectangle 74"/>
            <p:cNvSpPr>
              <a:spLocks noChangeArrowheads="1"/>
            </p:cNvSpPr>
            <p:nvPr/>
          </p:nvSpPr>
          <p:spPr bwMode="auto">
            <a:xfrm>
              <a:off x="264" y="4018"/>
              <a:ext cx="1176" cy="185"/>
            </a:xfrm>
            <a:prstGeom prst="rect">
              <a:avLst/>
            </a:prstGeom>
            <a:noFill/>
            <a:ln w="50800">
              <a:noFill/>
              <a:miter lim="800000"/>
              <a:headEnd/>
              <a:tailEnd/>
            </a:ln>
            <a:effectLst/>
          </p:spPr>
          <p:txBody>
            <a:bodyPr lIns="21600" tIns="46800" rIns="21600" bIns="46800" anchor="ctr"/>
            <a:lstStyle/>
            <a:p>
              <a:pPr eaLnBrk="0" hangingPunct="0">
                <a:lnSpc>
                  <a:spcPct val="80000"/>
                </a:lnSpc>
                <a:spcBef>
                  <a:spcPct val="20000"/>
                </a:spcBef>
                <a:defRPr/>
              </a:pPr>
              <a:r>
                <a:rPr lang="de-CH" sz="1400" b="1" dirty="0">
                  <a:solidFill>
                    <a:srgbClr val="000000"/>
                  </a:solidFill>
                  <a:latin typeface="Arial"/>
                </a:rPr>
                <a:t> Estrogen/Tamoxifen</a:t>
              </a:r>
              <a:endParaRPr lang="de-DE" sz="1400" b="1" dirty="0">
                <a:solidFill>
                  <a:srgbClr val="000000"/>
                </a:solidFill>
                <a:latin typeface="Arial"/>
              </a:endParaRPr>
            </a:p>
          </p:txBody>
        </p:sp>
      </p:grpSp>
      <p:sp>
        <p:nvSpPr>
          <p:cNvPr id="132" name="Rounded Rectangle 131" descr=" 132"/>
          <p:cNvSpPr/>
          <p:nvPr/>
        </p:nvSpPr>
        <p:spPr bwMode="auto">
          <a:xfrm>
            <a:off x="6084168" y="4941168"/>
            <a:ext cx="2196000" cy="1080000"/>
          </a:xfrm>
          <a:prstGeom prst="roundRect">
            <a:avLst/>
          </a:prstGeom>
          <a:solidFill>
            <a:srgbClr val="FF0000"/>
          </a:solidFill>
          <a:ln w="76200" cap="flat" cmpd="sng" algn="ctr">
            <a:noFill/>
            <a:prstDash val="solid"/>
            <a:round/>
            <a:headEnd type="none" w="med" len="med"/>
            <a:tailEnd type="none" w="lg" len="med"/>
          </a:ln>
          <a:effectLst/>
        </p:spPr>
        <p:txBody>
          <a:bodyPr vert="horz" wrap="square" lIns="36000" tIns="45720" rIns="36000" bIns="45720" numCol="1" rtlCol="0" anchor="ctr" anchorCtr="0" compatLnSpc="1">
            <a:prstTxWarp prst="textNoShape">
              <a:avLst/>
            </a:prstTxWarp>
          </a:bodyPr>
          <a:lstStyle/>
          <a:p>
            <a:pPr algn="ctr">
              <a:lnSpc>
                <a:spcPct val="80000"/>
              </a:lnSpc>
            </a:pPr>
            <a:r>
              <a:rPr lang="en-GB" sz="2400" dirty="0">
                <a:solidFill>
                  <a:srgbClr val="FFFFFF"/>
                </a:solidFill>
                <a:latin typeface="Arial"/>
              </a:rPr>
              <a:t>Ligand-independent Transcription</a:t>
            </a:r>
          </a:p>
        </p:txBody>
      </p:sp>
      <p:sp>
        <p:nvSpPr>
          <p:cNvPr id="139" name="Rectangle 13" descr=" 139"/>
          <p:cNvSpPr>
            <a:spLocks noChangeArrowheads="1"/>
          </p:cNvSpPr>
          <p:nvPr/>
        </p:nvSpPr>
        <p:spPr bwMode="auto">
          <a:xfrm>
            <a:off x="0" y="-27384"/>
            <a:ext cx="9144000" cy="1143000"/>
          </a:xfrm>
          <a:prstGeom prst="rect">
            <a:avLst/>
          </a:prstGeom>
          <a:noFill/>
          <a:ln w="9525">
            <a:noFill/>
            <a:miter lim="800000"/>
            <a:headEnd/>
            <a:tailEnd/>
          </a:ln>
        </p:spPr>
        <p:txBody>
          <a:bodyPr anchor="ctr"/>
          <a:lstStyle/>
          <a:p>
            <a:pPr algn="ctr">
              <a:lnSpc>
                <a:spcPct val="90000"/>
              </a:lnSpc>
            </a:pPr>
            <a:r>
              <a:rPr lang="en-GB" sz="2800" b="1" dirty="0">
                <a:solidFill>
                  <a:srgbClr val="FFFFFF"/>
                </a:solidFill>
                <a:latin typeface="Arial"/>
              </a:rPr>
              <a:t>ER-</a:t>
            </a:r>
            <a:r>
              <a:rPr lang="en-GB" sz="2800" b="1" dirty="0" err="1">
                <a:solidFill>
                  <a:srgbClr val="FFFFFF"/>
                </a:solidFill>
                <a:latin typeface="Arial"/>
              </a:rPr>
              <a:t>Signaling</a:t>
            </a:r>
            <a:r>
              <a:rPr lang="en-GB" sz="2800" b="1" dirty="0">
                <a:solidFill>
                  <a:srgbClr val="FFFFFF"/>
                </a:solidFill>
                <a:latin typeface="Arial"/>
              </a:rPr>
              <a:t> and Anti-oestrogen Therapy</a:t>
            </a:r>
          </a:p>
          <a:p>
            <a:pPr algn="ctr">
              <a:lnSpc>
                <a:spcPct val="90000"/>
              </a:lnSpc>
            </a:pPr>
            <a:r>
              <a:rPr lang="en-US" sz="2800" b="1" dirty="0">
                <a:solidFill>
                  <a:srgbClr val="FFFFFF"/>
                </a:solidFill>
                <a:latin typeface="Arial"/>
              </a:rPr>
              <a:t>Understanding the Cellular Signaling Network</a:t>
            </a:r>
          </a:p>
        </p:txBody>
      </p:sp>
      <p:sp>
        <p:nvSpPr>
          <p:cNvPr id="133" name="Text Box 3" descr=" 133"/>
          <p:cNvSpPr txBox="1">
            <a:spLocks noChangeArrowheads="1"/>
          </p:cNvSpPr>
          <p:nvPr/>
        </p:nvSpPr>
        <p:spPr bwMode="auto">
          <a:xfrm>
            <a:off x="2335652" y="6548152"/>
            <a:ext cx="6444208" cy="307777"/>
          </a:xfrm>
          <a:prstGeom prst="rect">
            <a:avLst/>
          </a:prstGeom>
          <a:noFill/>
          <a:ln w="9525">
            <a:noFill/>
            <a:miter lim="800000"/>
            <a:headEnd/>
            <a:tailEnd/>
          </a:ln>
        </p:spPr>
        <p:txBody>
          <a:bodyPr wrap="square">
            <a:spAutoFit/>
          </a:bodyPr>
          <a:lstStyle/>
          <a:p>
            <a:pPr algn="r" eaLnBrk="0" hangingPunct="0">
              <a:spcBef>
                <a:spcPct val="50000"/>
              </a:spcBef>
            </a:pPr>
            <a:r>
              <a:rPr lang="en-US" sz="1400" dirty="0">
                <a:solidFill>
                  <a:srgbClr val="808080"/>
                </a:solidFill>
                <a:latin typeface="Arial"/>
                <a:cs typeface="Arial" charset="0"/>
              </a:rPr>
              <a:t>Adapted from Johnston SR. </a:t>
            </a:r>
            <a:r>
              <a:rPr lang="en-US" sz="1400" i="1" dirty="0" err="1">
                <a:solidFill>
                  <a:srgbClr val="808080"/>
                </a:solidFill>
                <a:latin typeface="Arial"/>
                <a:cs typeface="Arial" charset="0"/>
              </a:rPr>
              <a:t>Clin</a:t>
            </a:r>
            <a:r>
              <a:rPr lang="en-US" sz="1400" i="1" dirty="0">
                <a:solidFill>
                  <a:srgbClr val="808080"/>
                </a:solidFill>
                <a:latin typeface="Arial"/>
                <a:cs typeface="Arial" charset="0"/>
              </a:rPr>
              <a:t> Cancer Res</a:t>
            </a:r>
            <a:r>
              <a:rPr lang="en-US" sz="1400" dirty="0">
                <a:solidFill>
                  <a:srgbClr val="808080"/>
                </a:solidFill>
                <a:latin typeface="Arial"/>
                <a:cs typeface="Arial" charset="0"/>
              </a:rPr>
              <a:t>. 2005;11(2 Pt 2):889s-899s.</a:t>
            </a:r>
          </a:p>
        </p:txBody>
      </p:sp>
    </p:spTree>
    <p:extLst>
      <p:ext uri="{BB962C8B-B14F-4D97-AF65-F5344CB8AC3E}">
        <p14:creationId xmlns:p14="http://schemas.microsoft.com/office/powerpoint/2010/main" val="1959090243"/>
      </p:ext>
    </p:extLst>
  </p:cSld>
  <p:clrMapOvr>
    <a:masterClrMapping/>
  </p:clrMapOvr>
  <p:transition>
    <p:cut/>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lg"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tx1"/>
          </a:solidFill>
          <a:prstDash val="solid"/>
          <a:round/>
          <a:headEnd type="none" w="med" len="med"/>
          <a:tailEnd type="none" w="lg"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67290</TotalTime>
  <Words>3450</Words>
  <Application>Microsoft Office PowerPoint</Application>
  <PresentationFormat>On-screen Show (4:3)</PresentationFormat>
  <Paragraphs>852</Paragraphs>
  <Slides>54</Slides>
  <Notes>20</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Default Design</vt:lpstr>
      <vt:lpstr>Custom Design</vt:lpstr>
      <vt:lpstr> Drilling Down on Molecular Targeted Approaches to Therapy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Imperial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pschmid</dc:creator>
  <cp:lastModifiedBy>Amy Furedy, RN, OCN</cp:lastModifiedBy>
  <cp:revision>2419</cp:revision>
  <dcterms:created xsi:type="dcterms:W3CDTF">2005-12-31T08:13:15Z</dcterms:created>
  <dcterms:modified xsi:type="dcterms:W3CDTF">2015-01-07T16:51:23Z</dcterms:modified>
</cp:coreProperties>
</file>